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1014" r:id="rId3"/>
    <p:sldId id="257" r:id="rId4"/>
    <p:sldId id="1013" r:id="rId5"/>
    <p:sldId id="1015" r:id="rId6"/>
    <p:sldId id="1017" r:id="rId7"/>
    <p:sldId id="1022" r:id="rId8"/>
    <p:sldId id="1016" r:id="rId9"/>
    <p:sldId id="1018" r:id="rId10"/>
    <p:sldId id="936" r:id="rId11"/>
    <p:sldId id="938" r:id="rId12"/>
    <p:sldId id="1020" r:id="rId13"/>
    <p:sldId id="542" r:id="rId14"/>
    <p:sldId id="918" r:id="rId15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8888"/>
    <a:srgbClr val="777777"/>
    <a:srgbClr val="9A9A9A"/>
    <a:srgbClr val="ACACAC"/>
    <a:srgbClr val="BEBEBE"/>
    <a:srgbClr val="D1D1D1"/>
    <a:srgbClr val="EBEBEB"/>
    <a:srgbClr val="B6A343"/>
    <a:srgbClr val="FFD617"/>
    <a:srgbClr val="94D4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1088"/>
  </p:normalViewPr>
  <p:slideViewPr>
    <p:cSldViewPr snapToGrid="0">
      <p:cViewPr>
        <p:scale>
          <a:sx n="75" d="100"/>
          <a:sy n="75" d="100"/>
        </p:scale>
        <p:origin x="10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2D2AC-C662-DC4D-835C-64F697436797}" type="datetimeFigureOut">
              <a:rPr lang="en-IT" smtClean="0"/>
              <a:t>03/26/2023</a:t>
            </a:fld>
            <a:endParaRPr lang="en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4DBFA-2671-5245-A5C2-FC875F141332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509248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b="1" dirty="0">
                <a:solidFill>
                  <a:srgbClr val="FFFFFF"/>
                </a:solidFill>
                <a:effectLst/>
                <a:latin typeface="Kanit"/>
              </a:rPr>
              <a:t>BUDGET </a:t>
            </a:r>
            <a:endParaRPr lang="en-GB" sz="2800" dirty="0">
              <a:effectLst/>
            </a:endParaRPr>
          </a:p>
          <a:p>
            <a:r>
              <a:rPr lang="en-GB" sz="1800" b="1" dirty="0">
                <a:solidFill>
                  <a:srgbClr val="FFFFFF"/>
                </a:solidFill>
                <a:effectLst/>
                <a:latin typeface="Kanit"/>
              </a:rPr>
              <a:t>€ 800 M for blended &amp; digital learning</a:t>
            </a:r>
            <a:endParaRPr lang="en-GB" sz="2800" dirty="0">
              <a:effectLst/>
            </a:endParaRPr>
          </a:p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74DBFA-2671-5245-A5C2-FC875F141332}" type="slidenum">
              <a:rPr lang="en-IT" smtClean="0"/>
              <a:t>3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659860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>
            <a:extLst>
              <a:ext uri="{FF2B5EF4-FFF2-40B4-BE49-F238E27FC236}">
                <a16:creationId xmlns:a16="http://schemas.microsoft.com/office/drawing/2014/main" id="{BE484BB0-78AC-F94A-8B1E-B89DB4F7F4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>
            <a:extLst>
              <a:ext uri="{FF2B5EF4-FFF2-40B4-BE49-F238E27FC236}">
                <a16:creationId xmlns:a16="http://schemas.microsoft.com/office/drawing/2014/main" id="{FBC5A25B-15A2-5A4C-972B-33FD553A94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n-US" dirty="0"/>
          </a:p>
        </p:txBody>
      </p:sp>
      <p:sp>
        <p:nvSpPr>
          <p:cNvPr id="95236" name="Slide Number Placeholder 3">
            <a:extLst>
              <a:ext uri="{FF2B5EF4-FFF2-40B4-BE49-F238E27FC236}">
                <a16:creationId xmlns:a16="http://schemas.microsoft.com/office/drawing/2014/main" id="{282B222A-D82B-C54B-A722-61AF93E062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7BA09BC-3B6D-654D-B660-F05E128F9E4F}" type="slidenum">
              <a:rPr lang="en-GB" altLang="en-US">
                <a:solidFill>
                  <a:srgbClr val="000000"/>
                </a:solidFill>
                <a:latin typeface="Calibri" panose="020F0502020204030204" pitchFamily="34" charset="0"/>
              </a:rPr>
              <a:pPr/>
              <a:t>13</a:t>
            </a:fld>
            <a:endParaRPr lang="en-GB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3DD652-48E2-E449-B943-AEDC260E3929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6477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284A420-F50C-4C2C-B88E-E6F4EF504B6E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93A6D2E-5228-4998-9E24-EFCCA024675E}"/>
              </a:ext>
            </a:extLst>
          </p:cNvPr>
          <p:cNvSpPr/>
          <p:nvPr/>
        </p:nvSpPr>
        <p:spPr>
          <a:xfrm>
            <a:off x="0" y="-2"/>
            <a:ext cx="12188952" cy="3567547"/>
          </a:xfrm>
          <a:prstGeom prst="rect">
            <a:avLst/>
          </a:prstGeom>
          <a:ln>
            <a:noFill/>
          </a:ln>
          <a:effectLst>
            <a:outerShdw blurRad="228600" dist="152400" dir="5460000" sx="95000" sy="95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9D878C-9930-44AF-AE18-FCA0DAE10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802" y="852055"/>
            <a:ext cx="10380572" cy="2581463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82D608-1F8D-47BB-B595-43B7BEACA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802" y="3754582"/>
            <a:ext cx="10380572" cy="224443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3C1DA-DAC9-422B-9450-54A7E03B3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1EE12-F28E-4B03-A404-A8FCAE0F6316}" type="datetime1">
              <a:rPr lang="en-US" smtClean="0"/>
              <a:t>3/26/2023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9A2B9-3E23-4C08-A5CE-6988612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2E61E-26F7-4369-8F2F-6D3CDF644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ADB48DB-8E25-4F2F-8C02-5B793937255F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2BA7E3-7313-49C8-A245-A85BDEB13EB3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071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F69F7-12D5-40F0-88F0-33D60AEB0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5BB511-E79D-41D8-AF91-14A5C803FC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05DFA-4DAF-4B30-8032-503081AEA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B8189-0D9C-48A6-9FA3-862227B094CE}" type="datetime1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4FBF5-16C0-46A0-916A-4910C1B61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26EA6-7E48-454C-887A-0EF3356F9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36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312BAB-A07B-4FEA-8EB5-A7BD8B24C6D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245A432-7E52-48B5-A8BB-13EED592E35A}"/>
              </a:ext>
            </a:extLst>
          </p:cNvPr>
          <p:cNvSpPr/>
          <p:nvPr/>
        </p:nvSpPr>
        <p:spPr>
          <a:xfrm>
            <a:off x="7813964" y="0"/>
            <a:ext cx="4378036" cy="6858000"/>
          </a:xfrm>
          <a:prstGeom prst="rect">
            <a:avLst/>
          </a:prstGeom>
          <a:ln>
            <a:noFill/>
          </a:ln>
          <a:effectLst>
            <a:outerShdw blurRad="254000" dist="152400" dir="10680000" sx="95000" sy="95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56288B6-16BD-4DEE-9187-C78963ED1D8A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361537" y="120772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259F7B-ED77-4251-A424-93712C6F57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139544" y="872836"/>
            <a:ext cx="2521527" cy="5119256"/>
          </a:xfrm>
        </p:spPr>
        <p:txBody>
          <a:bodyPr vert="eaVert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295692-9BD0-4EB9-B344-9A6945DB0B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6746" y="872836"/>
            <a:ext cx="6634169" cy="51192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28527-7CED-4CF3-A260-649685D2E6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184" y="6236208"/>
            <a:ext cx="3037459" cy="365125"/>
          </a:xfrm>
        </p:spPr>
        <p:txBody>
          <a:bodyPr/>
          <a:lstStyle/>
          <a:p>
            <a:fld id="{26ADDCAE-6443-42C3-9C19-F95985500186}" type="datetime1">
              <a:rPr lang="en-US" smtClean="0"/>
              <a:t>3/26/2023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17F65-E517-4B50-B559-FD7D59F3E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84" y="237744"/>
            <a:ext cx="3581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D40B7-46EE-49D9-BE89-7E101F80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5031BF-2EA5-4128-B6AF-2D0F5A101095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361537" y="120772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578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62CCA-8D32-44C3-809A-54D0245B8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89041-349C-49F8-B155-6F5862873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799" y="2750126"/>
            <a:ext cx="10381205" cy="32617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5E088-72B1-425B-B53B-81B134826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799E-EB8E-4038-8063-81BB57C732D4}" type="datetime1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80451-8BF9-48B2-8E6A-9E15C8335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8196E-3A76-4417-BFD8-4400D16E0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011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CFB183B-99B9-4420-AB2D-07056851052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6DF62B9-1876-4EEB-929D-B46F98265E34}"/>
              </a:ext>
            </a:extLst>
          </p:cNvPr>
          <p:cNvSpPr/>
          <p:nvPr/>
        </p:nvSpPr>
        <p:spPr>
          <a:xfrm>
            <a:off x="0" y="-2"/>
            <a:ext cx="12192000" cy="3862064"/>
          </a:xfrm>
          <a:prstGeom prst="rect">
            <a:avLst/>
          </a:prstGeom>
          <a:ln>
            <a:noFill/>
          </a:ln>
          <a:effectLst>
            <a:outerShdw blurRad="203200" dist="127000" dir="5460000" sx="96000" sy="96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F0E4DD-839A-4BD2-B5FA-FF319E87D037}"/>
              </a:ext>
            </a:extLst>
          </p:cNvPr>
          <p:cNvCxnSpPr>
            <a:cxnSpLocks/>
          </p:cNvCxnSpPr>
          <p:nvPr/>
        </p:nvCxnSpPr>
        <p:spPr>
          <a:xfrm>
            <a:off x="11668155" y="852056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692C2FB-E558-4132-AAF5-EFCED0144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2056"/>
            <a:ext cx="10380572" cy="257694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20424-DA4E-467F-AC0A-D44192A54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797" y="4202832"/>
            <a:ext cx="10395116" cy="17892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39F9C-ADA9-4225-9D74-193A8894ED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481" y="6236208"/>
            <a:ext cx="3037459" cy="365125"/>
          </a:xfrm>
        </p:spPr>
        <p:txBody>
          <a:bodyPr/>
          <a:lstStyle/>
          <a:p>
            <a:fld id="{217A73C3-B243-44D3-809D-EF8FDFBD85D4}" type="datetime1">
              <a:rPr lang="en-US" smtClean="0"/>
              <a:t>3/26/2023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57DEC-B96B-4D69-8B62-5156FDA6D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81" y="23774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F4AC1-9934-43DC-B9AC-322612A74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9782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BDA60A-39CD-41D4-8AE5-0FB7FD78559C}"/>
              </a:ext>
            </a:extLst>
          </p:cNvPr>
          <p:cNvCxnSpPr>
            <a:cxnSpLocks/>
          </p:cNvCxnSpPr>
          <p:nvPr/>
        </p:nvCxnSpPr>
        <p:spPr>
          <a:xfrm>
            <a:off x="11668155" y="852056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710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CAF84-4A19-4D9A-9B82-46BCBED4F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373DD-26AC-4E69-A17C-538D9C7C68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1800" y="2833255"/>
            <a:ext cx="5045281" cy="3165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D30C23-A75F-45DF-BCCF-760C533AC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7092" y="2833255"/>
            <a:ext cx="5045281" cy="3165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C3974-73EC-4F1B-9E92-0E279ABEE5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481" y="6236208"/>
            <a:ext cx="3037459" cy="365125"/>
          </a:xfrm>
        </p:spPr>
        <p:txBody>
          <a:bodyPr/>
          <a:lstStyle/>
          <a:p>
            <a:fld id="{C9B6D3E3-28E2-4380-A113-67698215C5F8}" type="datetime1">
              <a:rPr lang="en-US" smtClean="0"/>
              <a:t>3/26/2023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0B3F2-3F28-42A3-9701-A6F01F1B1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81" y="23774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E7A2FC-50E7-4972-9F28-E3AC4EF93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9782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186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65F85-77E6-4F6D-9FFA-5D76201B1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872836"/>
            <a:ext cx="10380572" cy="14270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6C0DAE-58D1-45D9-9FC4-B0864E332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801" y="2713326"/>
            <a:ext cx="5023424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u="none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1E63D7-9812-4EA1-A0A2-14D974311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1801" y="3706091"/>
            <a:ext cx="5023424" cy="2334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C5055B-04A0-47D3-90ED-135025F857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4211" y="2713326"/>
            <a:ext cx="5048163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u="none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936E6E-8F64-49E6-B57C-86CF92D168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4211" y="3706091"/>
            <a:ext cx="5048163" cy="2334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FBEAD-2827-40DA-8338-2D691325F1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481" y="6236208"/>
            <a:ext cx="3037459" cy="365125"/>
          </a:xfrm>
        </p:spPr>
        <p:txBody>
          <a:bodyPr/>
          <a:lstStyle/>
          <a:p>
            <a:fld id="{A9EFCB61-04AD-47C9-BF79-2BD8B9CEC07A}" type="datetime1">
              <a:rPr lang="en-US" smtClean="0"/>
              <a:t>3/26/2023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34B88D-9C6E-4A88-985C-3ED5057A1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81" y="23774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0B6A32-2D15-425F-B6A9-146AFB5C1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9782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263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81B7C-9BD5-4CF8-BAEB-A6CB78DA2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85F1D3-3353-4FC6-8854-51B0BFFD6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35E0C-D585-492F-8146-7493F4086301}" type="datetime1">
              <a:rPr lang="en-US" smtClean="0"/>
              <a:t>3/26/2023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226CE6-6BEB-46DB-BD4B-9B8AE89A1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81BCCC-8B3F-40B3-91D5-52E53B2AA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43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2C0FBB6-4CCA-4358-9DD5-CDF2173E63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02559A-671A-4FDE-82C3-1CF8CFCF1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8390-48B5-49AB-B019-A7C8FB8C31F6}" type="datetime1">
              <a:rPr lang="en-US" smtClean="0"/>
              <a:t>3/26/2023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A14275-250D-437E-BAF1-5BB3CDE64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93BDE-2A52-4AA7-B222-0F25570EB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E6B771E-DDF7-430C-9462-BA1D3742C84E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541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F9A0B00-F6ED-4C3A-97DC-C2AF9D62EE8B}"/>
              </a:ext>
            </a:extLst>
          </p:cNvPr>
          <p:cNvSpPr/>
          <p:nvPr/>
        </p:nvSpPr>
        <p:spPr>
          <a:xfrm>
            <a:off x="79067" y="0"/>
            <a:ext cx="4998624" cy="6858000"/>
          </a:xfrm>
          <a:prstGeom prst="rect">
            <a:avLst/>
          </a:prstGeom>
          <a:ln>
            <a:noFill/>
          </a:ln>
          <a:effectLst>
            <a:outerShdw blurRad="228600" dist="1143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3" name="Rectangle 122">
            <a:extLst>
              <a:ext uri="{FF2B5EF4-FFF2-40B4-BE49-F238E27FC236}">
                <a16:creationId xmlns:a16="http://schemas.microsoft.com/office/drawing/2014/main" id="{3B025FD9-B9EF-4F5C-B67D-3485253B7A6A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7F545CD-A200-4C66-BF9A-9B839D0CE648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  <a:effectLst>
            <a:outerShdw blurRad="228600" dist="1524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110916-EEE9-418C-B24A-EC09A6D22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537" y="872836"/>
            <a:ext cx="4560525" cy="2281050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3A0F4-FD98-409E-B41A-5F4352C6A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1781" y="872837"/>
            <a:ext cx="4520593" cy="5140036"/>
          </a:xfrm>
        </p:spPr>
        <p:txBody>
          <a:bodyPr>
            <a:normAutofit/>
          </a:bodyPr>
          <a:lstStyle>
            <a:lvl1pPr algn="l">
              <a:defRPr sz="2800"/>
            </a:lvl1pPr>
            <a:lvl2pPr algn="l">
              <a:defRPr sz="24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FABF6F-6E7C-4B3F-B205-09361DA58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0537" y="3442854"/>
            <a:ext cx="4560525" cy="257694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25198D-8500-4277-AA5D-3C3D8FDDC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184" y="6236208"/>
            <a:ext cx="3037459" cy="365125"/>
          </a:xfrm>
        </p:spPr>
        <p:txBody>
          <a:bodyPr/>
          <a:lstStyle/>
          <a:p>
            <a:fld id="{962E767E-8A14-4E70-91B9-2101CBC4D7BD}" type="datetime1">
              <a:rPr lang="en-US" smtClean="0"/>
              <a:t>3/26/2023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8D219F-027A-4632-9FB0-BD098D56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84" y="237744"/>
            <a:ext cx="3792532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0C82B-C7DC-434D-8768-DE9D11767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A8CCC603-9605-46C8-9034-8DAE6AC40DD9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BBF1D9-8F8F-45A3-BDB4-952D0FB20A4D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008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BEB8797-B080-41A6-B14E-8DC7F0F27E4E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C6C7272-A552-46B3-992F-F5ADD5AA2443}"/>
              </a:ext>
            </a:extLst>
          </p:cNvPr>
          <p:cNvSpPr/>
          <p:nvPr/>
        </p:nvSpPr>
        <p:spPr>
          <a:xfrm>
            <a:off x="-1" y="0"/>
            <a:ext cx="6087677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1524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5F6AD1-1E6C-46AF-8431-6627180F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33" y="858981"/>
            <a:ext cx="4556749" cy="2281052"/>
          </a:xfrm>
        </p:spPr>
        <p:txBody>
          <a:bodyPr anchor="b"/>
          <a:lstStyle>
            <a:lvl1pPr>
              <a:def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8A91F9-760E-4CF4-8A03-FA1482C35E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9826" y="865909"/>
            <a:ext cx="4582548" cy="51261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9A9D5-BA6E-4C4A-88A0-5BB86958B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8733" y="3429000"/>
            <a:ext cx="4556749" cy="2590800"/>
          </a:xfrm>
        </p:spPr>
        <p:txBody>
          <a:bodyPr/>
          <a:lstStyle>
            <a:lvl1pPr marL="0" indent="0">
              <a:buNone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6899E-70A1-4EFB-87EC-6C4F3BC03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184" y="6236208"/>
            <a:ext cx="3037459" cy="365125"/>
          </a:xfrm>
        </p:spPr>
        <p:txBody>
          <a:bodyPr/>
          <a:lstStyle/>
          <a:p>
            <a:fld id="{01AF0C4B-5A4A-45CA-ABEC-10F107160D33}" type="datetime1">
              <a:rPr lang="en-US" smtClean="0"/>
              <a:t>3/26/2023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C34B05-4931-4BC8-BD43-9E6B944B3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84" y="237744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ABE5D-7EA4-4D33-B23E-52E640CBF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F0DB5EA-94EC-4DB5-B8E5-B454005C1552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99FF82-B951-46E6-AEA7-0993C867FB6D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179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38E7D36-B1C9-463C-983F-AEA5810A60D0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B9A221-B33F-47C2-85FF-2C8F363D797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D0E0EF1-7626-4514-9337-271DD661B1E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5F0B1492-9A00-4F80-8771-0BB2C2C4353C}"/>
              </a:ext>
            </a:extLst>
          </p:cNvPr>
          <p:cNvSpPr/>
          <p:nvPr/>
        </p:nvSpPr>
        <p:spPr>
          <a:xfrm>
            <a:off x="0" y="-2"/>
            <a:ext cx="12188952" cy="2544415"/>
          </a:xfrm>
          <a:prstGeom prst="rect">
            <a:avLst/>
          </a:prstGeom>
          <a:ln>
            <a:noFill/>
          </a:ln>
          <a:effectLst>
            <a:outerShdw blurRad="190500" dist="1270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62805-4F8E-44FE-905C-2C3F1A2B3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5021C-0380-49AA-ADA1-A8B473FBF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799" y="2750126"/>
            <a:ext cx="10381205" cy="3261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A2409-F298-40BF-BFAC-65A3E71D29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2481" y="624007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989806E-8E94-473C-AEE7-BE6F15F85533}" type="datetime1">
              <a:rPr lang="en-US" smtClean="0"/>
              <a:t>3/26/2023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799D8-4DBF-4BB2-8D2B-65592ADC90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81" y="23619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99666-11C3-48A1-966C-439EBF9D9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9782" y="235881"/>
            <a:ext cx="756746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1" kern="1200" smtClean="0">
                <a:solidFill>
                  <a:schemeClr val="tx1"/>
                </a:solidFill>
                <a:latin typeface="Bierstadt" panose="020B0504020202020204" pitchFamily="34" charset="0"/>
                <a:ea typeface="+mn-ea"/>
                <a:cs typeface="+mn-cs"/>
              </a:defRPr>
            </a:lvl1pPr>
          </a:lstStyle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7FAC7B62-8ACC-41ED-80AB-8D1CDF38B9E4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45FF525-9A83-4625-99D9-B267BDE077E7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373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nrr.istruzione.it/wp-content/uploads/2021/12/PNRR_EN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899DA5E-794D-4391-A67B-C734D18C5E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nt">
            <a:extLst>
              <a:ext uri="{FF2B5EF4-FFF2-40B4-BE49-F238E27FC236}">
                <a16:creationId xmlns:a16="http://schemas.microsoft.com/office/drawing/2014/main" id="{DF8D6DF5-7A00-4A9D-BD50-E8BCC8F4D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mosaic of colourful geometric shapes">
            <a:extLst>
              <a:ext uri="{FF2B5EF4-FFF2-40B4-BE49-F238E27FC236}">
                <a16:creationId xmlns:a16="http://schemas.microsoft.com/office/drawing/2014/main" id="{95EA2190-6113-D163-005F-2DD3D27037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87"/>
          <a:stretch/>
        </p:blipFill>
        <p:spPr>
          <a:xfrm>
            <a:off x="6121757" y="2570072"/>
            <a:ext cx="6095999" cy="4289479"/>
          </a:xfrm>
          <a:prstGeom prst="rect">
            <a:avLst/>
          </a:prstGeom>
          <a:effectLst/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30B727F-99CD-48A5-9962-6F0C0EA62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2570074"/>
          </a:xfrm>
          <a:prstGeom prst="rect">
            <a:avLst/>
          </a:prstGeom>
          <a:ln>
            <a:noFill/>
          </a:ln>
          <a:effectLst>
            <a:outerShdw blurRad="254000" dist="1524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596008-BC82-92B5-DE6B-EB418AA9E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844" y="145143"/>
            <a:ext cx="11455949" cy="2126559"/>
          </a:xfrm>
        </p:spPr>
        <p:txBody>
          <a:bodyPr>
            <a:noAutofit/>
          </a:bodyPr>
          <a:lstStyle/>
          <a:p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Использование рамочного инструмента </a:t>
            </a:r>
            <a:r>
              <a:rPr lang="ru-RU" sz="4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DigCompEdu</a:t>
            </a:r>
            <a:r>
              <a:rPr lang="ru-R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итальянском образовательном контексте</a:t>
            </a:r>
            <a:endParaRPr lang="en-IT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7AFA54-906E-0567-8EC6-03C1D3CC6F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800" y="2964520"/>
            <a:ext cx="5112225" cy="2951202"/>
          </a:xfrm>
        </p:spPr>
        <p:txBody>
          <a:bodyPr anchor="t">
            <a:normAutofit/>
          </a:bodyPr>
          <a:lstStyle/>
          <a:p>
            <a:r>
              <a:rPr lang="ru-RU" b="1" dirty="0"/>
              <a:t>Стефания БОККОНИ</a:t>
            </a:r>
          </a:p>
          <a:p>
            <a:r>
              <a:rPr lang="ru-RU" dirty="0"/>
              <a:t>Институт образовательных технологий, Национальный исследовательский совет Италии (CNR-ITD)</a:t>
            </a:r>
          </a:p>
        </p:txBody>
      </p:sp>
      <p:cxnSp>
        <p:nvCxnSpPr>
          <p:cNvPr id="17" name="Straight Connector 14">
            <a:extLst>
              <a:ext uri="{FF2B5EF4-FFF2-40B4-BE49-F238E27FC236}">
                <a16:creationId xmlns:a16="http://schemas.microsoft.com/office/drawing/2014/main" id="{2C4AD1A6-4D2B-4BD2-A7D5-B3F27077C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1443083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417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0C9B419A-FB97-600F-356C-8C6553422B65}"/>
              </a:ext>
            </a:extLst>
          </p:cNvPr>
          <p:cNvGrpSpPr/>
          <p:nvPr/>
        </p:nvGrpSpPr>
        <p:grpSpPr>
          <a:xfrm>
            <a:off x="487337" y="460807"/>
            <a:ext cx="11217326" cy="5578883"/>
            <a:chOff x="588581" y="639558"/>
            <a:chExt cx="11217326" cy="557888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94ACEBD-8B95-C08A-4C1E-49B649E6F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8581" y="639558"/>
              <a:ext cx="11217326" cy="5578883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35021B5-4D11-BD74-115B-CF3FC2FC5FD5}"/>
                </a:ext>
              </a:extLst>
            </p:cNvPr>
            <p:cNvSpPr txBox="1"/>
            <p:nvPr/>
          </p:nvSpPr>
          <p:spPr>
            <a:xfrm>
              <a:off x="3851620" y="5519264"/>
              <a:ext cx="2078729" cy="276999"/>
            </a:xfrm>
            <a:prstGeom prst="rect">
              <a:avLst/>
            </a:prstGeom>
            <a:solidFill>
              <a:srgbClr val="EBEBE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/>
                <a:t>Посмотреть групповой отчет</a:t>
              </a:r>
              <a:endParaRPr lang="en-IT" sz="12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4369150-65BC-D07F-7519-C83A5CF53590}"/>
                </a:ext>
              </a:extLst>
            </p:cNvPr>
            <p:cNvSpPr txBox="1"/>
            <p:nvPr/>
          </p:nvSpPr>
          <p:spPr>
            <a:xfrm>
              <a:off x="1268337" y="5492483"/>
              <a:ext cx="1929008" cy="369332"/>
            </a:xfrm>
            <a:prstGeom prst="rect">
              <a:avLst/>
            </a:prstGeom>
            <a:solidFill>
              <a:srgbClr val="EBEBE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IT" dirty="0"/>
                <a:t>EDIT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72FCB0D-5D58-F88E-1F54-FE62A1202C37}"/>
                </a:ext>
              </a:extLst>
            </p:cNvPr>
            <p:cNvSpPr txBox="1"/>
            <p:nvPr/>
          </p:nvSpPr>
          <p:spPr>
            <a:xfrm>
              <a:off x="9164675" y="5531311"/>
              <a:ext cx="2078729" cy="307777"/>
            </a:xfrm>
            <a:prstGeom prst="rect">
              <a:avLst/>
            </a:prstGeom>
            <a:solidFill>
              <a:srgbClr val="EBEBE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IT" sz="1400" dirty="0"/>
                <a:t>DOWNLOAD CSV DATA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2378EFC-A5D8-F796-1A1C-88EF2DA3FDDE}"/>
                </a:ext>
              </a:extLst>
            </p:cNvPr>
            <p:cNvSpPr txBox="1"/>
            <p:nvPr/>
          </p:nvSpPr>
          <p:spPr>
            <a:xfrm>
              <a:off x="6492852" y="5534717"/>
              <a:ext cx="2078729" cy="323165"/>
            </a:xfrm>
            <a:prstGeom prst="rect">
              <a:avLst/>
            </a:prstGeom>
            <a:solidFill>
              <a:srgbClr val="EBEBE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IT" sz="1500" dirty="0"/>
                <a:t>MANAGE GROUP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013582F-B7B7-7EF5-82B2-31ADEBD7E134}"/>
                </a:ext>
              </a:extLst>
            </p:cNvPr>
            <p:cNvSpPr txBox="1"/>
            <p:nvPr/>
          </p:nvSpPr>
          <p:spPr>
            <a:xfrm>
              <a:off x="1082534" y="4784773"/>
              <a:ext cx="10160870" cy="646331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br>
                <a:rPr lang="en-IT" dirty="0"/>
              </a:br>
              <a:r>
                <a:rPr lang="en-IT" dirty="0"/>
                <a:t> 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E6BCFBF-4C8B-524F-94ED-437AE585CC3D}"/>
              </a:ext>
            </a:extLst>
          </p:cNvPr>
          <p:cNvSpPr txBox="1"/>
          <p:nvPr/>
        </p:nvSpPr>
        <p:spPr>
          <a:xfrm>
            <a:off x="8431241" y="833790"/>
            <a:ext cx="2971717" cy="138627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endParaRPr lang="en-IT" sz="1404" dirty="0"/>
          </a:p>
          <a:p>
            <a:pPr algn="ctr"/>
            <a:r>
              <a:rPr lang="en-IT" sz="2800" b="1" dirty="0">
                <a:solidFill>
                  <a:srgbClr val="7030A0"/>
                </a:solidFill>
              </a:rPr>
              <a:t>GROUP SELF-REFLECTION</a:t>
            </a:r>
          </a:p>
          <a:p>
            <a:pPr algn="ctr"/>
            <a:endParaRPr lang="en-IT" sz="1404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1BCB39-9C4C-9C2A-994B-ECDB88A8E28F}"/>
              </a:ext>
            </a:extLst>
          </p:cNvPr>
          <p:cNvSpPr txBox="1"/>
          <p:nvPr/>
        </p:nvSpPr>
        <p:spPr>
          <a:xfrm>
            <a:off x="2997980" y="1621127"/>
            <a:ext cx="2475893" cy="369332"/>
          </a:xfrm>
          <a:prstGeom prst="rect">
            <a:avLst/>
          </a:prstGeom>
          <a:solidFill>
            <a:srgbClr val="EBEB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T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A0411C-9B87-F942-EF2D-2004FDEB13E5}"/>
              </a:ext>
            </a:extLst>
          </p:cNvPr>
          <p:cNvSpPr txBox="1"/>
          <p:nvPr/>
        </p:nvSpPr>
        <p:spPr>
          <a:xfrm>
            <a:off x="1167093" y="1621127"/>
            <a:ext cx="1601159" cy="461665"/>
          </a:xfrm>
          <a:prstGeom prst="rect">
            <a:avLst/>
          </a:prstGeom>
          <a:solidFill>
            <a:srgbClr val="FFD617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Копировать ссылку на приглашение</a:t>
            </a:r>
            <a:endParaRPr lang="en-IT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A5DBA0-F7B2-A341-FFC2-E13B62B41772}"/>
              </a:ext>
            </a:extLst>
          </p:cNvPr>
          <p:cNvSpPr txBox="1"/>
          <p:nvPr/>
        </p:nvSpPr>
        <p:spPr>
          <a:xfrm>
            <a:off x="909313" y="674528"/>
            <a:ext cx="2475893" cy="2769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IT" sz="12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0B6D574-F395-4623-9F67-675B5D4460EB}"/>
              </a:ext>
            </a:extLst>
          </p:cNvPr>
          <p:cNvSpPr/>
          <p:nvPr/>
        </p:nvSpPr>
        <p:spPr>
          <a:xfrm>
            <a:off x="8728364" y="951527"/>
            <a:ext cx="2413796" cy="1038932"/>
          </a:xfrm>
          <a:prstGeom prst="rect">
            <a:avLst/>
          </a:prstGeom>
          <a:solidFill>
            <a:srgbClr val="B6A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Групповой самоанализ</a:t>
            </a:r>
            <a:endParaRPr lang="ru-KG" sz="28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CA1DEC0-D297-4465-81C7-0325CFF74F0E}"/>
              </a:ext>
            </a:extLst>
          </p:cNvPr>
          <p:cNvSpPr/>
          <p:nvPr/>
        </p:nvSpPr>
        <p:spPr>
          <a:xfrm>
            <a:off x="909313" y="951527"/>
            <a:ext cx="4472584" cy="55070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Учебный курс </a:t>
            </a:r>
            <a:r>
              <a:rPr lang="en-US" dirty="0" err="1">
                <a:solidFill>
                  <a:schemeClr val="tx1"/>
                </a:solidFill>
              </a:rPr>
              <a:t>Forthem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3-е издание</a:t>
            </a:r>
            <a:endParaRPr lang="ru-KG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70914E5-4258-4EA3-926C-0BF19A920CB6}"/>
              </a:ext>
            </a:extLst>
          </p:cNvPr>
          <p:cNvSpPr/>
          <p:nvPr/>
        </p:nvSpPr>
        <p:spPr>
          <a:xfrm>
            <a:off x="1177575" y="5352560"/>
            <a:ext cx="1832885" cy="252907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Редактировать</a:t>
            </a:r>
            <a:endParaRPr lang="ru-KG" dirty="0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754EB8-48DA-4E5F-B8E0-839BD0DA92C5}"/>
              </a:ext>
            </a:extLst>
          </p:cNvPr>
          <p:cNvSpPr txBox="1"/>
          <p:nvPr/>
        </p:nvSpPr>
        <p:spPr>
          <a:xfrm>
            <a:off x="6483380" y="5359898"/>
            <a:ext cx="2017548" cy="276999"/>
          </a:xfrm>
          <a:prstGeom prst="rect">
            <a:avLst/>
          </a:prstGeom>
          <a:solidFill>
            <a:srgbClr val="EBEB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управление группой</a:t>
            </a:r>
            <a:endParaRPr lang="en-IT" sz="1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F969DF-450D-4C8A-91CB-FBBC5DB9D44E}"/>
              </a:ext>
            </a:extLst>
          </p:cNvPr>
          <p:cNvSpPr txBox="1"/>
          <p:nvPr/>
        </p:nvSpPr>
        <p:spPr>
          <a:xfrm>
            <a:off x="9124612" y="5367948"/>
            <a:ext cx="2017548" cy="276999"/>
          </a:xfrm>
          <a:prstGeom prst="rect">
            <a:avLst/>
          </a:prstGeom>
          <a:solidFill>
            <a:srgbClr val="EBEB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Скачать данные </a:t>
            </a:r>
            <a:r>
              <a:rPr lang="en-US" sz="1200" dirty="0"/>
              <a:t>CVS</a:t>
            </a:r>
            <a:endParaRPr lang="en-IT" sz="1200" dirty="0"/>
          </a:p>
        </p:txBody>
      </p:sp>
    </p:spTree>
    <p:extLst>
      <p:ext uri="{BB962C8B-B14F-4D97-AF65-F5344CB8AC3E}">
        <p14:creationId xmlns:p14="http://schemas.microsoft.com/office/powerpoint/2010/main" val="965574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&#10;&#10;Description automatically generated">
            <a:extLst>
              <a:ext uri="{FF2B5EF4-FFF2-40B4-BE49-F238E27FC236}">
                <a16:creationId xmlns:a16="http://schemas.microsoft.com/office/drawing/2014/main" id="{D50694DB-95DF-BF48-B2C9-BB6DC7E78F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84" t="24381" r="22561" b="11011"/>
          <a:stretch/>
        </p:blipFill>
        <p:spPr>
          <a:xfrm>
            <a:off x="149887" y="194630"/>
            <a:ext cx="9570460" cy="62281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9FB569E-ACCA-F7EA-C339-621B1453DD0D}"/>
              </a:ext>
            </a:extLst>
          </p:cNvPr>
          <p:cNvSpPr/>
          <p:nvPr/>
        </p:nvSpPr>
        <p:spPr>
          <a:xfrm>
            <a:off x="8527310" y="630381"/>
            <a:ext cx="3514804" cy="2470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864" dirty="0">
                <a:solidFill>
                  <a:srgbClr val="C00000"/>
                </a:solidFill>
              </a:rPr>
              <a:t>АГРЕГИРОВАННЫЕ И АНОНИМНЫЕ ДАННЫЕ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3E30373-463C-434B-9FB9-6FD22804E4C1}"/>
              </a:ext>
            </a:extLst>
          </p:cNvPr>
          <p:cNvSpPr/>
          <p:nvPr/>
        </p:nvSpPr>
        <p:spPr>
          <a:xfrm>
            <a:off x="733926" y="4247147"/>
            <a:ext cx="445169" cy="1443790"/>
          </a:xfrm>
          <a:prstGeom prst="rect">
            <a:avLst/>
          </a:prstGeom>
          <a:solidFill>
            <a:srgbClr val="D1D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/>
              <a:t>новичок</a:t>
            </a:r>
            <a:endParaRPr lang="ru-KG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1FE841B-4ECF-4DC2-AB29-1FE929C58F4E}"/>
              </a:ext>
            </a:extLst>
          </p:cNvPr>
          <p:cNvSpPr/>
          <p:nvPr/>
        </p:nvSpPr>
        <p:spPr>
          <a:xfrm rot="2015133">
            <a:off x="1480837" y="1824179"/>
            <a:ext cx="456782" cy="1707284"/>
          </a:xfrm>
          <a:prstGeom prst="rect">
            <a:avLst/>
          </a:prstGeom>
          <a:solidFill>
            <a:srgbClr val="BEB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/>
              <a:t>исследователь</a:t>
            </a:r>
            <a:endParaRPr lang="ru-KG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64FFB3A-71E4-4537-A125-729EB6E128BF}"/>
              </a:ext>
            </a:extLst>
          </p:cNvPr>
          <p:cNvSpPr/>
          <p:nvPr/>
        </p:nvSpPr>
        <p:spPr>
          <a:xfrm rot="4293965">
            <a:off x="3436300" y="329234"/>
            <a:ext cx="456782" cy="1707284"/>
          </a:xfrm>
          <a:prstGeom prst="rect">
            <a:avLst/>
          </a:prstGeom>
          <a:solidFill>
            <a:srgbClr val="ACAC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err="1"/>
              <a:t>Интергратор</a:t>
            </a:r>
            <a:endParaRPr lang="ru-KG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844719B-F4F7-47D7-A22C-3594DF9D63F3}"/>
              </a:ext>
            </a:extLst>
          </p:cNvPr>
          <p:cNvSpPr/>
          <p:nvPr/>
        </p:nvSpPr>
        <p:spPr>
          <a:xfrm rot="6501099">
            <a:off x="5977151" y="330293"/>
            <a:ext cx="456782" cy="1707284"/>
          </a:xfrm>
          <a:prstGeom prst="rect">
            <a:avLst/>
          </a:prstGeom>
          <a:solidFill>
            <a:srgbClr val="9A9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/>
              <a:t>Эксперт</a:t>
            </a:r>
            <a:endParaRPr lang="ru-KG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1CE3051-3FE4-4419-A0AA-C03F40AF20C0}"/>
              </a:ext>
            </a:extLst>
          </p:cNvPr>
          <p:cNvSpPr/>
          <p:nvPr/>
        </p:nvSpPr>
        <p:spPr>
          <a:xfrm rot="8866759">
            <a:off x="7968194" y="1856162"/>
            <a:ext cx="456782" cy="1707284"/>
          </a:xfrm>
          <a:prstGeom prst="rect">
            <a:avLst/>
          </a:prstGeom>
          <a:solidFill>
            <a:srgbClr val="888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/>
              <a:t>Руководитель</a:t>
            </a:r>
            <a:endParaRPr lang="ru-KG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8C6D560-BB89-4C16-A80D-0312736D5593}"/>
              </a:ext>
            </a:extLst>
          </p:cNvPr>
          <p:cNvSpPr/>
          <p:nvPr/>
        </p:nvSpPr>
        <p:spPr>
          <a:xfrm rot="11042927">
            <a:off x="8713091" y="4242706"/>
            <a:ext cx="456782" cy="1964543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/>
              <a:t>Первопроходчик</a:t>
            </a:r>
            <a:endParaRPr lang="ru-KG" dirty="0"/>
          </a:p>
        </p:txBody>
      </p:sp>
    </p:spTree>
    <p:extLst>
      <p:ext uri="{BB962C8B-B14F-4D97-AF65-F5344CB8AC3E}">
        <p14:creationId xmlns:p14="http://schemas.microsoft.com/office/powerpoint/2010/main" val="1152911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Slide Background">
            <a:extLst>
              <a:ext uri="{FF2B5EF4-FFF2-40B4-BE49-F238E27FC236}">
                <a16:creationId xmlns:a16="http://schemas.microsoft.com/office/drawing/2014/main" id="{540CF837-40E9-46D4-AC1B-0750F339B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nt">
            <a:extLst>
              <a:ext uri="{FF2B5EF4-FFF2-40B4-BE49-F238E27FC236}">
                <a16:creationId xmlns:a16="http://schemas.microsoft.com/office/drawing/2014/main" id="{E325F465-8352-4882-9E30-732D5BDF3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0"/>
            <a:ext cx="6099047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031F918-6C2A-4C3F-8785-651FF6135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6096001" cy="6858000"/>
          </a:xfrm>
          <a:prstGeom prst="rect">
            <a:avLst/>
          </a:prstGeom>
          <a:ln>
            <a:noFill/>
          </a:ln>
          <a:effectLst>
            <a:outerShdw blurRad="635000" dist="254000" dir="72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0FFBB-EC11-4BC8-8DBC-FB7C29032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434" y="1515215"/>
            <a:ext cx="5852761" cy="5217277"/>
          </a:xfrm>
        </p:spPr>
        <p:txBody>
          <a:bodyPr anchor="ctr">
            <a:noAutofit/>
          </a:bodyPr>
          <a:lstStyle/>
          <a:p>
            <a:r>
              <a:rPr lang="ru-RU" b="1" dirty="0"/>
              <a:t>Создание специального веб-портала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Предоставление </a:t>
            </a:r>
            <a:r>
              <a:rPr lang="ru-RU" b="1" dirty="0"/>
              <a:t>локализованных вспомогательных материалов</a:t>
            </a:r>
            <a:r>
              <a:rPr lang="ru-RU" dirty="0"/>
              <a:t>, которые помогут школам и заинтересованным сторонам в сфере образования понять принципы, лежащие в основе DIGCOMPEDU и SELFIE для преподавателей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Обмен мнениями и опытом учителей в использовании DIGCOMPEDU и SELFIE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Коучинг школ по внедрению DIGCOMPEDU и SELFIE для преподавателей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58B1629-F209-47B0-BA59-6BD937DBB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6EB2F2C0-A3E3-2B25-0000-4532CDC2B65E}"/>
              </a:ext>
            </a:extLst>
          </p:cNvPr>
          <p:cNvSpPr txBox="1">
            <a:spLocks/>
          </p:cNvSpPr>
          <p:nvPr/>
        </p:nvSpPr>
        <p:spPr>
          <a:xfrm>
            <a:off x="476783" y="193477"/>
            <a:ext cx="10031783" cy="1432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/>
              <a:t>Локализация</a:t>
            </a:r>
            <a:r>
              <a:rPr lang="ru-RU" dirty="0"/>
              <a:t> и </a:t>
            </a:r>
            <a:r>
              <a:rPr lang="ru-RU" b="1" dirty="0"/>
              <a:t>поддержка</a:t>
            </a:r>
            <a:r>
              <a:rPr lang="ru-RU" dirty="0"/>
              <a:t> внедрения DIGCOMPEDU и SELFIE для преподавателей на национальном уровне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4B77A4-3BFF-9E2E-9C1F-09138A222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058" y="7245559"/>
            <a:ext cx="7882068" cy="891947"/>
          </a:xfrm>
          <a:prstGeom prst="rect">
            <a:avLst/>
          </a:prstGeom>
          <a:gradFill rotWithShape="1">
            <a:gsLst>
              <a:gs pos="0">
                <a:srgbClr val="FF8F26"/>
              </a:gs>
              <a:gs pos="20000">
                <a:srgbClr val="FF8F2A"/>
              </a:gs>
              <a:gs pos="100000">
                <a:srgbClr val="CB6C1D"/>
              </a:gs>
            </a:gsLst>
            <a:lin ang="5400000"/>
          </a:gra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5216" dirty="0">
                <a:solidFill>
                  <a:schemeClr val="accent1">
                    <a:lumMod val="50000"/>
                  </a:schemeClr>
                </a:solidFill>
              </a:rPr>
              <a:t>http://</a:t>
            </a:r>
            <a:r>
              <a:rPr lang="it-IT" sz="5216" dirty="0" err="1">
                <a:solidFill>
                  <a:schemeClr val="accent1">
                    <a:lumMod val="50000"/>
                  </a:schemeClr>
                </a:solidFill>
              </a:rPr>
              <a:t>digcompedu.cnr.it</a:t>
            </a:r>
            <a:endParaRPr lang="it-IT" sz="5216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AB8C692-EE43-02E6-2A27-CEED546EA625}"/>
              </a:ext>
            </a:extLst>
          </p:cNvPr>
          <p:cNvGrpSpPr/>
          <p:nvPr/>
        </p:nvGrpSpPr>
        <p:grpSpPr>
          <a:xfrm>
            <a:off x="6325588" y="1671317"/>
            <a:ext cx="5699120" cy="4829087"/>
            <a:chOff x="6325588" y="1671317"/>
            <a:chExt cx="5699120" cy="482908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A6FE005-474B-EE42-FDDA-BBEFB8681A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789" r="18780"/>
            <a:stretch/>
          </p:blipFill>
          <p:spPr>
            <a:xfrm>
              <a:off x="6325589" y="1671317"/>
              <a:ext cx="5699119" cy="456843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8" name="Picture 7" descr="Text&#10;&#10;Description automatically generated">
              <a:extLst>
                <a:ext uri="{FF2B5EF4-FFF2-40B4-BE49-F238E27FC236}">
                  <a16:creationId xmlns:a16="http://schemas.microsoft.com/office/drawing/2014/main" id="{3776BA50-7C10-7165-470A-E30A072D52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25588" y="1923532"/>
              <a:ext cx="5699118" cy="457687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FB54EDC-8A95-A338-F1A2-EC4B8F7155BE}"/>
              </a:ext>
            </a:extLst>
          </p:cNvPr>
          <p:cNvSpPr txBox="1"/>
          <p:nvPr/>
        </p:nvSpPr>
        <p:spPr>
          <a:xfrm>
            <a:off x="6428788" y="6270827"/>
            <a:ext cx="5533620" cy="461665"/>
          </a:xfrm>
          <a:prstGeom prst="rect">
            <a:avLst/>
          </a:prstGeom>
          <a:solidFill>
            <a:srgbClr val="94D4DC"/>
          </a:solidFill>
        </p:spPr>
        <p:txBody>
          <a:bodyPr wrap="square">
            <a:spAutoFit/>
          </a:bodyPr>
          <a:lstStyle/>
          <a:p>
            <a:pPr algn="ctr"/>
            <a:r>
              <a:rPr lang="en-IT" sz="2400" dirty="0"/>
              <a:t>https://digcompedu.cnr.it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6FC9C14-BEF3-E7D6-119C-A4433B83FFD1}"/>
              </a:ext>
            </a:extLst>
          </p:cNvPr>
          <p:cNvSpPr/>
          <p:nvPr/>
        </p:nvSpPr>
        <p:spPr>
          <a:xfrm>
            <a:off x="9500441" y="925283"/>
            <a:ext cx="2524265" cy="610690"/>
          </a:xfrm>
          <a:prstGeom prst="roundRect">
            <a:avLst/>
          </a:prstGeom>
          <a:solidFill>
            <a:srgbClr val="94D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2CB20E-8829-61B3-FECC-54661B1692FB}"/>
              </a:ext>
            </a:extLst>
          </p:cNvPr>
          <p:cNvSpPr txBox="1"/>
          <p:nvPr/>
        </p:nvSpPr>
        <p:spPr>
          <a:xfrm>
            <a:off x="9590530" y="1013430"/>
            <a:ext cx="23440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i="1" dirty="0"/>
              <a:t>Уровень практики</a:t>
            </a:r>
            <a:endParaRPr lang="en-IT" sz="2000" dirty="0"/>
          </a:p>
        </p:txBody>
      </p:sp>
    </p:spTree>
    <p:extLst>
      <p:ext uri="{BB962C8B-B14F-4D97-AF65-F5344CB8AC3E}">
        <p14:creationId xmlns:p14="http://schemas.microsoft.com/office/powerpoint/2010/main" val="2120726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8E6ABC-BFA3-1F45-907A-282696F3D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6838" y="107950"/>
            <a:ext cx="12288838" cy="919163"/>
          </a:xfrm>
          <a:prstGeom prst="rect">
            <a:avLst/>
          </a:prstGeom>
          <a:solidFill>
            <a:srgbClr val="F2F2F2">
              <a:alpha val="79999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ru-RU" altLang="en-US" sz="2800" dirty="0">
                <a:solidFill>
                  <a:srgbClr val="595959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Локализованные вспомогательные материалы, доступные школам и заинтересованным сторонам в сфере образования </a:t>
            </a:r>
          </a:p>
        </p:txBody>
      </p:sp>
      <p:pic>
        <p:nvPicPr>
          <p:cNvPr id="70659" name="Picture 3" descr="Timeline&#10;&#10;Description automatically generated">
            <a:extLst>
              <a:ext uri="{FF2B5EF4-FFF2-40B4-BE49-F238E27FC236}">
                <a16:creationId xmlns:a16="http://schemas.microsoft.com/office/drawing/2014/main" id="{24E7DE5C-CFDA-A94C-8BE9-B1BAB18FE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123950"/>
            <a:ext cx="23114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F51703F-957B-4D42-9A6A-9941A627B190}"/>
              </a:ext>
            </a:extLst>
          </p:cNvPr>
          <p:cNvSpPr/>
          <p:nvPr/>
        </p:nvSpPr>
        <p:spPr>
          <a:xfrm>
            <a:off x="125413" y="5643563"/>
            <a:ext cx="2160587" cy="554037"/>
          </a:xfrm>
          <a:prstGeom prst="rect">
            <a:avLst/>
          </a:prstGeom>
          <a:solidFill>
            <a:srgbClr val="4BACC6">
              <a:alpha val="8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/>
          </a:p>
        </p:txBody>
      </p:sp>
      <p:sp>
        <p:nvSpPr>
          <p:cNvPr id="70661" name="Rectangle 5">
            <a:extLst>
              <a:ext uri="{FF2B5EF4-FFF2-40B4-BE49-F238E27FC236}">
                <a16:creationId xmlns:a16="http://schemas.microsoft.com/office/drawing/2014/main" id="{6BECCF89-12F6-F74C-A64C-02108D8BB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8" y="5737225"/>
            <a:ext cx="19924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en-GB" b="1" dirty="0"/>
              <a:t>ИНФОГРАФИКА</a:t>
            </a:r>
          </a:p>
        </p:txBody>
      </p:sp>
      <p:pic>
        <p:nvPicPr>
          <p:cNvPr id="70662" name="Picture 1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3129A41-3D8D-484A-B13D-20AA03A17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0" y="1230313"/>
            <a:ext cx="3206750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C1C9D02-66A8-C74F-A4D0-FC3B3A48D28B}"/>
              </a:ext>
            </a:extLst>
          </p:cNvPr>
          <p:cNvSpPr/>
          <p:nvPr/>
        </p:nvSpPr>
        <p:spPr>
          <a:xfrm>
            <a:off x="9107488" y="4660900"/>
            <a:ext cx="2898775" cy="646113"/>
          </a:xfrm>
          <a:prstGeom prst="rect">
            <a:avLst/>
          </a:prstGeom>
          <a:solidFill>
            <a:srgbClr val="4BACC6">
              <a:alpha val="8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/>
          </a:p>
        </p:txBody>
      </p:sp>
      <p:sp>
        <p:nvSpPr>
          <p:cNvPr id="70664" name="Rectangle 21">
            <a:extLst>
              <a:ext uri="{FF2B5EF4-FFF2-40B4-BE49-F238E27FC236}">
                <a16:creationId xmlns:a16="http://schemas.microsoft.com/office/drawing/2014/main" id="{2575FEF0-8955-DA4E-AD36-3D146FECA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7488" y="4690050"/>
            <a:ext cx="28987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en-GB" b="1" dirty="0"/>
              <a:t>СЛУЖБА ПОДДЕРЖКИ И ЧЗВ</a:t>
            </a:r>
            <a:endParaRPr lang="en-GB" altLang="en-GB" b="1" dirty="0"/>
          </a:p>
        </p:txBody>
      </p:sp>
      <p:pic>
        <p:nvPicPr>
          <p:cNvPr id="70665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3A019DE-D9B6-A242-9A1A-FF10E0119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0" y="1327150"/>
            <a:ext cx="2732088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6" name="Picture 4" descr="A screen shot of a computer&#10;&#10;Description automatically generated with low confidence">
            <a:extLst>
              <a:ext uri="{FF2B5EF4-FFF2-40B4-BE49-F238E27FC236}">
                <a16:creationId xmlns:a16="http://schemas.microsoft.com/office/drawing/2014/main" id="{E092F845-4941-CA43-A4F0-C5F000FA7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4570413"/>
            <a:ext cx="2740025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7" name="Picture 6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616D5C40-783B-8843-94F2-DDAAE3994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88" y="2863850"/>
            <a:ext cx="2706687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8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629FEFE2-F4F6-F54A-9E52-63BE265C7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1412875"/>
            <a:ext cx="2916238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5D1DE57-38C5-F843-B034-BCB5F85309EE}"/>
              </a:ext>
            </a:extLst>
          </p:cNvPr>
          <p:cNvSpPr/>
          <p:nvPr/>
        </p:nvSpPr>
        <p:spPr>
          <a:xfrm>
            <a:off x="5951538" y="6021388"/>
            <a:ext cx="2881312" cy="684212"/>
          </a:xfrm>
          <a:prstGeom prst="rect">
            <a:avLst/>
          </a:prstGeom>
          <a:solidFill>
            <a:srgbClr val="4BACC6">
              <a:alpha val="8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/>
          </a:p>
        </p:txBody>
      </p:sp>
      <p:sp>
        <p:nvSpPr>
          <p:cNvPr id="70670" name="Rectangle 13">
            <a:extLst>
              <a:ext uri="{FF2B5EF4-FFF2-40B4-BE49-F238E27FC236}">
                <a16:creationId xmlns:a16="http://schemas.microsoft.com/office/drawing/2014/main" id="{BE37A290-1215-854A-840F-5D9C359E3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3338" y="6165850"/>
            <a:ext cx="20050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en-GB" b="1" dirty="0"/>
              <a:t>ПОСОБИЯ</a:t>
            </a:r>
            <a:endParaRPr lang="en-GB" altLang="en-GB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A1B8DF1-73C6-454A-92D8-7A30E257A5FE}"/>
              </a:ext>
            </a:extLst>
          </p:cNvPr>
          <p:cNvSpPr/>
          <p:nvPr/>
        </p:nvSpPr>
        <p:spPr>
          <a:xfrm>
            <a:off x="2504281" y="3146425"/>
            <a:ext cx="2898775" cy="684212"/>
          </a:xfrm>
          <a:prstGeom prst="rect">
            <a:avLst/>
          </a:prstGeom>
          <a:solidFill>
            <a:srgbClr val="4BACC6">
              <a:alpha val="8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/>
          </a:p>
        </p:txBody>
      </p:sp>
      <p:sp>
        <p:nvSpPr>
          <p:cNvPr id="70672" name="Rectangle 13">
            <a:extLst>
              <a:ext uri="{FF2B5EF4-FFF2-40B4-BE49-F238E27FC236}">
                <a16:creationId xmlns:a16="http://schemas.microsoft.com/office/drawing/2014/main" id="{E7C09819-0A21-D045-B743-51DA8CEE1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9863" y="3132137"/>
            <a:ext cx="25003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en-GB" b="1" dirty="0"/>
              <a:t>СЛАЙДЫ ПРЕЗЕНТАЦИЙ</a:t>
            </a:r>
          </a:p>
        </p:txBody>
      </p:sp>
      <p:pic>
        <p:nvPicPr>
          <p:cNvPr id="70673" name="Picture 16" descr="C:\Users\Utente\Desktop\Video_CE.png">
            <a:extLst>
              <a:ext uri="{FF2B5EF4-FFF2-40B4-BE49-F238E27FC236}">
                <a16:creationId xmlns:a16="http://schemas.microsoft.com/office/drawing/2014/main" id="{68D67E3D-7B57-8042-B410-BAFB734D5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3933825"/>
            <a:ext cx="2808288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9">
            <a:extLst>
              <a:ext uri="{FF2B5EF4-FFF2-40B4-BE49-F238E27FC236}">
                <a16:creationId xmlns:a16="http://schemas.microsoft.com/office/drawing/2014/main" id="{915E6C6A-6286-064B-A3B4-1EC4073002B1}"/>
              </a:ext>
            </a:extLst>
          </p:cNvPr>
          <p:cNvSpPr/>
          <p:nvPr/>
        </p:nvSpPr>
        <p:spPr>
          <a:xfrm>
            <a:off x="2424113" y="5732463"/>
            <a:ext cx="3095625" cy="909637"/>
          </a:xfrm>
          <a:prstGeom prst="rect">
            <a:avLst/>
          </a:prstGeom>
          <a:solidFill>
            <a:srgbClr val="4BACC6">
              <a:alpha val="8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/>
          </a:p>
        </p:txBody>
      </p:sp>
      <p:sp>
        <p:nvSpPr>
          <p:cNvPr id="70675" name="Rectangle 13">
            <a:extLst>
              <a:ext uri="{FF2B5EF4-FFF2-40B4-BE49-F238E27FC236}">
                <a16:creationId xmlns:a16="http://schemas.microsoft.com/office/drawing/2014/main" id="{C873C2D1-7832-EC47-AB54-B3367B791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156" y="5842684"/>
            <a:ext cx="28797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en-GB" b="1" dirty="0"/>
              <a:t>АУДИОВИЗУАЛЬНЫЕ МАТЕРИАЛЫ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8F4FD2F-E4BC-4DA0-B7D5-49B17A6D67E0}"/>
              </a:ext>
            </a:extLst>
          </p:cNvPr>
          <p:cNvSpPr/>
          <p:nvPr/>
        </p:nvSpPr>
        <p:spPr>
          <a:xfrm>
            <a:off x="9048463" y="1230313"/>
            <a:ext cx="3072099" cy="552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GB" sz="1400" dirty="0">
                <a:solidFill>
                  <a:srgbClr val="888888"/>
                </a:solidFill>
              </a:rPr>
              <a:t>СЛУЖБА ПОДДЕРЖКИ </a:t>
            </a:r>
            <a:r>
              <a:rPr lang="ru-RU" sz="1400" dirty="0">
                <a:solidFill>
                  <a:srgbClr val="888888"/>
                </a:solidFill>
              </a:rPr>
              <a:t>SELFIE для преподавателей</a:t>
            </a:r>
            <a:endParaRPr lang="en-GB" altLang="en-GB" sz="1400" dirty="0">
              <a:solidFill>
                <a:srgbClr val="888888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4210F2C-C732-4A7A-B18F-6CE9C4888BC9}"/>
              </a:ext>
            </a:extLst>
          </p:cNvPr>
          <p:cNvSpPr/>
          <p:nvPr/>
        </p:nvSpPr>
        <p:spPr>
          <a:xfrm>
            <a:off x="2452219" y="3716338"/>
            <a:ext cx="3273894" cy="792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b="1" dirty="0">
                <a:solidFill>
                  <a:schemeClr val="tx1"/>
                </a:solidFill>
              </a:rPr>
              <a:t>ЕВРОПЕЙСКИЕ РАМКИ ЦИФРОВОЙ КОМПЕТЕНЦИИ ПЕДАГОГОВ</a:t>
            </a:r>
          </a:p>
          <a:p>
            <a:r>
              <a:rPr lang="ru-RU" sz="1000" b="1" dirty="0">
                <a:solidFill>
                  <a:schemeClr val="tx1"/>
                </a:solidFill>
              </a:rPr>
              <a:t>ПРЕПОДАВАНИЕ В ЦИФРОВУЮ ЭПОХУ - ИСПОЛЬЗОВАНИЕ ТЕХНОЛОГИЙ ДЛЯ ПОВЫШЕНИЯ ЭФФЕКТИВНОСТИ ОБУЧЕНИЯ</a:t>
            </a:r>
            <a:endParaRPr lang="ru-KG" sz="1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GB">
              <a:cs typeface="+mj-cs"/>
            </a:endParaRPr>
          </a:p>
        </p:txBody>
      </p:sp>
      <p:pic>
        <p:nvPicPr>
          <p:cNvPr id="37890" name="Picture 3" descr="ZenStone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" y="-733443"/>
            <a:ext cx="12191660" cy="638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8036" name="Rectangle 4"/>
          <p:cNvSpPr>
            <a:spLocks noChangeArrowheads="1"/>
          </p:cNvSpPr>
          <p:nvPr/>
        </p:nvSpPr>
        <p:spPr bwMode="auto">
          <a:xfrm>
            <a:off x="4488728" y="1217552"/>
            <a:ext cx="6653646" cy="2809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 eaLnBrk="1" hangingPunct="1">
              <a:lnSpc>
                <a:spcPct val="110000"/>
              </a:lnSpc>
              <a:spcBef>
                <a:spcPct val="50000"/>
              </a:spcBef>
              <a:defRPr/>
            </a:pPr>
            <a:r>
              <a:rPr lang="en-IE" sz="7355" b="1" dirty="0">
                <a:solidFill>
                  <a:schemeClr val="bg1"/>
                </a:solidFill>
                <a:latin typeface="Comic Sans MS" charset="0"/>
              </a:rPr>
              <a:t>Grazie! </a:t>
            </a:r>
            <a:r>
              <a:rPr lang="az-Cyrl-AZ" sz="7355" b="1" dirty="0">
                <a:solidFill>
                  <a:schemeClr val="bg1"/>
                </a:solidFill>
                <a:latin typeface="Comic Sans MS" charset="0"/>
              </a:rPr>
              <a:t>Спасибо!</a:t>
            </a:r>
            <a:r>
              <a:rPr lang="en-IE" sz="7355" b="1" dirty="0">
                <a:solidFill>
                  <a:schemeClr val="bg1"/>
                </a:solidFill>
                <a:latin typeface="Comic Sans MS" charset="0"/>
              </a:rPr>
              <a:t> </a:t>
            </a:r>
            <a:br>
              <a:rPr lang="en-IE" sz="7355" b="1" dirty="0">
                <a:solidFill>
                  <a:schemeClr val="bg1"/>
                </a:solidFill>
                <a:latin typeface="Comic Sans MS" charset="0"/>
              </a:rPr>
            </a:br>
            <a:endParaRPr lang="en-IE" sz="7355" b="1" dirty="0">
              <a:solidFill>
                <a:schemeClr val="bg1"/>
              </a:solidFill>
              <a:latin typeface="Verdana" charset="0"/>
            </a:endParaRPr>
          </a:p>
          <a:p>
            <a:pPr algn="l" eaLnBrk="1" hangingPunct="1">
              <a:lnSpc>
                <a:spcPct val="110000"/>
              </a:lnSpc>
              <a:spcBef>
                <a:spcPct val="50000"/>
              </a:spcBef>
              <a:defRPr/>
            </a:pPr>
            <a:r>
              <a:rPr lang="en-GB" sz="7355" dirty="0">
                <a:solidFill>
                  <a:schemeClr val="bg1"/>
                </a:solidFill>
                <a:latin typeface="Verdana" charset="0"/>
              </a:rPr>
              <a:t>  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000" y="3917723"/>
            <a:ext cx="5817618" cy="6385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defRPr/>
            </a:pPr>
            <a:r>
              <a:rPr lang="en-IE" sz="3432" dirty="0" err="1">
                <a:solidFill>
                  <a:schemeClr val="bg1"/>
                </a:solidFill>
                <a:latin typeface="Comic Sans MS" charset="0"/>
              </a:rPr>
              <a:t>Stefania.bocconi@itd.cnr.it</a:t>
            </a:r>
            <a:endParaRPr lang="en-IE" sz="3432" dirty="0">
              <a:solidFill>
                <a:schemeClr val="bg1"/>
              </a:solidFill>
              <a:latin typeface="Comic Sans MS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C8797A-4AE2-7640-990E-E4F2F376ABDE}"/>
              </a:ext>
            </a:extLst>
          </p:cNvPr>
          <p:cNvSpPr/>
          <p:nvPr/>
        </p:nvSpPr>
        <p:spPr>
          <a:xfrm>
            <a:off x="442553" y="5762399"/>
            <a:ext cx="6080330" cy="523220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IT" sz="2800" dirty="0"/>
              <a:t>                      http://digcompedu.cnr.it</a:t>
            </a:r>
          </a:p>
        </p:txBody>
      </p:sp>
      <p:pic>
        <p:nvPicPr>
          <p:cNvPr id="14" name="Picture 2" descr="SELFIE for Teachers pre-pilot study launched | JRC Science Hub Communities">
            <a:extLst>
              <a:ext uri="{FF2B5EF4-FFF2-40B4-BE49-F238E27FC236}">
                <a16:creationId xmlns:a16="http://schemas.microsoft.com/office/drawing/2014/main" id="{1291E228-28CF-0C44-AE9F-62575091AA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69"/>
          <a:stretch/>
        </p:blipFill>
        <p:spPr bwMode="auto">
          <a:xfrm>
            <a:off x="442553" y="5762399"/>
            <a:ext cx="1400233" cy="62436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2E14AEB-CA99-42F9-2255-B40CBCB4E9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71721" y="5653762"/>
            <a:ext cx="1676400" cy="94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744952"/>
      </p:ext>
    </p:extLst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Slide Background">
            <a:extLst>
              <a:ext uri="{FF2B5EF4-FFF2-40B4-BE49-F238E27FC236}">
                <a16:creationId xmlns:a16="http://schemas.microsoft.com/office/drawing/2014/main" id="{540CF837-40E9-46D4-AC1B-0750F339B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nt">
            <a:extLst>
              <a:ext uri="{FF2B5EF4-FFF2-40B4-BE49-F238E27FC236}">
                <a16:creationId xmlns:a16="http://schemas.microsoft.com/office/drawing/2014/main" id="{E325F465-8352-4882-9E30-732D5BDF3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0"/>
            <a:ext cx="6099047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031F918-6C2A-4C3F-8785-651FF6135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6096001" cy="6858000"/>
          </a:xfrm>
          <a:prstGeom prst="rect">
            <a:avLst/>
          </a:prstGeom>
          <a:ln>
            <a:noFill/>
          </a:ln>
          <a:effectLst>
            <a:outerShdw blurRad="635000" dist="254000" dir="72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67E6B4-3D89-008A-5E35-E6B2E3455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559" y="858983"/>
            <a:ext cx="4879493" cy="4782027"/>
          </a:xfrm>
        </p:spPr>
        <p:txBody>
          <a:bodyPr anchor="ctr">
            <a:normAutofit/>
          </a:bodyPr>
          <a:lstStyle/>
          <a:p>
            <a:r>
              <a:rPr lang="ru-RU" sz="4000" dirty="0">
                <a:latin typeface="+mn-lt"/>
              </a:rPr>
              <a:t>Краткое содержание</a:t>
            </a:r>
            <a:br>
              <a:rPr lang="en-IT" sz="4000" dirty="0">
                <a:latin typeface="+mn-lt"/>
              </a:rPr>
            </a:br>
            <a:br>
              <a:rPr lang="en-IT" sz="4000" dirty="0">
                <a:latin typeface="+mn-lt"/>
              </a:rPr>
            </a:br>
            <a:r>
              <a:rPr lang="en-IT" sz="4000" dirty="0">
                <a:latin typeface="+mn-lt"/>
              </a:rPr>
              <a:t> 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58B1629-F209-47B0-BA59-6BD937DBB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5A91568-F688-4F76-8C68-D7C9D021AA00}"/>
              </a:ext>
            </a:extLst>
          </p:cNvPr>
          <p:cNvSpPr/>
          <p:nvPr/>
        </p:nvSpPr>
        <p:spPr>
          <a:xfrm>
            <a:off x="0" y="181957"/>
            <a:ext cx="620668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KG" sz="3200" dirty="0"/>
              <a:t>Роль DIGCOMPEDU </a:t>
            </a:r>
            <a:r>
              <a:rPr lang="ru-KG" sz="3200" b="1" dirty="0"/>
              <a:t>в контексте </a:t>
            </a:r>
            <a:r>
              <a:rPr lang="ru-KG" sz="3200" dirty="0"/>
              <a:t>итальянского </a:t>
            </a:r>
            <a:r>
              <a:rPr lang="ru-KG" sz="3200" b="1" dirty="0"/>
              <a:t>образования</a:t>
            </a:r>
            <a:r>
              <a:rPr lang="ru-KG" sz="3200" dirty="0"/>
              <a:t> </a:t>
            </a:r>
            <a:r>
              <a:rPr lang="ru-KG" sz="3200" dirty="0">
                <a:solidFill>
                  <a:srgbClr val="C00000"/>
                </a:solidFill>
              </a:rPr>
              <a:t>(уровень политики)</a:t>
            </a:r>
            <a:endParaRPr lang="en-US" sz="3200" dirty="0">
              <a:solidFill>
                <a:srgbClr val="C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KG" sz="3200" dirty="0">
              <a:solidFill>
                <a:srgbClr val="C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KG" sz="3200" dirty="0"/>
              <a:t>Использование инструмент</a:t>
            </a:r>
            <a:r>
              <a:rPr lang="ru-RU" sz="3200" dirty="0" err="1"/>
              <a:t>ов</a:t>
            </a:r>
            <a:r>
              <a:rPr lang="ru-KG" sz="3200" dirty="0"/>
              <a:t> DIGCOMPEDU и SELFIE для преподавателей </a:t>
            </a:r>
            <a:r>
              <a:rPr lang="ru-KG" sz="3200" b="1" dirty="0"/>
              <a:t> в школах </a:t>
            </a:r>
            <a:r>
              <a:rPr lang="ru-KG" sz="3200" dirty="0">
                <a:solidFill>
                  <a:srgbClr val="C00000"/>
                </a:solidFill>
              </a:rPr>
              <a:t>(уровень практики</a:t>
            </a:r>
            <a:r>
              <a:rPr lang="en-US" sz="3200" dirty="0">
                <a:solidFill>
                  <a:srgbClr val="C00000"/>
                </a:solidFill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KG" sz="3200" dirty="0">
              <a:solidFill>
                <a:srgbClr val="C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KG" sz="3200" b="1" dirty="0"/>
              <a:t>Локализация </a:t>
            </a:r>
            <a:r>
              <a:rPr lang="ru-KG" sz="3200" dirty="0"/>
              <a:t>и поддержка в использовании DIGCOMPEDU и SELFIE для преподавателей </a:t>
            </a:r>
            <a:r>
              <a:rPr lang="ru-KG" sz="3200" dirty="0">
                <a:solidFill>
                  <a:srgbClr val="C00000"/>
                </a:solidFill>
              </a:rPr>
              <a:t>(уровень практики)</a:t>
            </a:r>
          </a:p>
        </p:txBody>
      </p:sp>
    </p:spTree>
    <p:extLst>
      <p:ext uri="{BB962C8B-B14F-4D97-AF65-F5344CB8AC3E}">
        <p14:creationId xmlns:p14="http://schemas.microsoft.com/office/powerpoint/2010/main" val="1075514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Slide Background">
            <a:extLst>
              <a:ext uri="{FF2B5EF4-FFF2-40B4-BE49-F238E27FC236}">
                <a16:creationId xmlns:a16="http://schemas.microsoft.com/office/drawing/2014/main" id="{AF6CB648-9554-488A-B457-99CAAD1DA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CC260F1-CD9A-42C9-8ED4-1C61328D8F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2727729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777FFF-39B2-8C34-422D-CE771071F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44" y="37985"/>
            <a:ext cx="10111983" cy="1515728"/>
          </a:xfrm>
        </p:spPr>
        <p:txBody>
          <a:bodyPr>
            <a:normAutofit/>
          </a:bodyPr>
          <a:lstStyle/>
          <a:p>
            <a:r>
              <a:rPr lang="en-GB" dirty="0">
                <a:latin typeface="Raleway" pitchFamily="2" charset="77"/>
              </a:rPr>
              <a:t>DIGCOMPEDU </a:t>
            </a:r>
            <a:r>
              <a:rPr lang="ru-RU" dirty="0">
                <a:latin typeface="Raleway" pitchFamily="2" charset="77"/>
              </a:rPr>
              <a:t>это часть</a:t>
            </a:r>
            <a:r>
              <a:rPr lang="en-GB" dirty="0">
                <a:latin typeface="Raleway" pitchFamily="2" charset="77"/>
              </a:rPr>
              <a:t>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Raleway" pitchFamily="2" charset="77"/>
              </a:rPr>
              <a:t>FUTURA</a:t>
            </a:r>
            <a:r>
              <a:rPr lang="en-GB" dirty="0">
                <a:latin typeface="Raleway" pitchFamily="2" charset="77"/>
              </a:rPr>
              <a:t> </a:t>
            </a:r>
            <a:endParaRPr lang="en-IT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1FF92BA-874E-408A-BFAD-416A7FFE5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6C937A3-FA18-4955-750A-D56FFB53825D}"/>
              </a:ext>
            </a:extLst>
          </p:cNvPr>
          <p:cNvSpPr txBox="1"/>
          <p:nvPr/>
        </p:nvSpPr>
        <p:spPr>
          <a:xfrm>
            <a:off x="802439" y="6471710"/>
            <a:ext cx="609391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T" sz="1100" dirty="0">
                <a:hlinkClick r:id="rId3"/>
              </a:rPr>
              <a:t>https://pnrr.istruzione.it/wp-content/uploads/2021/12/PNRR_EN.pdf</a:t>
            </a:r>
            <a:r>
              <a:rPr lang="en-IT" sz="1100" dirty="0"/>
              <a:t> </a:t>
            </a:r>
          </a:p>
        </p:txBody>
      </p:sp>
      <p:pic>
        <p:nvPicPr>
          <p:cNvPr id="11" name="Content Placeholder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70AA5BA-71CF-9036-0DE9-DFEE7308D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0759" y="1725177"/>
            <a:ext cx="5274546" cy="496137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3" name="Right Arrow 12">
            <a:extLst>
              <a:ext uri="{FF2B5EF4-FFF2-40B4-BE49-F238E27FC236}">
                <a16:creationId xmlns:a16="http://schemas.microsoft.com/office/drawing/2014/main" id="{36E4859F-BE2A-573D-78C4-6063D77FBE68}"/>
              </a:ext>
            </a:extLst>
          </p:cNvPr>
          <p:cNvSpPr/>
          <p:nvPr/>
        </p:nvSpPr>
        <p:spPr>
          <a:xfrm>
            <a:off x="6896351" y="5073744"/>
            <a:ext cx="751562" cy="61377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E96EC535-5536-1AE6-10B5-920A3C796088}"/>
              </a:ext>
            </a:extLst>
          </p:cNvPr>
          <p:cNvSpPr/>
          <p:nvPr/>
        </p:nvSpPr>
        <p:spPr>
          <a:xfrm>
            <a:off x="9188002" y="1100542"/>
            <a:ext cx="2480153" cy="450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/>
              <a:t>Уровень политики</a:t>
            </a:r>
            <a:endParaRPr lang="en-IT" sz="20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688C6C7-780C-4815-9A19-51D40112246F}"/>
              </a:ext>
            </a:extLst>
          </p:cNvPr>
          <p:cNvSpPr/>
          <p:nvPr/>
        </p:nvSpPr>
        <p:spPr>
          <a:xfrm>
            <a:off x="514034" y="1463797"/>
            <a:ext cx="6096000" cy="58477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DIGCOMPEDU</a:t>
            </a:r>
            <a:r>
              <a:rPr lang="ru-RU" sz="2000" dirty="0"/>
              <a:t> включен в </a:t>
            </a:r>
            <a:r>
              <a:rPr lang="ru-RU" sz="2000" b="1" dirty="0"/>
              <a:t>FUTURA</a:t>
            </a:r>
            <a:r>
              <a:rPr lang="ru-RU" sz="2000" dirty="0"/>
              <a:t> - итальянский национальный план по восстановлению и повышению устойчивости, посвященный образованию, финансируемый по схеме </a:t>
            </a:r>
            <a:r>
              <a:rPr lang="ru-RU" sz="2000" dirty="0" err="1"/>
              <a:t>Next</a:t>
            </a:r>
            <a:r>
              <a:rPr lang="ru-RU" sz="2000" dirty="0"/>
              <a:t> </a:t>
            </a:r>
            <a:r>
              <a:rPr lang="ru-RU" sz="2000" dirty="0" err="1"/>
              <a:t>Generation</a:t>
            </a:r>
            <a:r>
              <a:rPr lang="ru-RU" sz="2000" dirty="0"/>
              <a:t> ЕС</a:t>
            </a:r>
          </a:p>
          <a:p>
            <a:endParaRPr lang="ru-RU" sz="2000" dirty="0"/>
          </a:p>
          <a:p>
            <a:r>
              <a:rPr lang="ru-RU" sz="2000" dirty="0"/>
              <a:t>FUTURA - это основная инициатива Министерства образования Италии по цифровой трансформации образования.</a:t>
            </a:r>
          </a:p>
          <a:p>
            <a:endParaRPr lang="ru-RU" sz="2000" dirty="0"/>
          </a:p>
          <a:p>
            <a:r>
              <a:rPr lang="ru-RU" sz="2000" dirty="0"/>
              <a:t>FUTURA включает </a:t>
            </a:r>
            <a:r>
              <a:rPr lang="ru-RU" sz="2000" b="1" dirty="0"/>
              <a:t>6 реформ и 11 планов, среди которых </a:t>
            </a:r>
            <a:r>
              <a:rPr lang="ru-RU" sz="2000" b="1" dirty="0">
                <a:solidFill>
                  <a:srgbClr val="C00000"/>
                </a:solidFill>
              </a:rPr>
              <a:t>5 инвестиционных планов полностью посвящены компетенциям</a:t>
            </a:r>
            <a:r>
              <a:rPr lang="ru-RU" sz="2000" dirty="0"/>
              <a:t> (в том числе один по смешанному и цифровому обучению, </a:t>
            </a:r>
            <a:r>
              <a:rPr lang="ru-RU" sz="2000" b="1" i="1" dirty="0"/>
              <a:t>подготовке преподавателей и школьного персонала к переходу на цифровые технологии</a:t>
            </a:r>
            <a:r>
              <a:rPr lang="ru-RU" sz="2000" dirty="0"/>
              <a:t>).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5359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6E7E8-3F45-B7F4-10A2-31EE047E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087" y="443703"/>
            <a:ext cx="10380573" cy="1432273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Использование </a:t>
            </a:r>
            <a:r>
              <a:rPr lang="ru-RU" sz="40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DigCompEdu</a:t>
            </a:r>
            <a:r>
              <a:rPr lang="ru-RU" sz="4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итальянском образовательном контексте</a:t>
            </a:r>
            <a:br>
              <a:rPr lang="en-IT" dirty="0"/>
            </a:br>
            <a:endParaRPr lang="en-IT" i="1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11FD31C-FE6B-C72B-FC18-886936E83C1A}"/>
              </a:ext>
            </a:extLst>
          </p:cNvPr>
          <p:cNvSpPr/>
          <p:nvPr/>
        </p:nvSpPr>
        <p:spPr>
          <a:xfrm>
            <a:off x="9417142" y="1425039"/>
            <a:ext cx="2480153" cy="450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/>
              <a:t>Уровень политики</a:t>
            </a:r>
            <a:endParaRPr lang="en-IT" sz="20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1EEA7C5-3AC6-4497-A8A3-0EC1665F3B74}"/>
              </a:ext>
            </a:extLst>
          </p:cNvPr>
          <p:cNvSpPr/>
          <p:nvPr/>
        </p:nvSpPr>
        <p:spPr>
          <a:xfrm>
            <a:off x="346545" y="2078003"/>
            <a:ext cx="1077565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/>
              <a:t>Рамочный инструмент DIGCOMPEDU</a:t>
            </a:r>
            <a:r>
              <a:rPr lang="ru-RU" sz="2000" dirty="0"/>
              <a:t> был официально принят Министерством образования </a:t>
            </a:r>
            <a:r>
              <a:rPr lang="ru-RU" sz="2000" b="1" dirty="0"/>
              <a:t>в качестве ориентира для всех учебных инициатив, касающихся цифрового образования, </a:t>
            </a:r>
            <a:r>
              <a:rPr lang="ru-RU" sz="2000" dirty="0"/>
              <a:t>способствуя </a:t>
            </a:r>
            <a:r>
              <a:rPr lang="ru-RU" sz="2000" u="sng" dirty="0"/>
              <a:t>созданию общего понимания и общего языка на национальном уровне.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/>
              <a:t>Рамочный инструмент DIGCOMPEDU </a:t>
            </a:r>
            <a:r>
              <a:rPr lang="ru-RU" sz="2000" dirty="0"/>
              <a:t>используется </a:t>
            </a:r>
            <a:r>
              <a:rPr lang="ru-RU" sz="2000" b="1" dirty="0"/>
              <a:t>для классификации инициатив по подготовке учителей без отрыва от работы </a:t>
            </a:r>
            <a:r>
              <a:rPr lang="ru-RU" sz="2000" dirty="0"/>
              <a:t>(курсы, мастер-классы, семинары и т.д.), предлагаемых </a:t>
            </a:r>
            <a:r>
              <a:rPr lang="ru-RU" sz="2000" i="1" dirty="0"/>
              <a:t>учебными центрами Министерства</a:t>
            </a:r>
            <a:r>
              <a:rPr lang="ru-RU" sz="2000" dirty="0"/>
              <a:t>, распределенными по всей стране, включая: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сеть из </a:t>
            </a:r>
            <a:r>
              <a:rPr lang="ru-RU" sz="2000" i="1" dirty="0"/>
              <a:t>28 лабораторий будущего </a:t>
            </a:r>
            <a:r>
              <a:rPr lang="ru-RU" sz="2000" dirty="0"/>
              <a:t>(расположенных во всех регионах);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i="1" dirty="0"/>
              <a:t>50 центров STEAM</a:t>
            </a:r>
            <a:r>
              <a:rPr lang="ru-RU" sz="2000" dirty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i="1" dirty="0"/>
              <a:t>региональные учебные группы </a:t>
            </a:r>
            <a:r>
              <a:rPr lang="ru-RU" sz="2000" dirty="0"/>
              <a:t>(более 200 преподавателей, курирующих и координирующих учебные мероприятия на местном и региональном уровнях).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i="1" dirty="0"/>
              <a:t>Национальный учебный центр проводит МООК </a:t>
            </a:r>
            <a:r>
              <a:rPr lang="ru-RU" sz="2000" dirty="0"/>
              <a:t>по цифровому образованию для всех сотрудников школ (учителей, директоров школ, администраторов).</a:t>
            </a:r>
          </a:p>
        </p:txBody>
      </p:sp>
    </p:spTree>
    <p:extLst>
      <p:ext uri="{BB962C8B-B14F-4D97-AF65-F5344CB8AC3E}">
        <p14:creationId xmlns:p14="http://schemas.microsoft.com/office/powerpoint/2010/main" val="861516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FAD4E9D-C344-8BF0-AC24-BED7B1A67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855" y="153206"/>
            <a:ext cx="9146289" cy="640064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A38EEE51-8D31-099A-A957-6E5BB02D8B72}"/>
              </a:ext>
            </a:extLst>
          </p:cNvPr>
          <p:cNvSpPr/>
          <p:nvPr/>
        </p:nvSpPr>
        <p:spPr>
          <a:xfrm>
            <a:off x="1049626" y="5745535"/>
            <a:ext cx="570744" cy="80831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DCE1C7-A069-6C12-62CA-6D7A17FE78B7}"/>
              </a:ext>
            </a:extLst>
          </p:cNvPr>
          <p:cNvSpPr/>
          <p:nvPr/>
        </p:nvSpPr>
        <p:spPr>
          <a:xfrm>
            <a:off x="1049626" y="5794802"/>
            <a:ext cx="10456202" cy="808313"/>
          </a:xfrm>
          <a:prstGeom prst="rect">
            <a:avLst/>
          </a:prstGeom>
          <a:noFill/>
          <a:ln w="38100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D151E3-D1B1-C859-4744-314DCFC964C4}"/>
              </a:ext>
            </a:extLst>
          </p:cNvPr>
          <p:cNvSpPr txBox="1"/>
          <p:nvPr/>
        </p:nvSpPr>
        <p:spPr>
          <a:xfrm>
            <a:off x="3678619" y="6603115"/>
            <a:ext cx="85133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T" sz="1200" dirty="0"/>
              <a:t>https://scuolafutura.pubblica.istruzione.it/light-painting-robot-w53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D49383-9329-740A-895E-B20BC1FF8175}"/>
              </a:ext>
            </a:extLst>
          </p:cNvPr>
          <p:cNvSpPr txBox="1"/>
          <p:nvPr/>
        </p:nvSpPr>
        <p:spPr>
          <a:xfrm>
            <a:off x="6386286" y="2291291"/>
            <a:ext cx="5588597" cy="1938992"/>
          </a:xfrm>
          <a:prstGeom prst="rect">
            <a:avLst/>
          </a:prstGeom>
          <a:solidFill>
            <a:srgbClr val="94D4DC"/>
          </a:solidFill>
        </p:spPr>
        <p:txBody>
          <a:bodyPr wrap="square">
            <a:spAutoFit/>
          </a:bodyPr>
          <a:lstStyle/>
          <a:p>
            <a:r>
              <a:rPr lang="ru-RU" sz="2400" b="1" dirty="0"/>
              <a:t>Каждый учебный курс должен четко указывать, к какой области компетенции DIGCOMPEDU и уровню квалификации (A1, A2 и т.д.) он относится.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6EBCF39-3031-3FE9-B149-767259099658}"/>
              </a:ext>
            </a:extLst>
          </p:cNvPr>
          <p:cNvSpPr/>
          <p:nvPr/>
        </p:nvSpPr>
        <p:spPr>
          <a:xfrm>
            <a:off x="9428210" y="254885"/>
            <a:ext cx="2480153" cy="450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/>
              <a:t>Уровень политики</a:t>
            </a:r>
            <a:endParaRPr lang="en-IT" sz="2000" dirty="0"/>
          </a:p>
        </p:txBody>
      </p:sp>
    </p:spTree>
    <p:extLst>
      <p:ext uri="{BB962C8B-B14F-4D97-AF65-F5344CB8AC3E}">
        <p14:creationId xmlns:p14="http://schemas.microsoft.com/office/powerpoint/2010/main" val="1329852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6E7E8-3F45-B7F4-10A2-31EE047E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899" y="365830"/>
            <a:ext cx="12177485" cy="143227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Использование </a:t>
            </a:r>
            <a:r>
              <a:rPr lang="ru-RU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DigCompEdu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итальянском образовательном контексте </a:t>
            </a:r>
            <a:r>
              <a:rPr lang="en-IT" dirty="0">
                <a:solidFill>
                  <a:srgbClr val="C00000"/>
                </a:solidFill>
              </a:rPr>
              <a:t>#2</a:t>
            </a:r>
            <a:br>
              <a:rPr lang="en-IT" dirty="0"/>
            </a:br>
            <a:endParaRPr lang="en-IT" i="1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11FD31C-FE6B-C72B-FC18-886936E83C1A}"/>
              </a:ext>
            </a:extLst>
          </p:cNvPr>
          <p:cNvSpPr/>
          <p:nvPr/>
        </p:nvSpPr>
        <p:spPr>
          <a:xfrm>
            <a:off x="9271821" y="1081968"/>
            <a:ext cx="2480153" cy="450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/>
              <a:t>Уровень политики</a:t>
            </a:r>
            <a:endParaRPr lang="en-IT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6EE178-E930-A2EA-0CF1-AC42E15210AC}"/>
              </a:ext>
            </a:extLst>
          </p:cNvPr>
          <p:cNvSpPr txBox="1"/>
          <p:nvPr/>
        </p:nvSpPr>
        <p:spPr>
          <a:xfrm>
            <a:off x="0" y="5635576"/>
            <a:ext cx="121774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ru-RU" b="1" dirty="0"/>
              <a:t>(*) Поскольку начальное педагогическое образование в Италии предоставляется и администрируется университетами самостоятельно, общепринятой учебной программы не существует. Однако, поскольку Министерство приняло DIGCOMPEDU для обучения без отрыва от работы, все больше и больше университетских курсов включают его в свои учебные планы и предложения по подготовке преподавателей.</a:t>
            </a:r>
            <a:endParaRPr lang="en-IT" i="1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C211CCB-8171-4DB2-8845-9507A2325BBC}"/>
              </a:ext>
            </a:extLst>
          </p:cNvPr>
          <p:cNvSpPr/>
          <p:nvPr/>
        </p:nvSpPr>
        <p:spPr>
          <a:xfrm>
            <a:off x="867973" y="1940408"/>
            <a:ext cx="1049968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KG" sz="2200" dirty="0"/>
              <a:t>Рамочный инструмент DIGCOMPEDU также </a:t>
            </a:r>
            <a:r>
              <a:rPr lang="ru-KG" sz="2200" b="1" dirty="0"/>
              <a:t>включен в программу подготовки начинающих преподавателей</a:t>
            </a:r>
            <a:r>
              <a:rPr lang="ru-KG" sz="2200" dirty="0"/>
              <a:t>, координируемую Национальным агентством Министерства под названием INDIRE.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KG" sz="2200" dirty="0"/>
              <a:t>Система DIGCOMPEDU и инструмент SELFIE </a:t>
            </a:r>
            <a:r>
              <a:rPr lang="ru-RU" sz="2200" dirty="0"/>
              <a:t>для</a:t>
            </a:r>
            <a:r>
              <a:rPr lang="ru-KG" sz="2200" dirty="0"/>
              <a:t> преподавателей используются в некоторых университетах в рамках программ </a:t>
            </a:r>
            <a:r>
              <a:rPr lang="ru-KG" sz="2200" b="1" dirty="0"/>
              <a:t>начального педагогического образования </a:t>
            </a:r>
            <a:r>
              <a:rPr lang="ru-KG" sz="2200" dirty="0"/>
              <a:t>(*).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KG" sz="2200" dirty="0"/>
              <a:t>Подтолкнуть </a:t>
            </a:r>
            <a:r>
              <a:rPr lang="ru-KG" sz="2200" b="1" dirty="0"/>
              <a:t>учителя-студента к самоанализу своей компетентности </a:t>
            </a:r>
            <a:r>
              <a:rPr lang="ru-KG" sz="2200" dirty="0"/>
              <a:t>и помочь ему определить области, требующие дальнейшего совершенствования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KG" sz="2200" b="1" dirty="0"/>
              <a:t>Выяснить и понять </a:t>
            </a:r>
            <a:r>
              <a:rPr lang="ru-KG" sz="2200" dirty="0"/>
              <a:t>потенциал цифровых технологий не только для преподавания и обучения,</a:t>
            </a:r>
            <a:r>
              <a:rPr lang="ru-KG" sz="2200" b="1" dirty="0"/>
              <a:t> но и в других аспектах профессиональной практики</a:t>
            </a:r>
          </a:p>
          <a:p>
            <a:endParaRPr lang="ru-KG" sz="2200" dirty="0"/>
          </a:p>
        </p:txBody>
      </p:sp>
    </p:spTree>
    <p:extLst>
      <p:ext uri="{BB962C8B-B14F-4D97-AF65-F5344CB8AC3E}">
        <p14:creationId xmlns:p14="http://schemas.microsoft.com/office/powerpoint/2010/main" val="631926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DC110-BF68-72FB-099D-C32D9B462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0054" y="405888"/>
            <a:ext cx="5989233" cy="2021378"/>
          </a:xfrm>
        </p:spPr>
        <p:txBody>
          <a:bodyPr>
            <a:noAutofit/>
          </a:bodyPr>
          <a:lstStyle/>
          <a:p>
            <a:r>
              <a:rPr lang="ru-RU" sz="4000" dirty="0"/>
              <a:t>УЧЕБНЫЙ КУРС ДЛЯ </a:t>
            </a:r>
            <a:r>
              <a:rPr lang="ru-RU" sz="4000" dirty="0">
                <a:solidFill>
                  <a:srgbClr val="C00000"/>
                </a:solidFill>
              </a:rPr>
              <a:t>ПРЕПОДАВАТЕЛЕЙ ПЕДАГОГИЧЕСКИХ ВУЗОВ</a:t>
            </a:r>
            <a:endParaRPr lang="en-IT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A224F-71EA-F184-EA5F-67BF104CF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077" y="2615874"/>
            <a:ext cx="5088773" cy="4426527"/>
          </a:xfrm>
        </p:spPr>
        <p:txBody>
          <a:bodyPr anchor="ctr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Открытый онлайн-курс, организованный Университетом Палермо и CNR-ITD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Цель</a:t>
            </a:r>
            <a:r>
              <a:rPr lang="ru-RU" sz="2400" dirty="0"/>
              <a:t>: начинающие и работающие преподаватели университетов 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Продолжительность 6 недель, </a:t>
            </a:r>
            <a:r>
              <a:rPr lang="ru-RU" sz="2400" b="1" dirty="0"/>
              <a:t>асинхронное и синхронное обучение</a:t>
            </a:r>
            <a:endParaRPr lang="en-US" sz="2400" b="1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-1" y="-2"/>
            <a:ext cx="6374929" cy="6858002"/>
            <a:chOff x="-1" y="-2"/>
            <a:chExt cx="6374929" cy="6858002"/>
          </a:xfrm>
        </p:grpSpPr>
        <p:pic>
          <p:nvPicPr>
            <p:cNvPr id="4" name="Picture 3" descr="Graphical user interface, diagram, application&#10;&#10;Description automatically generated">
              <a:extLst>
                <a:ext uri="{FF2B5EF4-FFF2-40B4-BE49-F238E27FC236}">
                  <a16:creationId xmlns:a16="http://schemas.microsoft.com/office/drawing/2014/main" id="{50DCC440-A793-3BA3-2740-70601E7F75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" b="24428"/>
            <a:stretch/>
          </p:blipFill>
          <p:spPr>
            <a:xfrm>
              <a:off x="-1" y="-2"/>
              <a:ext cx="6374929" cy="6858002"/>
            </a:xfrm>
            <a:prstGeom prst="rect">
              <a:avLst/>
            </a:prstGeom>
          </p:spPr>
        </p:pic>
        <p:pic>
          <p:nvPicPr>
            <p:cNvPr id="7" name="Picture 6" descr="Diagram&#10;&#10;Description automatically generated">
              <a:extLst>
                <a:ext uri="{FF2B5EF4-FFF2-40B4-BE49-F238E27FC236}">
                  <a16:creationId xmlns:a16="http://schemas.microsoft.com/office/drawing/2014/main" id="{D26333E1-45D6-335E-F066-E31F10CECD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1514"/>
            <a:stretch/>
          </p:blipFill>
          <p:spPr>
            <a:xfrm>
              <a:off x="1456780" y="3997978"/>
              <a:ext cx="4234607" cy="2860022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0" y="-2"/>
            <a:ext cx="6374929" cy="6858002"/>
            <a:chOff x="-1" y="-2"/>
            <a:chExt cx="6374929" cy="6858002"/>
          </a:xfrm>
        </p:grpSpPr>
        <p:pic>
          <p:nvPicPr>
            <p:cNvPr id="12" name="Picture 3" descr="Graphical user interface, diagram, application&#10;&#10;Description automatically generated">
              <a:extLst>
                <a:ext uri="{FF2B5EF4-FFF2-40B4-BE49-F238E27FC236}">
                  <a16:creationId xmlns:a16="http://schemas.microsoft.com/office/drawing/2014/main" id="{50DCC440-A793-3BA3-2740-70601E7F75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" b="24428"/>
            <a:stretch/>
          </p:blipFill>
          <p:spPr>
            <a:xfrm>
              <a:off x="-1" y="-2"/>
              <a:ext cx="6374929" cy="6858002"/>
            </a:xfrm>
            <a:prstGeom prst="rect">
              <a:avLst/>
            </a:prstGeom>
          </p:spPr>
        </p:pic>
        <p:pic>
          <p:nvPicPr>
            <p:cNvPr id="14" name="Picture 6" descr="Diagram&#10;&#10;Description automatically generated">
              <a:extLst>
                <a:ext uri="{FF2B5EF4-FFF2-40B4-BE49-F238E27FC236}">
                  <a16:creationId xmlns:a16="http://schemas.microsoft.com/office/drawing/2014/main" id="{D26333E1-45D6-335E-F066-E31F10CECD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1514"/>
            <a:stretch/>
          </p:blipFill>
          <p:spPr>
            <a:xfrm>
              <a:off x="1456780" y="3997978"/>
              <a:ext cx="4234607" cy="2860022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3574083" y="12890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417616" y="1127336"/>
            <a:ext cx="168143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b="1" dirty="0">
                <a:latin typeface="Calibri" panose="020F0502020204030204" pitchFamily="34" charset="0"/>
                <a:cs typeface="Calibri" panose="020F0502020204030204" pitchFamily="34" charset="0"/>
              </a:rPr>
              <a:t>Содействие распространению</a:t>
            </a:r>
            <a:r>
              <a:rPr lang="en-US" sz="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00" b="1" dirty="0">
                <a:latin typeface="Calibri" panose="020F0502020204030204" pitchFamily="34" charset="0"/>
                <a:cs typeface="Calibri" panose="020F0502020204030204" pitchFamily="34" charset="0"/>
              </a:rPr>
              <a:t>информации в европейских регионах,</a:t>
            </a:r>
            <a:r>
              <a:rPr lang="en-US" sz="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00" b="1" dirty="0">
                <a:latin typeface="Calibri" panose="020F0502020204030204" pitchFamily="34" charset="0"/>
                <a:cs typeface="Calibri" panose="020F0502020204030204" pitchFamily="34" charset="0"/>
              </a:rPr>
              <a:t>транснациональному высшему образованию</a:t>
            </a:r>
            <a:r>
              <a:rPr lang="en-US" sz="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800" b="1" dirty="0">
                <a:latin typeface="Calibri" panose="020F0502020204030204" pitchFamily="34" charset="0"/>
                <a:cs typeface="Calibri" panose="020F0502020204030204" pitchFamily="34" charset="0"/>
              </a:rPr>
              <a:t>и мобильности</a:t>
            </a:r>
            <a:endParaRPr lang="en-US" sz="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4247" y="2213118"/>
            <a:ext cx="47871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Повышение цифровой компетентности педагогов</a:t>
            </a:r>
            <a:endParaRPr lang="en-US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15054" y="2833467"/>
            <a:ext cx="3908970" cy="3938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Инструменты и советы для преподавателей по разработке курсов</a:t>
            </a:r>
            <a:endParaRPr lang="en-US" sz="105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209800" y="3473450"/>
            <a:ext cx="2298700" cy="524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</a:rPr>
              <a:t>Руководство по курсу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508500" y="5213350"/>
            <a:ext cx="1083864" cy="42766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Компетенция</a:t>
            </a:r>
            <a:r>
              <a:rPr lang="ru-RU" sz="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5.3:</a:t>
            </a:r>
            <a:endParaRPr lang="en-US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Активное вовлечение</a:t>
            </a:r>
            <a:r>
              <a:rPr lang="en-US" sz="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учащихся</a:t>
            </a:r>
            <a:endParaRPr lang="en-US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494797" y="5289550"/>
            <a:ext cx="1270000" cy="5651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Компетенция 2.3:</a:t>
            </a:r>
            <a:endParaRPr lang="en-US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цифровыми ресурсами, их защита</a:t>
            </a:r>
            <a:r>
              <a:rPr lang="en-US" sz="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совместное использование</a:t>
            </a:r>
            <a:endParaRPr lang="en-US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027682" y="6136483"/>
            <a:ext cx="1277532" cy="5651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Компетенция 4.3:</a:t>
            </a:r>
            <a:endParaRPr lang="en-US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цифровыми ресурсами, их защита</a:t>
            </a:r>
            <a:r>
              <a:rPr lang="en-US" sz="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совместное использование</a:t>
            </a:r>
            <a:endParaRPr lang="en-US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 rot="19945295">
            <a:off x="1575668" y="4466721"/>
            <a:ext cx="1694182" cy="339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>
                <a:solidFill>
                  <a:schemeClr val="tx1"/>
                </a:solidFill>
              </a:rPr>
              <a:t>Цифровые компетенции педагогов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097011" y="4393037"/>
            <a:ext cx="1138873" cy="193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" dirty="0">
                <a:solidFill>
                  <a:schemeClr val="tx1"/>
                </a:solidFill>
              </a:rPr>
              <a:t>Цифровые компетенции педагогов</a:t>
            </a:r>
            <a:endParaRPr lang="en-US" sz="400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 rot="1777974">
            <a:off x="4117182" y="4442967"/>
            <a:ext cx="1694182" cy="339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>
                <a:solidFill>
                  <a:schemeClr val="tx1"/>
                </a:solidFill>
              </a:rPr>
              <a:t>Цифровые компетенции педагогов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711309" y="4070350"/>
            <a:ext cx="1324241" cy="4445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Компетенция 3.1 и 3.2:</a:t>
            </a:r>
            <a:endParaRPr lang="en-US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и</a:t>
            </a:r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руководство</a:t>
            </a:r>
            <a:endParaRPr lang="en-US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005409" y="5315900"/>
            <a:ext cx="412207" cy="1855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" b="1" dirty="0"/>
              <a:t>Цифровые ресурсы</a:t>
            </a:r>
            <a:endParaRPr lang="en-US" sz="3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414194" y="4974028"/>
            <a:ext cx="412207" cy="1855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" b="1" dirty="0">
                <a:latin typeface="Arial" panose="020B0604020202020204" pitchFamily="34" charset="0"/>
                <a:cs typeface="Arial" panose="020B0604020202020204" pitchFamily="34" charset="0"/>
              </a:rPr>
              <a:t>Преподавание и обучение</a:t>
            </a:r>
            <a:endParaRPr lang="en-US" sz="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758815" y="5289145"/>
            <a:ext cx="518502" cy="18550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ru-RU" sz="300" b="1" dirty="0" err="1">
                <a:latin typeface="Arial" panose="020B0604020202020204" pitchFamily="34" charset="0"/>
                <a:cs typeface="Arial" panose="020B0604020202020204" pitchFamily="34" charset="0"/>
              </a:rPr>
              <a:t>асширение</a:t>
            </a:r>
            <a:r>
              <a:rPr lang="ru-RU" sz="300" b="1" dirty="0">
                <a:latin typeface="Arial" panose="020B0604020202020204" pitchFamily="34" charset="0"/>
                <a:cs typeface="Arial" panose="020B0604020202020204" pitchFamily="34" charset="0"/>
              </a:rPr>
              <a:t> возможностей учащихся</a:t>
            </a:r>
            <a:endParaRPr lang="en-US" sz="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359150" y="5647695"/>
            <a:ext cx="518502" cy="18550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" b="1" dirty="0">
                <a:latin typeface="Arial" panose="020B0604020202020204" pitchFamily="34" charset="0"/>
                <a:cs typeface="Arial" panose="020B0604020202020204" pitchFamily="34" charset="0"/>
              </a:rPr>
              <a:t>Оценка</a:t>
            </a:r>
            <a:endParaRPr lang="en-US" sz="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057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527E3-B3D1-E8EE-9EED-3116430F3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15" y="215478"/>
            <a:ext cx="10380573" cy="1432273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+mn-lt"/>
              </a:rPr>
              <a:t>Использование инструментов DIGCOMPEDU и SELFIE для преподавателей </a:t>
            </a:r>
            <a:r>
              <a:rPr lang="ru-RU" b="1" dirty="0">
                <a:latin typeface="+mn-lt"/>
              </a:rPr>
              <a:t>в школах</a:t>
            </a:r>
            <a:endParaRPr lang="en-IT" b="1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26D283E-587B-5961-FAA6-145C7B55AD13}"/>
              </a:ext>
            </a:extLst>
          </p:cNvPr>
          <p:cNvSpPr/>
          <p:nvPr/>
        </p:nvSpPr>
        <p:spPr>
          <a:xfrm>
            <a:off x="8708150" y="1097640"/>
            <a:ext cx="2859835" cy="610690"/>
          </a:xfrm>
          <a:prstGeom prst="roundRect">
            <a:avLst/>
          </a:prstGeom>
          <a:solidFill>
            <a:srgbClr val="94D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308DE4-791C-2E55-B363-D01D6345AA6C}"/>
              </a:ext>
            </a:extLst>
          </p:cNvPr>
          <p:cNvSpPr txBox="1"/>
          <p:nvPr/>
        </p:nvSpPr>
        <p:spPr>
          <a:xfrm>
            <a:off x="8708149" y="1144286"/>
            <a:ext cx="28598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i="1" dirty="0"/>
              <a:t>Уровень практики</a:t>
            </a:r>
            <a:endParaRPr lang="en-IT" sz="2400" dirty="0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110D4404-0C58-0FE5-44D1-91C7299AB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150" y="2138518"/>
            <a:ext cx="2964899" cy="39913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B9F44F1-4359-42DD-B141-79108CC0E27C}"/>
              </a:ext>
            </a:extLst>
          </p:cNvPr>
          <p:cNvSpPr/>
          <p:nvPr/>
        </p:nvSpPr>
        <p:spPr>
          <a:xfrm>
            <a:off x="480276" y="1964353"/>
            <a:ext cx="822787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KG" sz="2400" dirty="0"/>
              <a:t>Рамочный инструмент </a:t>
            </a:r>
            <a:r>
              <a:rPr lang="ru-KG" sz="2400" dirty="0" err="1"/>
              <a:t>DigCompEDU</a:t>
            </a:r>
            <a:r>
              <a:rPr lang="ru-KG" sz="2400" dirty="0"/>
              <a:t> используется школами в </a:t>
            </a:r>
            <a:r>
              <a:rPr lang="ru-KG" sz="2400" b="1" dirty="0"/>
              <a:t>трехлетнем плане образовательного предложения под названием PTOF </a:t>
            </a:r>
            <a:r>
              <a:rPr lang="ru-KG" sz="2400" dirty="0"/>
              <a:t>(обязательный документ, который школы должны разработать и разместить в открытом доступе на своем сайте)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KG" sz="2400" dirty="0"/>
              <a:t>для описания </a:t>
            </a:r>
            <a:r>
              <a:rPr lang="ru-KG" sz="2400" b="1" i="1" dirty="0"/>
              <a:t>школьного плана учебных инициатив </a:t>
            </a:r>
            <a:r>
              <a:rPr lang="ru-KG" sz="2400" dirty="0"/>
              <a:t>(курсов, семинаров, практических исследований) для своих преподавателей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KG" sz="2400" dirty="0"/>
              <a:t>описать </a:t>
            </a:r>
            <a:r>
              <a:rPr lang="ru-KG" sz="2400" b="1" i="1" dirty="0"/>
              <a:t>подходы и мероприятия, которые будут проводиться преподавателями для развития цифровой компетентности учащихся</a:t>
            </a:r>
            <a:r>
              <a:rPr lang="ru-KG" sz="2400" dirty="0"/>
              <a:t> (DIGCOMPEDU - область компетенции 6) </a:t>
            </a:r>
          </a:p>
          <a:p>
            <a:endParaRPr lang="ru-KG" sz="2400" dirty="0"/>
          </a:p>
        </p:txBody>
      </p:sp>
    </p:spTree>
    <p:extLst>
      <p:ext uri="{BB962C8B-B14F-4D97-AF65-F5344CB8AC3E}">
        <p14:creationId xmlns:p14="http://schemas.microsoft.com/office/powerpoint/2010/main" val="3352265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527E3-B3D1-E8EE-9EED-3116430F3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160" y="215179"/>
            <a:ext cx="10380573" cy="1432273"/>
          </a:xfrm>
        </p:spPr>
        <p:txBody>
          <a:bodyPr>
            <a:normAutofit fontScale="90000"/>
          </a:bodyPr>
          <a:lstStyle/>
          <a:p>
            <a:r>
              <a:rPr lang="ru-RU" dirty="0"/>
              <a:t>Использование инструментов DIGCOMPEDU и SELFIE для преподавателей </a:t>
            </a:r>
            <a:r>
              <a:rPr lang="ru-RU" b="1" dirty="0"/>
              <a:t>в школах</a:t>
            </a:r>
            <a:r>
              <a:rPr lang="en-IT" sz="4400" b="1" dirty="0">
                <a:latin typeface="+mn-lt"/>
              </a:rPr>
              <a:t> #2</a:t>
            </a:r>
            <a:endParaRPr lang="en-IT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26D283E-587B-5961-FAA6-145C7B55AD13}"/>
              </a:ext>
            </a:extLst>
          </p:cNvPr>
          <p:cNvSpPr/>
          <p:nvPr/>
        </p:nvSpPr>
        <p:spPr>
          <a:xfrm>
            <a:off x="9438574" y="1119751"/>
            <a:ext cx="2524265" cy="610690"/>
          </a:xfrm>
          <a:prstGeom prst="roundRect">
            <a:avLst/>
          </a:prstGeom>
          <a:solidFill>
            <a:srgbClr val="94D4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308DE4-791C-2E55-B363-D01D6345AA6C}"/>
              </a:ext>
            </a:extLst>
          </p:cNvPr>
          <p:cNvSpPr txBox="1"/>
          <p:nvPr/>
        </p:nvSpPr>
        <p:spPr>
          <a:xfrm>
            <a:off x="9438575" y="1172152"/>
            <a:ext cx="25242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Уровень практики</a:t>
            </a:r>
            <a:endParaRPr lang="en-IT" sz="24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2B768CF-A741-4A19-B447-52B745B646E7}"/>
              </a:ext>
            </a:extLst>
          </p:cNvPr>
          <p:cNvSpPr/>
          <p:nvPr/>
        </p:nvSpPr>
        <p:spPr>
          <a:xfrm>
            <a:off x="283457" y="2118506"/>
            <a:ext cx="116793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KG" sz="2400" dirty="0"/>
              <a:t>Инструмент SELFIE для преподавателей все чаще используется в школах для определения </a:t>
            </a:r>
            <a:r>
              <a:rPr lang="ru-KG" sz="2400" b="1" i="1" dirty="0"/>
              <a:t>потребностей преподавателей в обучении</a:t>
            </a:r>
            <a:r>
              <a:rPr lang="ru-KG" sz="2400" dirty="0"/>
              <a:t>, что может направлять и информировать школу при выборе инициатив по обучению.</a:t>
            </a:r>
          </a:p>
          <a:p>
            <a:r>
              <a:rPr lang="ru-KG" sz="2400" b="1" dirty="0"/>
              <a:t>Преподаватели используют инструмент SELFIE</a:t>
            </a:r>
            <a:endParaRPr lang="ru-RU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KG" sz="2400" dirty="0"/>
              <a:t> для анализа своей педагогической практики, </a:t>
            </a:r>
            <a:r>
              <a:rPr lang="ru-KG" sz="2400" b="1" dirty="0"/>
              <a:t>а также для</a:t>
            </a:r>
            <a:r>
              <a:rPr lang="ru-RU" sz="2400" b="1" dirty="0"/>
              <a:t> понимания собственного выбора в области образования </a:t>
            </a:r>
            <a:endParaRPr lang="ru-KG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KG" sz="2400" dirty="0"/>
              <a:t>для </a:t>
            </a:r>
            <a:r>
              <a:rPr lang="ru-KG" sz="2400" b="1" dirty="0"/>
              <a:t>планирования будущей деятельности</a:t>
            </a:r>
            <a:r>
              <a:rPr lang="ru-KG" sz="2400" dirty="0"/>
              <a:t>, связанной с </a:t>
            </a:r>
            <a:r>
              <a:rPr lang="ru-KG" sz="2400" i="1" dirty="0"/>
              <a:t>их собственным профессиональным обучением </a:t>
            </a:r>
            <a:r>
              <a:rPr lang="ru-KG" sz="2400" dirty="0"/>
              <a:t>(помимо преподавания)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KG" sz="2400" dirty="0"/>
              <a:t>для </a:t>
            </a:r>
            <a:r>
              <a:rPr lang="ru-KG" sz="2400" b="1" dirty="0"/>
              <a:t>поддержки создания "группы интересов" </a:t>
            </a:r>
            <a:r>
              <a:rPr lang="ru-KG" sz="2400" dirty="0"/>
              <a:t>внутри школы вокруг конкретных пунктов SELFIE, обмена опытом и практикой в какой-либо области компетенции, или совместного проектирования ученических мероприятий, разработанных на основе SELFIE. </a:t>
            </a:r>
          </a:p>
        </p:txBody>
      </p:sp>
    </p:spTree>
    <p:extLst>
      <p:ext uri="{BB962C8B-B14F-4D97-AF65-F5344CB8AC3E}">
        <p14:creationId xmlns:p14="http://schemas.microsoft.com/office/powerpoint/2010/main" val="2492794917"/>
      </p:ext>
    </p:extLst>
  </p:cSld>
  <p:clrMapOvr>
    <a:masterClrMapping/>
  </p:clrMapOvr>
</p:sld>
</file>

<file path=ppt/theme/theme1.xml><?xml version="1.0" encoding="utf-8"?>
<a:theme xmlns:a="http://schemas.openxmlformats.org/drawingml/2006/main" name="BevelVTI">
  <a:themeElements>
    <a:clrScheme name="AnalogousFromLightSeedRightStep">
      <a:dk1>
        <a:srgbClr val="000000"/>
      </a:dk1>
      <a:lt1>
        <a:srgbClr val="FFFFFF"/>
      </a:lt1>
      <a:dk2>
        <a:srgbClr val="3A3621"/>
      </a:dk2>
      <a:lt2>
        <a:srgbClr val="E2E8E5"/>
      </a:lt2>
      <a:accent1>
        <a:srgbClr val="EA73A4"/>
      </a:accent1>
      <a:accent2>
        <a:srgbClr val="E55454"/>
      </a:accent2>
      <a:accent3>
        <a:srgbClr val="E59053"/>
      </a:accent3>
      <a:accent4>
        <a:srgbClr val="B6A343"/>
      </a:accent4>
      <a:accent5>
        <a:srgbClr val="95AB54"/>
      </a:accent5>
      <a:accent6>
        <a:srgbClr val="69B643"/>
      </a:accent6>
      <a:hlink>
        <a:srgbClr val="578F78"/>
      </a:hlink>
      <a:folHlink>
        <a:srgbClr val="7F7F7F"/>
      </a:folHlink>
    </a:clrScheme>
    <a:fontScheme name="Custom 53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velVTI" id="{C9E5F598-602B-46C1-AA16-073CEB959654}" vid="{2AE1FD39-65AD-4D34-93E9-C7019D0ECB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D2F5C2D7F38543A7DECC0B91FBF8EC" ma:contentTypeVersion="16" ma:contentTypeDescription="Create a new document." ma:contentTypeScope="" ma:versionID="f8e294c510f2bb34281d9ecc0def78e5">
  <xsd:schema xmlns:xsd="http://www.w3.org/2001/XMLSchema" xmlns:xs="http://www.w3.org/2001/XMLSchema" xmlns:p="http://schemas.microsoft.com/office/2006/metadata/properties" xmlns:ns2="f3ae32bb-a161-4da2-a912-3fd4ef5c7b4c" xmlns:ns3="5bf4adf3-0360-4285-b414-8a1933b4cf43" targetNamespace="http://schemas.microsoft.com/office/2006/metadata/properties" ma:root="true" ma:fieldsID="dc4a4d71b6e7dbdd187a9c148d9cd6ca" ns2:_="" ns3:_="">
    <xsd:import namespace="f3ae32bb-a161-4da2-a912-3fd4ef5c7b4c"/>
    <xsd:import namespace="5bf4adf3-0360-4285-b414-8a1933b4cf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ae32bb-a161-4da2-a912-3fd4ef5c7b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10ffe1f-c839-4a66-9ae8-9a2945e491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f4adf3-0360-4285-b414-8a1933b4cf4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89058e7-3c1f-447e-868b-29c765caa27c}" ma:internalName="TaxCatchAll" ma:showField="CatchAllData" ma:web="5bf4adf3-0360-4285-b414-8a1933b4cf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bf4adf3-0360-4285-b414-8a1933b4cf43" xsi:nil="true"/>
    <lcf76f155ced4ddcb4097134ff3c332f xmlns="f3ae32bb-a161-4da2-a912-3fd4ef5c7b4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6DE34D9-FD30-44A0-9176-4F0F1677D36E}"/>
</file>

<file path=customXml/itemProps2.xml><?xml version="1.0" encoding="utf-8"?>
<ds:datastoreItem xmlns:ds="http://schemas.openxmlformats.org/officeDocument/2006/customXml" ds:itemID="{E59EBD82-1DAF-4F98-B733-407BE0B617B5}"/>
</file>

<file path=customXml/itemProps3.xml><?xml version="1.0" encoding="utf-8"?>
<ds:datastoreItem xmlns:ds="http://schemas.openxmlformats.org/officeDocument/2006/customXml" ds:itemID="{5E931871-67A6-4114-A7D9-BFFF1DF8A478}"/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963</Words>
  <Application>Microsoft Office PowerPoint</Application>
  <PresentationFormat>Широкоэкранный</PresentationFormat>
  <Paragraphs>118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Bierstadt</vt:lpstr>
      <vt:lpstr>Calibri</vt:lpstr>
      <vt:lpstr>Century Gothic</vt:lpstr>
      <vt:lpstr>Comic Sans MS</vt:lpstr>
      <vt:lpstr>Kanit</vt:lpstr>
      <vt:lpstr>Raleway</vt:lpstr>
      <vt:lpstr>Verdana</vt:lpstr>
      <vt:lpstr>Wingdings</vt:lpstr>
      <vt:lpstr>BevelVTI</vt:lpstr>
      <vt:lpstr>Использование рамочного инструмента DigCompEdu в итальянском образовательном контексте</vt:lpstr>
      <vt:lpstr>Краткое содержание   </vt:lpstr>
      <vt:lpstr>DIGCOMPEDU это часть FUTURA </vt:lpstr>
      <vt:lpstr>Использование DigCompEdu в итальянском образовательном контексте </vt:lpstr>
      <vt:lpstr>Презентация PowerPoint</vt:lpstr>
      <vt:lpstr>Использование DigCompEdu в итальянском образовательном контексте #2 </vt:lpstr>
      <vt:lpstr>УЧЕБНЫЙ КУРС ДЛЯ ПРЕПОДАВАТЕЛЕЙ ПЕДАГОГИЧЕСКИХ ВУЗОВ</vt:lpstr>
      <vt:lpstr>Использование инструментов DIGCOMPEDU и SELFIE для преподавателей в школах</vt:lpstr>
      <vt:lpstr>Использование инструментов DIGCOMPEDU и SELFIE для преподавателей в школах #2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Stefania Bocconi</dc:creator>
  <cp:lastModifiedBy>User</cp:lastModifiedBy>
  <cp:revision>22</cp:revision>
  <dcterms:created xsi:type="dcterms:W3CDTF">2023-03-24T10:42:21Z</dcterms:created>
  <dcterms:modified xsi:type="dcterms:W3CDTF">2023-03-26T06:58:26Z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0x010100C9D2F5C2D7F38543A7DECC0B91FBF8EC</vt:lpwstr>
  </property>
</Properties>
</file>