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2.xml" ContentType="application/vnd.openxmlformats-officedocument.presentationml.slide+xml"/>
  <Override PartName="/ppt/slides/slide6.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11.xml" ContentType="application/vnd.openxmlformats-officedocument.presentationml.slide+xml"/>
  <Override PartName="/ppt/slides/slide13.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5.xml" ContentType="application/vnd.openxmlformats-officedocument.presentationml.slideLayout+xml"/>
  <Override PartName="/ppt/slideLayouts/slideLayout18.xml" ContentType="application/vnd.openxmlformats-officedocument.presentationml.slideLayout+xml"/>
  <Override PartName="/ppt/slideLayouts/slideLayout14.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1.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52" r:id="rId1"/>
  </p:sldMasterIdLst>
  <p:sldIdLst>
    <p:sldId id="256" r:id="rId2"/>
    <p:sldId id="257" r:id="rId3"/>
    <p:sldId id="258" r:id="rId4"/>
    <p:sldId id="259" r:id="rId5"/>
    <p:sldId id="262" r:id="rId6"/>
    <p:sldId id="263" r:id="rId7"/>
    <p:sldId id="266" r:id="rId8"/>
    <p:sldId id="264" r:id="rId9"/>
    <p:sldId id="269" r:id="rId10"/>
    <p:sldId id="270" r:id="rId11"/>
    <p:sldId id="265"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F7AFFB9B-9FB8-469E-96F9-4D32314110B6}" type="datetimeFigureOut">
              <a:rPr lang="en-US" smtClean="0"/>
              <a:t>7/1/2022</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7838539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35BB1C6-BF8F-4481-8AB2-603A1C8A906A}" type="datetimeFigureOut">
              <a:rPr lang="en-US" smtClean="0"/>
              <a:t>7/1/2022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075491509"/>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9" name="Picture 8"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C35BB1C6-BF8F-4481-8AB2-603A1C8A906A}" type="datetimeFigureOut">
              <a:rPr lang="en-US" smtClean="0"/>
              <a:t>7/1/2022</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92404029"/>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1" name="Picture 10"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C35BB1C6-BF8F-4481-8AB2-603A1C8A906A}" type="datetimeFigureOut">
              <a:rPr lang="en-US" smtClean="0"/>
              <a:t>7/1/2022</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smtClean="0"/>
              <a:pPr/>
              <a:t>‹#›</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521597992"/>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C35BB1C6-BF8F-4481-8AB2-603A1C8A906A}" type="datetimeFigureOut">
              <a:rPr lang="en-US" smtClean="0"/>
              <a:t>7/1/2022</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160714583"/>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C35BB1C6-BF8F-4481-8AB2-603A1C8A906A}" type="datetimeFigureOut">
              <a:rPr lang="en-US" smtClean="0"/>
              <a:t>7/1/2022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915374406"/>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C35BB1C6-BF8F-4481-8AB2-603A1C8A906A}" type="datetimeFigureOut">
              <a:rPr lang="en-US" smtClean="0"/>
              <a:t>7/1/2022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843976744"/>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5BB1C6-BF8F-4481-8AB2-603A1C8A906A}" type="datetimeFigureOut">
              <a:rPr lang="en-US" smtClean="0"/>
              <a:t>7/1/2022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865649713"/>
      </p:ext>
    </p:extLst>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9" name="Picture 8"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C35BB1C6-BF8F-4481-8AB2-603A1C8A906A}" type="datetimeFigureOut">
              <a:rPr lang="en-US" smtClean="0"/>
              <a:t>7/1/2022</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628109263"/>
      </p:ext>
    </p:extLst>
  </p:cSld>
  <p:clrMapOvr>
    <a:masterClrMapping/>
  </p:clrMapOvr>
  <p:hf sldNum="0"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685800" y="2063396"/>
            <a:ext cx="10394707" cy="33111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EFBDC27-E420-4878-9EE6-7B9656D6442A}" type="datetimeFigureOut">
              <a:rPr lang="en-US" dirty="0"/>
              <a:t>7/1/2022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0803405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5BB1C6-BF8F-4481-8AB2-603A1C8A906A}" type="datetimeFigureOut">
              <a:rPr lang="en-US" smtClean="0"/>
              <a:t>7/1/2022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710127843"/>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0F7F47CF-67C9-420C-80A5-E2069FF0C2DF}" type="datetimeFigureOut">
              <a:rPr lang="en-US" smtClean="0"/>
              <a:t>7/1/2022</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1441749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35BB1C6-BF8F-4481-8AB2-603A1C8A906A}" type="datetimeFigureOut">
              <a:rPr lang="en-US" smtClean="0"/>
              <a:t>7/1/2022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736345421"/>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35BB1C6-BF8F-4481-8AB2-603A1C8A906A}" type="datetimeFigureOut">
              <a:rPr lang="en-US" smtClean="0"/>
              <a:t>7/1/2022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427479810"/>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97649AC-CB8F-4FF1-9A34-5861C74DD0A7}" type="datetimeFigureOut">
              <a:rPr lang="en-US" smtClean="0"/>
              <a:t>7/1/2022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7457285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C5CECA-2D3A-4680-9B49-752200DE467C}" type="datetimeFigureOut">
              <a:rPr lang="en-US" smtClean="0"/>
              <a:t>7/1/2022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799068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35BB1C6-BF8F-4481-8AB2-603A1C8A906A}" type="datetimeFigureOut">
              <a:rPr lang="en-US" smtClean="0"/>
              <a:t>7/1/2022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997825901"/>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2EF78E3-FDA3-4D28-AAA2-0B81F349A39D}" type="datetimeFigureOut">
              <a:rPr lang="en-US" smtClean="0"/>
              <a:t>7/1/2022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9522731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3-HD-TOP.png"/>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C35BB1C6-BF8F-4481-8AB2-603A1C8A906A}" type="datetimeFigureOut">
              <a:rPr lang="en-US" smtClean="0"/>
              <a:t>7/1/2022</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978963743"/>
      </p:ext>
    </p:extLst>
  </p:cSld>
  <p:clrMap bg1="lt1" tx1="dk1" bg2="lt2" tx2="dk2" accent1="accent1" accent2="accent2" accent3="accent3" accent4="accent4" accent5="accent5" accent6="accent6" hlink="hlink" folHlink="folHlink"/>
  <p:sldLayoutIdLst>
    <p:sldLayoutId id="2147483753" r:id="rId1"/>
    <p:sldLayoutId id="2147483754" r:id="rId2"/>
    <p:sldLayoutId id="2147483755" r:id="rId3"/>
    <p:sldLayoutId id="2147483756" r:id="rId4"/>
    <p:sldLayoutId id="2147483757" r:id="rId5"/>
    <p:sldLayoutId id="2147483758" r:id="rId6"/>
    <p:sldLayoutId id="2147483759" r:id="rId7"/>
    <p:sldLayoutId id="2147483760" r:id="rId8"/>
    <p:sldLayoutId id="2147483761" r:id="rId9"/>
    <p:sldLayoutId id="2147483762" r:id="rId10"/>
    <p:sldLayoutId id="2147483763" r:id="rId11"/>
    <p:sldLayoutId id="2147483764" r:id="rId12"/>
    <p:sldLayoutId id="2147483765" r:id="rId13"/>
    <p:sldLayoutId id="2147483766" r:id="rId14"/>
    <p:sldLayoutId id="2147483767" r:id="rId15"/>
    <p:sldLayoutId id="2147483768" r:id="rId16"/>
    <p:sldLayoutId id="2147483769" r:id="rId17"/>
    <p:sldLayoutId id="2147483770" r:id="rId18"/>
  </p:sldLayoutIdLst>
  <p:hf sldNum="0" hdr="0" ftr="0" dt="0"/>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0A5A55-FF7A-42D3-8625-97EC3ACD2FB0}"/>
              </a:ext>
            </a:extLst>
          </p:cNvPr>
          <p:cNvSpPr>
            <a:spLocks noGrp="1"/>
          </p:cNvSpPr>
          <p:nvPr>
            <p:ph type="ctrTitle"/>
          </p:nvPr>
        </p:nvSpPr>
        <p:spPr/>
        <p:txBody>
          <a:bodyPr/>
          <a:lstStyle/>
          <a:p>
            <a:r>
              <a:rPr lang="en-ZW" dirty="0"/>
              <a:t>Social Inclusion</a:t>
            </a:r>
          </a:p>
        </p:txBody>
      </p:sp>
      <p:sp>
        <p:nvSpPr>
          <p:cNvPr id="3" name="Subtitle 2">
            <a:extLst>
              <a:ext uri="{FF2B5EF4-FFF2-40B4-BE49-F238E27FC236}">
                <a16:creationId xmlns:a16="http://schemas.microsoft.com/office/drawing/2014/main" id="{29F4E333-B097-4317-92A7-0A985783FFBC}"/>
              </a:ext>
            </a:extLst>
          </p:cNvPr>
          <p:cNvSpPr>
            <a:spLocks noGrp="1"/>
          </p:cNvSpPr>
          <p:nvPr>
            <p:ph type="subTitle" idx="1"/>
          </p:nvPr>
        </p:nvSpPr>
        <p:spPr/>
        <p:txBody>
          <a:bodyPr/>
          <a:lstStyle/>
          <a:p>
            <a:r>
              <a:rPr lang="en-ZW" b="1" dirty="0"/>
              <a:t>Teacher Training, Practice</a:t>
            </a:r>
          </a:p>
        </p:txBody>
      </p:sp>
    </p:spTree>
    <p:extLst>
      <p:ext uri="{BB962C8B-B14F-4D97-AF65-F5344CB8AC3E}">
        <p14:creationId xmlns:p14="http://schemas.microsoft.com/office/powerpoint/2010/main" val="15495980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4373"/>
            <a:ext cx="6983896" cy="1293028"/>
          </a:xfrm>
        </p:spPr>
        <p:txBody>
          <a:bodyPr/>
          <a:lstStyle/>
          <a:p>
            <a:r>
              <a:rPr lang="en-ZW" dirty="0" smtClean="0"/>
              <a:t>COMMUNITY LEVEL</a:t>
            </a:r>
            <a:endParaRPr lang="en-ZW" dirty="0"/>
          </a:p>
        </p:txBody>
      </p:sp>
      <p:sp>
        <p:nvSpPr>
          <p:cNvPr id="3" name="Content Placeholder 2"/>
          <p:cNvSpPr>
            <a:spLocks noGrp="1"/>
          </p:cNvSpPr>
          <p:nvPr>
            <p:ph sz="quarter" idx="13"/>
          </p:nvPr>
        </p:nvSpPr>
        <p:spPr/>
        <p:txBody>
          <a:bodyPr/>
          <a:lstStyle/>
          <a:p>
            <a:endParaRPr lang="en-ZW" dirty="0" smtClean="0"/>
          </a:p>
          <a:p>
            <a:r>
              <a:rPr lang="en-ZW" dirty="0" smtClean="0"/>
              <a:t>Disability assessments </a:t>
            </a:r>
          </a:p>
          <a:p>
            <a:r>
              <a:rPr lang="en-ZW" dirty="0" smtClean="0"/>
              <a:t>Identification of students for enrolment</a:t>
            </a:r>
          </a:p>
          <a:p>
            <a:r>
              <a:rPr lang="en-ZW" dirty="0" smtClean="0"/>
              <a:t>Community awareness on disability to remove social/ attitudinal barriers</a:t>
            </a:r>
          </a:p>
          <a:p>
            <a:r>
              <a:rPr lang="en-ZW" dirty="0" smtClean="0"/>
              <a:t>Sign language training</a:t>
            </a:r>
            <a:endParaRPr lang="en-ZW" dirty="0"/>
          </a:p>
        </p:txBody>
      </p:sp>
    </p:spTree>
    <p:extLst>
      <p:ext uri="{BB962C8B-B14F-4D97-AF65-F5344CB8AC3E}">
        <p14:creationId xmlns:p14="http://schemas.microsoft.com/office/powerpoint/2010/main" val="21067145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C43341-2BAE-4021-A4E0-83A9EE67E1B2}"/>
              </a:ext>
            </a:extLst>
          </p:cNvPr>
          <p:cNvSpPr>
            <a:spLocks noGrp="1"/>
          </p:cNvSpPr>
          <p:nvPr>
            <p:ph type="title"/>
          </p:nvPr>
        </p:nvSpPr>
        <p:spPr/>
        <p:txBody>
          <a:bodyPr/>
          <a:lstStyle/>
          <a:p>
            <a:r>
              <a:rPr lang="en-ZW" dirty="0"/>
              <a:t>Take Home Points </a:t>
            </a:r>
          </a:p>
        </p:txBody>
      </p:sp>
      <p:sp>
        <p:nvSpPr>
          <p:cNvPr id="3" name="Content Placeholder 2">
            <a:extLst>
              <a:ext uri="{FF2B5EF4-FFF2-40B4-BE49-F238E27FC236}">
                <a16:creationId xmlns:a16="http://schemas.microsoft.com/office/drawing/2014/main" id="{E905EB26-E29A-460F-A2DD-4B71452A672C}"/>
              </a:ext>
            </a:extLst>
          </p:cNvPr>
          <p:cNvSpPr>
            <a:spLocks noGrp="1"/>
          </p:cNvSpPr>
          <p:nvPr>
            <p:ph sz="quarter" idx="13"/>
          </p:nvPr>
        </p:nvSpPr>
        <p:spPr>
          <a:xfrm>
            <a:off x="898646" y="2861011"/>
            <a:ext cx="10394707" cy="3311189"/>
          </a:xfrm>
        </p:spPr>
        <p:txBody>
          <a:bodyPr/>
          <a:lstStyle/>
          <a:p>
            <a:r>
              <a:rPr lang="en-US" dirty="0"/>
              <a:t>Every child, regardless of disability has the right to a quality education</a:t>
            </a:r>
          </a:p>
          <a:p>
            <a:r>
              <a:rPr lang="en-US" dirty="0"/>
              <a:t>LCDZ conscribes to the social/human rights model of disability. Society should adapt to the individual rather than the other way around</a:t>
            </a:r>
          </a:p>
          <a:p>
            <a:r>
              <a:rPr lang="en-US" dirty="0"/>
              <a:t>There is growing recognition of the importance of inclusive education and its role in sustainable development </a:t>
            </a:r>
          </a:p>
          <a:p>
            <a:r>
              <a:rPr lang="en-US" dirty="0"/>
              <a:t>Successful inclusion requires a fundamental rethink of school (and learning) cultures to ensure they are flexible and responsive to all students, taking into account the diversity of students’ needs and rights. </a:t>
            </a:r>
          </a:p>
          <a:p>
            <a:endParaRPr lang="en-US" dirty="0"/>
          </a:p>
          <a:p>
            <a:endParaRPr lang="en-ZW" dirty="0"/>
          </a:p>
        </p:txBody>
      </p:sp>
    </p:spTree>
    <p:extLst>
      <p:ext uri="{BB962C8B-B14F-4D97-AF65-F5344CB8AC3E}">
        <p14:creationId xmlns:p14="http://schemas.microsoft.com/office/powerpoint/2010/main" val="22749027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6009C-9571-418C-A357-9AD37D45CA40}"/>
              </a:ext>
            </a:extLst>
          </p:cNvPr>
          <p:cNvSpPr>
            <a:spLocks noGrp="1"/>
          </p:cNvSpPr>
          <p:nvPr>
            <p:ph type="title"/>
          </p:nvPr>
        </p:nvSpPr>
        <p:spPr/>
        <p:txBody>
          <a:bodyPr/>
          <a:lstStyle/>
          <a:p>
            <a:r>
              <a:rPr lang="en-ZW" dirty="0"/>
              <a:t>Take home points cont’d</a:t>
            </a:r>
          </a:p>
        </p:txBody>
      </p:sp>
      <p:sp>
        <p:nvSpPr>
          <p:cNvPr id="3" name="Content Placeholder 2">
            <a:extLst>
              <a:ext uri="{FF2B5EF4-FFF2-40B4-BE49-F238E27FC236}">
                <a16:creationId xmlns:a16="http://schemas.microsoft.com/office/drawing/2014/main" id="{1A67A696-84DC-4EA9-B989-DABAD4274FC8}"/>
              </a:ext>
            </a:extLst>
          </p:cNvPr>
          <p:cNvSpPr>
            <a:spLocks noGrp="1"/>
          </p:cNvSpPr>
          <p:nvPr>
            <p:ph sz="quarter" idx="13"/>
          </p:nvPr>
        </p:nvSpPr>
        <p:spPr>
          <a:xfrm>
            <a:off x="685800" y="2764007"/>
            <a:ext cx="10394707" cy="3311189"/>
          </a:xfrm>
        </p:spPr>
        <p:txBody>
          <a:bodyPr>
            <a:normAutofit/>
          </a:bodyPr>
          <a:lstStyle/>
          <a:p>
            <a:pPr marL="342900" lvl="1" indent="-342900">
              <a:spcBef>
                <a:spcPts val="0"/>
              </a:spcBef>
              <a:spcAft>
                <a:spcPts val="600"/>
              </a:spcAft>
              <a:buClr>
                <a:srgbClr val="C30E55"/>
              </a:buClr>
              <a:buFont typeface="Wingdings" pitchFamily="2" charset="2"/>
              <a:buChar char="§"/>
              <a:defRPr/>
            </a:pPr>
            <a:r>
              <a:rPr lang="en-GB" altLang="en-US" sz="2000" dirty="0">
                <a:ea typeface="+mn-ea"/>
                <a:cs typeface="+mn-cs"/>
              </a:rPr>
              <a:t>In order to achieve Inclusive Education we need to work on the following levels:</a:t>
            </a:r>
          </a:p>
          <a:p>
            <a:pPr lvl="3" eaLnBrk="1" hangingPunct="1">
              <a:buFontTx/>
              <a:buChar char="•"/>
              <a:defRPr/>
            </a:pPr>
            <a:r>
              <a:rPr lang="en-GB" altLang="en-US" sz="2000" dirty="0">
                <a:ea typeface="+mn-ea"/>
                <a:cs typeface="Arial" pitchFamily="34" charset="0"/>
              </a:rPr>
              <a:t>Individual</a:t>
            </a:r>
          </a:p>
          <a:p>
            <a:pPr lvl="3" eaLnBrk="1" hangingPunct="1">
              <a:buFontTx/>
              <a:buChar char="•"/>
              <a:defRPr/>
            </a:pPr>
            <a:r>
              <a:rPr lang="en-GB" altLang="en-US" sz="2000" dirty="0">
                <a:ea typeface="+mn-ea"/>
                <a:cs typeface="Arial" pitchFamily="34" charset="0"/>
              </a:rPr>
              <a:t>Family/ Community</a:t>
            </a:r>
          </a:p>
          <a:p>
            <a:pPr lvl="3" eaLnBrk="1" hangingPunct="1">
              <a:buFontTx/>
              <a:buChar char="•"/>
              <a:defRPr/>
            </a:pPr>
            <a:r>
              <a:rPr lang="en-GB" altLang="en-US" sz="2000" dirty="0">
                <a:ea typeface="+mn-ea"/>
                <a:cs typeface="Arial" pitchFamily="34" charset="0"/>
              </a:rPr>
              <a:t>Schools</a:t>
            </a:r>
          </a:p>
          <a:p>
            <a:pPr lvl="3" eaLnBrk="1" hangingPunct="1">
              <a:buFontTx/>
              <a:buChar char="•"/>
              <a:defRPr/>
            </a:pPr>
            <a:r>
              <a:rPr lang="en-GB" altLang="en-US" sz="2000" dirty="0">
                <a:ea typeface="+mn-ea"/>
                <a:cs typeface="Arial" pitchFamily="34" charset="0"/>
              </a:rPr>
              <a:t>District</a:t>
            </a:r>
          </a:p>
          <a:p>
            <a:pPr lvl="3" eaLnBrk="1" hangingPunct="1">
              <a:buFontTx/>
              <a:buChar char="•"/>
              <a:defRPr/>
            </a:pPr>
            <a:r>
              <a:rPr lang="en-GB" altLang="en-US" sz="2000" dirty="0">
                <a:ea typeface="+mn-ea"/>
                <a:cs typeface="Arial" pitchFamily="34" charset="0"/>
              </a:rPr>
              <a:t>National  </a:t>
            </a:r>
          </a:p>
          <a:p>
            <a:pPr lvl="3" eaLnBrk="1" hangingPunct="1">
              <a:buFontTx/>
              <a:buChar char="•"/>
              <a:defRPr/>
            </a:pPr>
            <a:endParaRPr lang="en-GB" altLang="en-US" sz="2000" dirty="0">
              <a:ea typeface="+mn-ea"/>
              <a:cs typeface="Arial" pitchFamily="34" charset="0"/>
            </a:endParaRPr>
          </a:p>
          <a:p>
            <a:pPr marL="342900" lvl="1" indent="-342900">
              <a:spcBef>
                <a:spcPts val="0"/>
              </a:spcBef>
              <a:spcAft>
                <a:spcPts val="600"/>
              </a:spcAft>
              <a:buClr>
                <a:srgbClr val="C30E55"/>
              </a:buClr>
              <a:buFont typeface="Wingdings" pitchFamily="2" charset="2"/>
              <a:buChar char="§"/>
              <a:defRPr/>
            </a:pPr>
            <a:r>
              <a:rPr lang="en-GB" altLang="en-US" sz="2000" dirty="0">
                <a:ea typeface="+mn-ea"/>
                <a:cs typeface="+mn-cs"/>
              </a:rPr>
              <a:t>Child protection is vital to the success of our projects and the wellbeing of </a:t>
            </a:r>
            <a:r>
              <a:rPr lang="en-GB" altLang="en-US" sz="2000" dirty="0">
                <a:ea typeface="+mn-ea"/>
                <a:cs typeface="Arial" pitchFamily="34" charset="0"/>
              </a:rPr>
              <a:t>the children we work with </a:t>
            </a:r>
            <a:endParaRPr lang="en-GB" altLang="en-US" sz="2800" dirty="0">
              <a:latin typeface="Times New Roman" pitchFamily="18" charset="0"/>
              <a:ea typeface="+mn-ea"/>
              <a:cs typeface="Arial" pitchFamily="34" charset="0"/>
            </a:endParaRPr>
          </a:p>
          <a:p>
            <a:endParaRPr lang="en-ZW" dirty="0"/>
          </a:p>
        </p:txBody>
      </p:sp>
    </p:spTree>
    <p:extLst>
      <p:ext uri="{BB962C8B-B14F-4D97-AF65-F5344CB8AC3E}">
        <p14:creationId xmlns:p14="http://schemas.microsoft.com/office/powerpoint/2010/main" val="19536495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DB4CB93-540D-4594-A82E-7A23EA6677E8}"/>
              </a:ext>
            </a:extLst>
          </p:cNvPr>
          <p:cNvSpPr txBox="1"/>
          <p:nvPr/>
        </p:nvSpPr>
        <p:spPr>
          <a:xfrm>
            <a:off x="3048000" y="3232258"/>
            <a:ext cx="6096000" cy="1446550"/>
          </a:xfrm>
          <a:prstGeom prst="rect">
            <a:avLst/>
          </a:prstGeom>
          <a:noFill/>
        </p:spPr>
        <p:txBody>
          <a:bodyPr wrap="square">
            <a:spAutoFit/>
          </a:bodyPr>
          <a:lstStyle/>
          <a:p>
            <a:pPr algn="ctr"/>
            <a:r>
              <a:rPr kumimoji="0" lang="en-GB" altLang="en-US" sz="8800" b="1" i="0" u="none" strike="noStrike" kern="1200" cap="none" spc="0" normalizeH="0" baseline="0" noProof="0" dirty="0">
                <a:ln>
                  <a:noFill/>
                </a:ln>
                <a:solidFill>
                  <a:prstClr val="black"/>
                </a:solidFill>
                <a:effectLst/>
                <a:uLnTx/>
                <a:uFillTx/>
                <a:latin typeface="Bradley Hand ITC" panose="03070402050302030203" pitchFamily="66" charset="0"/>
                <a:cs typeface="Arial" pitchFamily="34" charset="0"/>
              </a:rPr>
              <a:t>Thank you</a:t>
            </a:r>
            <a:endParaRPr lang="en-ZW" sz="8800" b="1" dirty="0">
              <a:latin typeface="Bradley Hand ITC" panose="03070402050302030203" pitchFamily="66" charset="0"/>
            </a:endParaRPr>
          </a:p>
        </p:txBody>
      </p:sp>
    </p:spTree>
    <p:extLst>
      <p:ext uri="{BB962C8B-B14F-4D97-AF65-F5344CB8AC3E}">
        <p14:creationId xmlns:p14="http://schemas.microsoft.com/office/powerpoint/2010/main" val="6174178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A2877E-5A6B-4133-A4B6-B5BFD447246E}"/>
              </a:ext>
            </a:extLst>
          </p:cNvPr>
          <p:cNvSpPr>
            <a:spLocks noGrp="1"/>
          </p:cNvSpPr>
          <p:nvPr>
            <p:ph type="title"/>
          </p:nvPr>
        </p:nvSpPr>
        <p:spPr/>
        <p:txBody>
          <a:bodyPr>
            <a:normAutofit/>
          </a:bodyPr>
          <a:lstStyle/>
          <a:p>
            <a:r>
              <a:rPr lang="en-ZW" dirty="0"/>
              <a:t> LEONARD CHESHIRE DISABILITY ZIMBABWE’S PROFILE</a:t>
            </a:r>
          </a:p>
        </p:txBody>
      </p:sp>
      <p:sp>
        <p:nvSpPr>
          <p:cNvPr id="3" name="Content Placeholder 2">
            <a:extLst>
              <a:ext uri="{FF2B5EF4-FFF2-40B4-BE49-F238E27FC236}">
                <a16:creationId xmlns:a16="http://schemas.microsoft.com/office/drawing/2014/main" id="{471DAD87-CB25-4A47-AF76-18792F894C4B}"/>
              </a:ext>
            </a:extLst>
          </p:cNvPr>
          <p:cNvSpPr>
            <a:spLocks noGrp="1"/>
          </p:cNvSpPr>
          <p:nvPr>
            <p:ph sz="quarter" idx="13"/>
          </p:nvPr>
        </p:nvSpPr>
        <p:spPr/>
        <p:txBody>
          <a:bodyPr/>
          <a:lstStyle/>
          <a:p>
            <a:pPr marL="365760" marR="0" lvl="0" indent="-256032" algn="just"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kumimoji="0" lang="en-US" sz="1900" b="1" i="0" u="none" strike="noStrike" kern="1200" cap="none" spc="0" normalizeH="0" baseline="0" noProof="0" dirty="0">
                <a:ln>
                  <a:noFill/>
                </a:ln>
                <a:solidFill>
                  <a:prstClr val="black"/>
                </a:solidFill>
                <a:effectLst/>
                <a:uLnTx/>
                <a:uFillTx/>
                <a:latin typeface="Lucida Sans Unicode"/>
                <a:ea typeface="+mn-ea"/>
                <a:cs typeface="+mn-cs"/>
              </a:rPr>
              <a:t>Vision/Goal</a:t>
            </a:r>
            <a:r>
              <a:rPr kumimoji="0" lang="en-US" sz="1900" b="0" i="0" u="none" strike="noStrike" kern="1200" cap="none" spc="0" normalizeH="0" baseline="0" noProof="0" dirty="0">
                <a:ln>
                  <a:noFill/>
                </a:ln>
                <a:solidFill>
                  <a:prstClr val="black"/>
                </a:solidFill>
                <a:effectLst/>
                <a:uLnTx/>
                <a:uFillTx/>
                <a:latin typeface="Lucida Sans Unicode"/>
                <a:ea typeface="+mn-ea"/>
                <a:cs typeface="+mn-cs"/>
              </a:rPr>
              <a:t>: LCDZ envisions a society in which every child and youth with a disability can enjoy their rights and has the opportunity to fulfil their potential.  </a:t>
            </a:r>
          </a:p>
          <a:p>
            <a:pPr marL="365760" marR="0" lvl="0" indent="-256032" algn="just" defTabSz="914400" rtl="0" eaLnBrk="1" fontAlgn="auto" latinLnBrk="0" hangingPunct="1">
              <a:lnSpc>
                <a:spcPct val="100000"/>
              </a:lnSpc>
              <a:spcBef>
                <a:spcPts val="400"/>
              </a:spcBef>
              <a:spcAft>
                <a:spcPts val="0"/>
              </a:spcAft>
              <a:buClr>
                <a:srgbClr val="2DA2BF"/>
              </a:buClr>
              <a:buSzPct val="68000"/>
              <a:buFont typeface="Wingdings 3"/>
              <a:buChar char=""/>
              <a:tabLst/>
              <a:defRPr/>
            </a:pPr>
            <a:r>
              <a:rPr kumimoji="0" lang="en-US" sz="1900" b="1" i="0" u="none" strike="noStrike" kern="1200" cap="none" spc="0" normalizeH="0" baseline="0" noProof="0" dirty="0">
                <a:ln>
                  <a:noFill/>
                </a:ln>
                <a:solidFill>
                  <a:prstClr val="black"/>
                </a:solidFill>
                <a:effectLst/>
                <a:uLnTx/>
                <a:uFillTx/>
                <a:latin typeface="Lucida Sans Unicode"/>
                <a:ea typeface="+mn-ea"/>
                <a:cs typeface="+mn-cs"/>
              </a:rPr>
              <a:t>Mission:</a:t>
            </a:r>
            <a:r>
              <a:rPr kumimoji="0" lang="en-US" sz="1900" b="0" i="0" u="none" strike="noStrike" kern="1200" cap="none" spc="0" normalizeH="0" baseline="0" noProof="0" dirty="0">
                <a:ln>
                  <a:noFill/>
                </a:ln>
                <a:solidFill>
                  <a:prstClr val="black"/>
                </a:solidFill>
                <a:effectLst/>
                <a:uLnTx/>
                <a:uFillTx/>
                <a:latin typeface="Lucida Sans Unicode"/>
                <a:ea typeface="+mn-ea"/>
                <a:cs typeface="+mn-cs"/>
              </a:rPr>
              <a:t> to enable children and youths with disabilities to improve their quality of life and to campaign for the removal of the barriers which hinder them. </a:t>
            </a:r>
          </a:p>
          <a:p>
            <a:endParaRPr lang="en-ZW" dirty="0"/>
          </a:p>
        </p:txBody>
      </p:sp>
    </p:spTree>
    <p:extLst>
      <p:ext uri="{BB962C8B-B14F-4D97-AF65-F5344CB8AC3E}">
        <p14:creationId xmlns:p14="http://schemas.microsoft.com/office/powerpoint/2010/main" val="33794313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274211-2C8B-4953-8C10-B1CDC33A4097}"/>
              </a:ext>
            </a:extLst>
          </p:cNvPr>
          <p:cNvSpPr>
            <a:spLocks noGrp="1"/>
          </p:cNvSpPr>
          <p:nvPr>
            <p:ph type="title"/>
          </p:nvPr>
        </p:nvSpPr>
        <p:spPr/>
        <p:txBody>
          <a:bodyPr/>
          <a:lstStyle/>
          <a:p>
            <a:r>
              <a:rPr lang="en-ZW" dirty="0"/>
              <a:t>AREA OF FOCUS</a:t>
            </a:r>
          </a:p>
        </p:txBody>
      </p:sp>
      <p:sp>
        <p:nvSpPr>
          <p:cNvPr id="3" name="Content Placeholder 2">
            <a:extLst>
              <a:ext uri="{FF2B5EF4-FFF2-40B4-BE49-F238E27FC236}">
                <a16:creationId xmlns:a16="http://schemas.microsoft.com/office/drawing/2014/main" id="{4D919EE0-A2DC-4E3B-9CEB-3344D03CA6CD}"/>
              </a:ext>
            </a:extLst>
          </p:cNvPr>
          <p:cNvSpPr>
            <a:spLocks noGrp="1"/>
          </p:cNvSpPr>
          <p:nvPr>
            <p:ph sz="quarter" idx="13"/>
          </p:nvPr>
        </p:nvSpPr>
        <p:spPr/>
        <p:txBody>
          <a:bodyPr>
            <a:normAutofit/>
          </a:bodyPr>
          <a:lstStyle/>
          <a:p>
            <a:r>
              <a:rPr lang="en-ZW" dirty="0"/>
              <a:t>Education (Inclusive Education, Child Empowerment)</a:t>
            </a:r>
          </a:p>
          <a:p>
            <a:r>
              <a:rPr lang="en-ZW" dirty="0"/>
              <a:t>Economic Empowerment </a:t>
            </a:r>
          </a:p>
          <a:p>
            <a:r>
              <a:rPr lang="en-ZW" dirty="0"/>
              <a:t>Health (</a:t>
            </a:r>
            <a:r>
              <a:rPr lang="en-ZW" dirty="0" err="1"/>
              <a:t>Orthopedic</a:t>
            </a:r>
            <a:r>
              <a:rPr lang="en-ZW" dirty="0"/>
              <a:t> Centre, Rehabilitation, Sexual Reproductive Health Rights)</a:t>
            </a:r>
          </a:p>
          <a:p>
            <a:r>
              <a:rPr lang="en-ZW" dirty="0"/>
              <a:t>Advocacy and Lobby</a:t>
            </a:r>
          </a:p>
          <a:p>
            <a:r>
              <a:rPr lang="en-ZW" dirty="0"/>
              <a:t>Access to Justice</a:t>
            </a:r>
          </a:p>
          <a:p>
            <a:r>
              <a:rPr lang="en-ZW" dirty="0"/>
              <a:t>Sexual Gender Based Violence</a:t>
            </a:r>
          </a:p>
          <a:p>
            <a:r>
              <a:rPr lang="en-ZW" dirty="0"/>
              <a:t>Disability Inclusion </a:t>
            </a:r>
          </a:p>
          <a:p>
            <a:endParaRPr lang="en-ZW" dirty="0"/>
          </a:p>
        </p:txBody>
      </p:sp>
    </p:spTree>
    <p:extLst>
      <p:ext uri="{BB962C8B-B14F-4D97-AF65-F5344CB8AC3E}">
        <p14:creationId xmlns:p14="http://schemas.microsoft.com/office/powerpoint/2010/main" val="20356019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615ADA-5F99-4ED1-9CB0-13ED65E861A6}"/>
              </a:ext>
            </a:extLst>
          </p:cNvPr>
          <p:cNvSpPr>
            <a:spLocks noGrp="1"/>
          </p:cNvSpPr>
          <p:nvPr>
            <p:ph type="title"/>
          </p:nvPr>
        </p:nvSpPr>
        <p:spPr/>
        <p:txBody>
          <a:bodyPr/>
          <a:lstStyle/>
          <a:p>
            <a:r>
              <a:rPr lang="en-ZW" dirty="0"/>
              <a:t>Social Inclusion </a:t>
            </a:r>
          </a:p>
        </p:txBody>
      </p:sp>
      <p:sp>
        <p:nvSpPr>
          <p:cNvPr id="3" name="Content Placeholder 2">
            <a:extLst>
              <a:ext uri="{FF2B5EF4-FFF2-40B4-BE49-F238E27FC236}">
                <a16:creationId xmlns:a16="http://schemas.microsoft.com/office/drawing/2014/main" id="{8558AB21-D38D-4F4B-A085-30E9387B546A}"/>
              </a:ext>
            </a:extLst>
          </p:cNvPr>
          <p:cNvSpPr>
            <a:spLocks noGrp="1"/>
          </p:cNvSpPr>
          <p:nvPr>
            <p:ph sz="quarter" idx="13"/>
          </p:nvPr>
        </p:nvSpPr>
        <p:spPr/>
        <p:txBody>
          <a:bodyPr>
            <a:normAutofit lnSpcReduction="10000"/>
          </a:bodyPr>
          <a:lstStyle/>
          <a:p>
            <a:r>
              <a:rPr lang="en-US" dirty="0"/>
              <a:t>Social inclusion is defined as the process of improving the terms of participation in society, particularly for people who are disadvantaged, through enhancing opportunities, access to resources, voice and respect for rights.</a:t>
            </a:r>
          </a:p>
          <a:p>
            <a:r>
              <a:rPr lang="en-US" dirty="0"/>
              <a:t>It is also enshrined in the 2030 Agenda</a:t>
            </a:r>
          </a:p>
          <a:p>
            <a:r>
              <a:rPr lang="en-US" dirty="0"/>
              <a:t>Specifically to teacher training and practice social inclusion is “…a process of addressing and responding to the diversity of needs of all learners through increasing participation in learning, cultures and communities, and reducing exclusion within and from education” (UNESCO, 2019)</a:t>
            </a:r>
          </a:p>
          <a:p>
            <a:endParaRPr lang="en-ZW" dirty="0"/>
          </a:p>
        </p:txBody>
      </p:sp>
    </p:spTree>
    <p:extLst>
      <p:ext uri="{BB962C8B-B14F-4D97-AF65-F5344CB8AC3E}">
        <p14:creationId xmlns:p14="http://schemas.microsoft.com/office/powerpoint/2010/main" val="17549350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41D2FE-412C-48C3-88BA-71F92478B1FA}"/>
              </a:ext>
            </a:extLst>
          </p:cNvPr>
          <p:cNvSpPr>
            <a:spLocks noGrp="1"/>
          </p:cNvSpPr>
          <p:nvPr>
            <p:ph type="title"/>
          </p:nvPr>
        </p:nvSpPr>
        <p:spPr/>
        <p:txBody>
          <a:bodyPr/>
          <a:lstStyle/>
          <a:p>
            <a:r>
              <a:rPr lang="en-ZW" dirty="0"/>
              <a:t>CORE ELEMENTS OF  SOCIAL INCLUSION</a:t>
            </a:r>
          </a:p>
        </p:txBody>
      </p:sp>
      <p:pic>
        <p:nvPicPr>
          <p:cNvPr id="5" name="Content Placeholder 4">
            <a:extLst>
              <a:ext uri="{FF2B5EF4-FFF2-40B4-BE49-F238E27FC236}">
                <a16:creationId xmlns:a16="http://schemas.microsoft.com/office/drawing/2014/main" id="{741EDA97-8505-4E3C-A9D8-BE0B0BD30374}"/>
              </a:ext>
            </a:extLst>
          </p:cNvPr>
          <p:cNvPicPr>
            <a:picLocks noGrp="1" noChangeAspect="1"/>
          </p:cNvPicPr>
          <p:nvPr>
            <p:ph sz="quarter" idx="13"/>
          </p:nvPr>
        </p:nvPicPr>
        <p:blipFill>
          <a:blip r:embed="rId2"/>
          <a:stretch>
            <a:fillRect/>
          </a:stretch>
        </p:blipFill>
        <p:spPr>
          <a:xfrm>
            <a:off x="3668777" y="2063750"/>
            <a:ext cx="6826945" cy="4496076"/>
          </a:xfrm>
          <a:prstGeom prst="rect">
            <a:avLst/>
          </a:prstGeom>
        </p:spPr>
      </p:pic>
    </p:spTree>
    <p:extLst>
      <p:ext uri="{BB962C8B-B14F-4D97-AF65-F5344CB8AC3E}">
        <p14:creationId xmlns:p14="http://schemas.microsoft.com/office/powerpoint/2010/main" val="23494575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D1F938-FD10-4B33-AADF-D08943168DD3}"/>
              </a:ext>
            </a:extLst>
          </p:cNvPr>
          <p:cNvSpPr>
            <a:spLocks noGrp="1"/>
          </p:cNvSpPr>
          <p:nvPr>
            <p:ph type="title"/>
          </p:nvPr>
        </p:nvSpPr>
        <p:spPr/>
        <p:txBody>
          <a:bodyPr/>
          <a:lstStyle/>
          <a:p>
            <a:r>
              <a:rPr lang="en-ZW" dirty="0"/>
              <a:t>Core elements of Social Inclusion </a:t>
            </a:r>
          </a:p>
        </p:txBody>
      </p:sp>
      <p:sp>
        <p:nvSpPr>
          <p:cNvPr id="3" name="Content Placeholder 2">
            <a:extLst>
              <a:ext uri="{FF2B5EF4-FFF2-40B4-BE49-F238E27FC236}">
                <a16:creationId xmlns:a16="http://schemas.microsoft.com/office/drawing/2014/main" id="{1F85054F-CB96-4A79-A5EE-16C7D1CC5C4F}"/>
              </a:ext>
            </a:extLst>
          </p:cNvPr>
          <p:cNvSpPr>
            <a:spLocks noGrp="1"/>
          </p:cNvSpPr>
          <p:nvPr>
            <p:ph sz="quarter" idx="13"/>
          </p:nvPr>
        </p:nvSpPr>
        <p:spPr>
          <a:xfrm>
            <a:off x="1108317" y="2764007"/>
            <a:ext cx="10394707" cy="3311189"/>
          </a:xfrm>
        </p:spPr>
        <p:txBody>
          <a:bodyPr>
            <a:normAutofit/>
          </a:bodyPr>
          <a:lstStyle/>
          <a:p>
            <a:endParaRPr lang="en-ZW" dirty="0"/>
          </a:p>
          <a:p>
            <a:r>
              <a:rPr lang="en-ZW" dirty="0"/>
              <a:t>Child identification, assessments and support – in-school and out of school children</a:t>
            </a:r>
          </a:p>
          <a:p>
            <a:r>
              <a:rPr lang="en-ZW" dirty="0"/>
              <a:t> Rehabilitation and follow up - involves identification and provision of specific child needs in classroom</a:t>
            </a:r>
          </a:p>
          <a:p>
            <a:r>
              <a:rPr lang="en-US" dirty="0"/>
              <a:t>Partnership with Governments and  Teaching Training Institutes </a:t>
            </a:r>
          </a:p>
          <a:p>
            <a:r>
              <a:rPr lang="en-US" dirty="0"/>
              <a:t>Creating an Accessible Learning Environment – involves physical, material and curriculum adaptations </a:t>
            </a:r>
          </a:p>
          <a:p>
            <a:endParaRPr lang="en-ZW" dirty="0"/>
          </a:p>
          <a:p>
            <a:endParaRPr lang="en-ZW" dirty="0"/>
          </a:p>
          <a:p>
            <a:endParaRPr lang="en-ZW" dirty="0"/>
          </a:p>
        </p:txBody>
      </p:sp>
    </p:spTree>
    <p:extLst>
      <p:ext uri="{BB962C8B-B14F-4D97-AF65-F5344CB8AC3E}">
        <p14:creationId xmlns:p14="http://schemas.microsoft.com/office/powerpoint/2010/main" val="36620654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0604D1-E59D-4111-A74D-1CE97E5C591E}"/>
              </a:ext>
            </a:extLst>
          </p:cNvPr>
          <p:cNvSpPr>
            <a:spLocks noGrp="1"/>
          </p:cNvSpPr>
          <p:nvPr>
            <p:ph type="title"/>
          </p:nvPr>
        </p:nvSpPr>
        <p:spPr/>
        <p:txBody>
          <a:bodyPr/>
          <a:lstStyle/>
          <a:p>
            <a:r>
              <a:rPr kumimoji="0" lang="en-ZW" sz="4000" b="0" i="0" u="none" strike="noStrike" kern="1200" cap="none" spc="0" normalizeH="0" baseline="0" noProof="0" dirty="0">
                <a:ln w="3175" cmpd="sng">
                  <a:noFill/>
                </a:ln>
                <a:solidFill>
                  <a:prstClr val="black"/>
                </a:solidFill>
                <a:effectLst/>
                <a:uLnTx/>
                <a:uFillTx/>
                <a:latin typeface="Corbel" panose="020B0503020204020204"/>
                <a:ea typeface="+mj-ea"/>
                <a:cs typeface="+mj-cs"/>
              </a:rPr>
              <a:t>CORE ELEMENTS OF SOCIAL INCLUSION </a:t>
            </a:r>
            <a:endParaRPr lang="en-ZW" cap="none" dirty="0"/>
          </a:p>
        </p:txBody>
      </p:sp>
      <p:sp>
        <p:nvSpPr>
          <p:cNvPr id="3" name="Content Placeholder 2">
            <a:extLst>
              <a:ext uri="{FF2B5EF4-FFF2-40B4-BE49-F238E27FC236}">
                <a16:creationId xmlns:a16="http://schemas.microsoft.com/office/drawing/2014/main" id="{86C2CE00-D451-45E4-AA3F-A8A3F195CFFB}"/>
              </a:ext>
            </a:extLst>
          </p:cNvPr>
          <p:cNvSpPr>
            <a:spLocks noGrp="1"/>
          </p:cNvSpPr>
          <p:nvPr>
            <p:ph sz="quarter" idx="13"/>
          </p:nvPr>
        </p:nvSpPr>
        <p:spPr>
          <a:xfrm>
            <a:off x="1108317" y="3070562"/>
            <a:ext cx="10394707" cy="3311189"/>
          </a:xfrm>
        </p:spPr>
        <p:txBody>
          <a:bodyPr/>
          <a:lstStyle/>
          <a:p>
            <a:pPr>
              <a:buClr>
                <a:srgbClr val="30ACEC">
                  <a:lumMod val="75000"/>
                </a:srgbClr>
              </a:buClr>
              <a:defRPr/>
            </a:pPr>
            <a:r>
              <a:rPr kumimoji="0" lang="en-ZW" sz="2000" b="0" i="0" u="none" strike="noStrike" kern="1200" cap="none" spc="0" normalizeH="0" baseline="0" noProof="0" dirty="0">
                <a:ln>
                  <a:noFill/>
                </a:ln>
                <a:solidFill>
                  <a:prstClr val="black"/>
                </a:solidFill>
                <a:effectLst/>
                <a:uLnTx/>
                <a:uFillTx/>
                <a:latin typeface="+mj-lt"/>
                <a:ea typeface="+mn-ea"/>
                <a:cs typeface="+mn-cs"/>
              </a:rPr>
              <a:t>Child to Child Activities - </a:t>
            </a:r>
            <a:r>
              <a:rPr lang="en-GB" altLang="en-US" sz="2000" b="0" dirty="0">
                <a:solidFill>
                  <a:schemeClr val="tx2"/>
                </a:solidFill>
                <a:latin typeface="+mj-lt"/>
                <a:cs typeface="Arial" panose="020B0604020202020204" pitchFamily="34" charset="0"/>
              </a:rPr>
              <a:t>Bridges the gap between children with disabilities and their non-disabled peers and it also helps overcome attitudinal barriers to inclusive education</a:t>
            </a:r>
          </a:p>
          <a:p>
            <a:pPr>
              <a:buClr>
                <a:srgbClr val="30ACEC">
                  <a:lumMod val="75000"/>
                </a:srgbClr>
              </a:buClr>
              <a:defRPr/>
            </a:pPr>
            <a:r>
              <a:rPr lang="en-US" altLang="en-US" sz="2000" dirty="0">
                <a:latin typeface="+mj-lt"/>
              </a:rPr>
              <a:t>Parents, Family and Community Awareness</a:t>
            </a:r>
          </a:p>
          <a:p>
            <a:pPr marL="285750" marR="0" lvl="0" indent="-285750" algn="l" defTabSz="457200" rtl="0" eaLnBrk="1" fontAlgn="auto" latinLnBrk="0" hangingPunct="1">
              <a:lnSpc>
                <a:spcPct val="100000"/>
              </a:lnSpc>
              <a:spcBef>
                <a:spcPct val="20000"/>
              </a:spcBef>
              <a:spcAft>
                <a:spcPts val="600"/>
              </a:spcAft>
              <a:buClr>
                <a:srgbClr val="30ACEC">
                  <a:lumMod val="75000"/>
                </a:srgbClr>
              </a:buClr>
              <a:buSzPct val="145000"/>
              <a:buFont typeface="Arial"/>
              <a:buChar char="•"/>
              <a:tabLst/>
              <a:defRPr/>
            </a:pPr>
            <a:r>
              <a:rPr kumimoji="0" lang="en-ZW" sz="2000" b="0" i="0" u="none" strike="noStrike" kern="1200" cap="none" spc="0" normalizeH="0" baseline="0" noProof="0" dirty="0">
                <a:ln>
                  <a:noFill/>
                </a:ln>
                <a:solidFill>
                  <a:prstClr val="black"/>
                </a:solidFill>
                <a:effectLst/>
                <a:uLnTx/>
                <a:uFillTx/>
                <a:latin typeface="+mj-lt"/>
                <a:ea typeface="+mn-ea"/>
                <a:cs typeface="+mn-cs"/>
              </a:rPr>
              <a:t>Supporting teachers – Pre-service and in service training to teachers on inclusive education </a:t>
            </a:r>
          </a:p>
          <a:p>
            <a:endParaRPr lang="en-ZW" dirty="0"/>
          </a:p>
        </p:txBody>
      </p:sp>
    </p:spTree>
    <p:extLst>
      <p:ext uri="{BB962C8B-B14F-4D97-AF65-F5344CB8AC3E}">
        <p14:creationId xmlns:p14="http://schemas.microsoft.com/office/powerpoint/2010/main" val="17123801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0E3C1A-18BD-4B6B-988D-FEC88239EF6F}"/>
              </a:ext>
            </a:extLst>
          </p:cNvPr>
          <p:cNvSpPr>
            <a:spLocks noGrp="1"/>
          </p:cNvSpPr>
          <p:nvPr>
            <p:ph type="title"/>
          </p:nvPr>
        </p:nvSpPr>
        <p:spPr/>
        <p:txBody>
          <a:bodyPr/>
          <a:lstStyle/>
          <a:p>
            <a:r>
              <a:rPr lang="en-ZW" dirty="0"/>
              <a:t>What should teacher training cover</a:t>
            </a:r>
          </a:p>
        </p:txBody>
      </p:sp>
      <p:sp>
        <p:nvSpPr>
          <p:cNvPr id="3" name="Content Placeholder 2">
            <a:extLst>
              <a:ext uri="{FF2B5EF4-FFF2-40B4-BE49-F238E27FC236}">
                <a16:creationId xmlns:a16="http://schemas.microsoft.com/office/drawing/2014/main" id="{34AAFC24-AD62-42DC-B0E5-DEB5AF3A57CE}"/>
              </a:ext>
            </a:extLst>
          </p:cNvPr>
          <p:cNvSpPr>
            <a:spLocks noGrp="1"/>
          </p:cNvSpPr>
          <p:nvPr>
            <p:ph sz="quarter" idx="13"/>
          </p:nvPr>
        </p:nvSpPr>
        <p:spPr>
          <a:xfrm>
            <a:off x="725557" y="2646492"/>
            <a:ext cx="10394707" cy="3311189"/>
          </a:xfrm>
        </p:spPr>
        <p:txBody>
          <a:bodyPr/>
          <a:lstStyle/>
          <a:p>
            <a:pPr marL="342900" lvl="1" indent="-342900" fontAlgn="auto">
              <a:spcBef>
                <a:spcPts val="0"/>
              </a:spcBef>
              <a:spcAft>
                <a:spcPts val="600"/>
              </a:spcAft>
              <a:buClr>
                <a:srgbClr val="C30E55"/>
              </a:buClr>
              <a:buFont typeface="Wingdings" pitchFamily="2" charset="2"/>
              <a:buChar char="§"/>
              <a:defRPr/>
            </a:pPr>
            <a:r>
              <a:rPr lang="en-GB" altLang="en-US" sz="2400" b="0" dirty="0">
                <a:solidFill>
                  <a:schemeClr val="tx2"/>
                </a:solidFill>
              </a:rPr>
              <a:t>Background to inclusive education and disability </a:t>
            </a:r>
          </a:p>
          <a:p>
            <a:pPr marL="342900" lvl="1" indent="-342900" fontAlgn="auto">
              <a:spcBef>
                <a:spcPts val="0"/>
              </a:spcBef>
              <a:spcAft>
                <a:spcPts val="600"/>
              </a:spcAft>
              <a:buClr>
                <a:srgbClr val="C30E55"/>
              </a:buClr>
              <a:buFont typeface="Wingdings" pitchFamily="2" charset="2"/>
              <a:buChar char="§"/>
              <a:defRPr/>
            </a:pPr>
            <a:r>
              <a:rPr lang="en-GB" altLang="en-US" sz="2400" b="0" dirty="0">
                <a:solidFill>
                  <a:schemeClr val="tx2"/>
                </a:solidFill>
              </a:rPr>
              <a:t>Identifying children with disabilities</a:t>
            </a:r>
          </a:p>
          <a:p>
            <a:pPr marL="342900" lvl="1" indent="-342900" fontAlgn="auto">
              <a:spcBef>
                <a:spcPts val="0"/>
              </a:spcBef>
              <a:spcAft>
                <a:spcPts val="600"/>
              </a:spcAft>
              <a:buClr>
                <a:srgbClr val="C30E55"/>
              </a:buClr>
              <a:buFont typeface="Wingdings" pitchFamily="2" charset="2"/>
              <a:buChar char="§"/>
              <a:defRPr/>
            </a:pPr>
            <a:r>
              <a:rPr lang="en-GB" altLang="en-US" sz="2400" b="0" dirty="0">
                <a:solidFill>
                  <a:schemeClr val="tx2"/>
                </a:solidFill>
              </a:rPr>
              <a:t>Barriers to education</a:t>
            </a:r>
          </a:p>
          <a:p>
            <a:pPr marL="342900" lvl="1" indent="-342900" fontAlgn="auto">
              <a:spcBef>
                <a:spcPts val="0"/>
              </a:spcBef>
              <a:spcAft>
                <a:spcPts val="600"/>
              </a:spcAft>
              <a:buClr>
                <a:srgbClr val="C30E55"/>
              </a:buClr>
              <a:buFont typeface="Wingdings" pitchFamily="2" charset="2"/>
              <a:buChar char="§"/>
              <a:defRPr/>
            </a:pPr>
            <a:r>
              <a:rPr lang="en-GB" altLang="en-US" sz="2400" b="0" dirty="0">
                <a:solidFill>
                  <a:schemeClr val="tx2"/>
                </a:solidFill>
              </a:rPr>
              <a:t>Individual education plans</a:t>
            </a:r>
          </a:p>
          <a:p>
            <a:pPr marL="342900" lvl="1" indent="-342900" fontAlgn="auto">
              <a:spcBef>
                <a:spcPts val="0"/>
              </a:spcBef>
              <a:spcAft>
                <a:spcPts val="600"/>
              </a:spcAft>
              <a:buClr>
                <a:srgbClr val="C30E55"/>
              </a:buClr>
              <a:buFont typeface="Wingdings" pitchFamily="2" charset="2"/>
              <a:buChar char="§"/>
              <a:defRPr/>
            </a:pPr>
            <a:r>
              <a:rPr lang="en-GB" altLang="en-US" sz="2400" b="0" dirty="0">
                <a:solidFill>
                  <a:schemeClr val="tx2"/>
                </a:solidFill>
              </a:rPr>
              <a:t>Supporting children in the classroom</a:t>
            </a:r>
          </a:p>
          <a:p>
            <a:pPr marL="342900" lvl="1" indent="-342900" fontAlgn="auto">
              <a:spcBef>
                <a:spcPts val="0"/>
              </a:spcBef>
              <a:spcAft>
                <a:spcPts val="600"/>
              </a:spcAft>
              <a:buClr>
                <a:srgbClr val="C30E55"/>
              </a:buClr>
              <a:buFont typeface="Wingdings" pitchFamily="2" charset="2"/>
              <a:buChar char="§"/>
              <a:defRPr/>
            </a:pPr>
            <a:r>
              <a:rPr lang="en-GB" altLang="en-US" sz="2400" b="0" dirty="0">
                <a:solidFill>
                  <a:schemeClr val="tx2"/>
                </a:solidFill>
              </a:rPr>
              <a:t>Making inclusive materials </a:t>
            </a:r>
          </a:p>
          <a:p>
            <a:pPr marL="342900" lvl="1" indent="-342900" fontAlgn="auto">
              <a:spcBef>
                <a:spcPts val="0"/>
              </a:spcBef>
              <a:spcAft>
                <a:spcPts val="600"/>
              </a:spcAft>
              <a:buClr>
                <a:srgbClr val="C30E55"/>
              </a:buClr>
              <a:buFont typeface="Wingdings" pitchFamily="2" charset="2"/>
              <a:buChar char="§"/>
              <a:defRPr/>
            </a:pPr>
            <a:r>
              <a:rPr lang="en-GB" altLang="en-US" sz="2400" b="0" dirty="0">
                <a:solidFill>
                  <a:schemeClr val="tx2"/>
                </a:solidFill>
              </a:rPr>
              <a:t>Child Protection </a:t>
            </a:r>
          </a:p>
          <a:p>
            <a:endParaRPr lang="en-ZW" dirty="0"/>
          </a:p>
        </p:txBody>
      </p:sp>
    </p:spTree>
    <p:extLst>
      <p:ext uri="{BB962C8B-B14F-4D97-AF65-F5344CB8AC3E}">
        <p14:creationId xmlns:p14="http://schemas.microsoft.com/office/powerpoint/2010/main" val="1762859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1148" y="764373"/>
            <a:ext cx="10605052" cy="1293028"/>
          </a:xfrm>
        </p:spPr>
        <p:txBody>
          <a:bodyPr/>
          <a:lstStyle/>
          <a:p>
            <a:r>
              <a:rPr lang="en-ZW" dirty="0" smtClean="0"/>
              <a:t>What we did on the project</a:t>
            </a:r>
            <a:endParaRPr lang="en-ZW" dirty="0"/>
          </a:p>
        </p:txBody>
      </p:sp>
      <p:sp>
        <p:nvSpPr>
          <p:cNvPr id="3" name="Content Placeholder 2"/>
          <p:cNvSpPr>
            <a:spLocks noGrp="1"/>
          </p:cNvSpPr>
          <p:nvPr>
            <p:ph sz="quarter" idx="13"/>
          </p:nvPr>
        </p:nvSpPr>
        <p:spPr/>
        <p:txBody>
          <a:bodyPr>
            <a:normAutofit fontScale="85000" lnSpcReduction="20000"/>
          </a:bodyPr>
          <a:lstStyle/>
          <a:p>
            <a:r>
              <a:rPr lang="en-ZW" b="1" dirty="0" smtClean="0"/>
              <a:t>Adaptation of the college building</a:t>
            </a:r>
          </a:p>
          <a:p>
            <a:r>
              <a:rPr lang="en-ZW" b="1" dirty="0" smtClean="0"/>
              <a:t>Ramps</a:t>
            </a:r>
          </a:p>
          <a:p>
            <a:r>
              <a:rPr lang="en-ZW" b="1" dirty="0" smtClean="0"/>
              <a:t>Rails</a:t>
            </a:r>
          </a:p>
          <a:p>
            <a:r>
              <a:rPr lang="en-ZW" b="1" dirty="0" smtClean="0"/>
              <a:t>Adaptation of toilets</a:t>
            </a:r>
          </a:p>
          <a:p>
            <a:r>
              <a:rPr lang="en-ZW" b="1" dirty="0" smtClean="0"/>
              <a:t>Purchasing of computers</a:t>
            </a:r>
          </a:p>
          <a:p>
            <a:r>
              <a:rPr lang="en-ZW" b="1" dirty="0" smtClean="0"/>
              <a:t>Installing disability friendly software (JAWS)</a:t>
            </a:r>
            <a:endParaRPr lang="en-ZW" b="1" dirty="0"/>
          </a:p>
          <a:p>
            <a:r>
              <a:rPr lang="en-ZW" b="1" dirty="0" smtClean="0"/>
              <a:t>Inclusive education training for teachers so they can handle students with disabilities</a:t>
            </a:r>
          </a:p>
          <a:p>
            <a:r>
              <a:rPr lang="en-ZW" b="1" dirty="0" smtClean="0"/>
              <a:t>Adaptation curriculum to accessible formats such as sign language, video, braille, large print</a:t>
            </a:r>
          </a:p>
          <a:p>
            <a:r>
              <a:rPr lang="en-ZW" b="1" dirty="0" smtClean="0"/>
              <a:t>Sign language training</a:t>
            </a:r>
            <a:endParaRPr lang="en-ZW" b="1" dirty="0"/>
          </a:p>
        </p:txBody>
      </p:sp>
    </p:spTree>
    <p:extLst>
      <p:ext uri="{BB962C8B-B14F-4D97-AF65-F5344CB8AC3E}">
        <p14:creationId xmlns:p14="http://schemas.microsoft.com/office/powerpoint/2010/main" val="1321852791"/>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C4220D"/>
      </a:accent1>
      <a:accent2>
        <a:srgbClr val="EB7712"/>
      </a:accent2>
      <a:accent3>
        <a:srgbClr val="ECBD31"/>
      </a:accent3>
      <a:accent4>
        <a:srgbClr val="92CE4A"/>
      </a:accent4>
      <a:accent5>
        <a:srgbClr val="50CFB4"/>
      </a:accent5>
      <a:accent6>
        <a:srgbClr val="0D8EC5"/>
      </a:accent6>
      <a:hlink>
        <a:srgbClr val="EA5A0C"/>
      </a:hlink>
      <a:folHlink>
        <a:srgbClr val="F09D3A"/>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FE1EB5C7-81A8-4CBA-AE6E-B3BF73DC3895}"/>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568D0F7E4E21444869EB83D7BA6D854" ma:contentTypeVersion="13" ma:contentTypeDescription="Create a new document." ma:contentTypeScope="" ma:versionID="f6ed629dddeb7b79a4c577bce0a6cac6">
  <xsd:schema xmlns:xsd="http://www.w3.org/2001/XMLSchema" xmlns:xs="http://www.w3.org/2001/XMLSchema" xmlns:p="http://schemas.microsoft.com/office/2006/metadata/properties" xmlns:ns2="012dc93f-8591-4b93-9021-a0e867a920fe" xmlns:ns3="a8e582f1-ce57-41c2-b543-2db7e5dbcf5e" targetNamespace="http://schemas.microsoft.com/office/2006/metadata/properties" ma:root="true" ma:fieldsID="a774eaadc6e8c0554c30054be7637ad0" ns2:_="" ns3:_="">
    <xsd:import namespace="012dc93f-8591-4b93-9021-a0e867a920fe"/>
    <xsd:import namespace="a8e582f1-ce57-41c2-b543-2db7e5dbcf5e"/>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Location" minOccurs="0"/>
                <xsd:element ref="ns3:_dlc_DocId" minOccurs="0"/>
                <xsd:element ref="ns3:_dlc_DocIdUrl" minOccurs="0"/>
                <xsd:element ref="ns3: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12dc93f-8591-4b93-9021-a0e867a920f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8e582f1-ce57-41c2-b543-2db7e5dbcf5e"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_dlc_DocId" ma:index="21" nillable="true" ma:displayName="Document ID Value" ma:description="The value of the document ID assigned to this item." ma:indexed="true" ma:internalName="_dlc_DocId" ma:readOnly="true">
      <xsd:simpleType>
        <xsd:restriction base="dms:Text"/>
      </xsd:simpleType>
    </xsd:element>
    <xsd:element name="_dlc_DocIdUrl" ma:index="22"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3"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754CFDA-9316-4CDA-BBF1-02735865A7B4}"/>
</file>

<file path=customXml/itemProps2.xml><?xml version="1.0" encoding="utf-8"?>
<ds:datastoreItem xmlns:ds="http://schemas.openxmlformats.org/officeDocument/2006/customXml" ds:itemID="{C6778264-C799-4DDC-AC61-D86CA4AEB3B0}"/>
</file>

<file path=customXml/itemProps3.xml><?xml version="1.0" encoding="utf-8"?>
<ds:datastoreItem xmlns:ds="http://schemas.openxmlformats.org/officeDocument/2006/customXml" ds:itemID="{7EEC78DC-C57F-4FAB-A766-921830DD59EB}"/>
</file>

<file path=docProps/app.xml><?xml version="1.0" encoding="utf-8"?>
<Properties xmlns="http://schemas.openxmlformats.org/officeDocument/2006/extended-properties" xmlns:vt="http://schemas.openxmlformats.org/officeDocument/2006/docPropsVTypes">
  <Template>TM04033937[[fn=Vapor Trail]]</Template>
  <TotalTime>156</TotalTime>
  <Words>555</Words>
  <Application>Microsoft Office PowerPoint</Application>
  <PresentationFormat>Widescreen</PresentationFormat>
  <Paragraphs>68</Paragraphs>
  <Slides>13</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13</vt:i4>
      </vt:variant>
    </vt:vector>
  </HeadingPairs>
  <TitlesOfParts>
    <vt:vector size="22" baseType="lpstr">
      <vt:lpstr>Arial</vt:lpstr>
      <vt:lpstr>Bradley Hand ITC</vt:lpstr>
      <vt:lpstr>Century Gothic</vt:lpstr>
      <vt:lpstr>Corbel</vt:lpstr>
      <vt:lpstr>Lucida Sans Unicode</vt:lpstr>
      <vt:lpstr>Times New Roman</vt:lpstr>
      <vt:lpstr>Wingdings</vt:lpstr>
      <vt:lpstr>Wingdings 3</vt:lpstr>
      <vt:lpstr>Vapor Trail</vt:lpstr>
      <vt:lpstr>Social Inclusion</vt:lpstr>
      <vt:lpstr> LEONARD CHESHIRE DISABILITY ZIMBABWE’S PROFILE</vt:lpstr>
      <vt:lpstr>AREA OF FOCUS</vt:lpstr>
      <vt:lpstr>Social Inclusion </vt:lpstr>
      <vt:lpstr>CORE ELEMENTS OF  SOCIAL INCLUSION</vt:lpstr>
      <vt:lpstr>Core elements of Social Inclusion </vt:lpstr>
      <vt:lpstr>CORE ELEMENTS OF SOCIAL INCLUSION </vt:lpstr>
      <vt:lpstr>What should teacher training cover</vt:lpstr>
      <vt:lpstr>What we did on the project</vt:lpstr>
      <vt:lpstr>COMMUNITY LEVEL</vt:lpstr>
      <vt:lpstr>Take Home Points </vt:lpstr>
      <vt:lpstr>Take home points cont’d</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 Inclusion</dc:title>
  <dc:creator>L Cheshire</dc:creator>
  <cp:lastModifiedBy>Shaibu Chitsiku</cp:lastModifiedBy>
  <cp:revision>3</cp:revision>
  <dcterms:created xsi:type="dcterms:W3CDTF">2022-06-29T08:00:53Z</dcterms:created>
  <dcterms:modified xsi:type="dcterms:W3CDTF">2022-07-01T07:14:05Z</dcterms:modified>
</cp:coreProperties>
</file>