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258" r:id="rId3"/>
    <p:sldId id="272" r:id="rId4"/>
    <p:sldId id="273" r:id="rId5"/>
    <p:sldId id="265" r:id="rId6"/>
    <p:sldId id="260" r:id="rId7"/>
    <p:sldId id="269" r:id="rId8"/>
    <p:sldId id="268" r:id="rId9"/>
    <p:sldId id="270" r:id="rId10"/>
    <p:sldId id="271" r:id="rId11"/>
    <p:sldId id="275" r:id="rId12"/>
    <p:sldId id="274"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 Mojsilovic" initials="AM" lastIdx="3" clrIdx="0">
    <p:extLst>
      <p:ext uri="{19B8F6BF-5375-455C-9EA6-DF929625EA0E}">
        <p15:presenceInfo xmlns:p15="http://schemas.microsoft.com/office/powerpoint/2012/main" userId="S-1-5-21-1995268911-1582803572-3845216873-13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60"/>
  </p:normalViewPr>
  <p:slideViewPr>
    <p:cSldViewPr snapToGrid="0">
      <p:cViewPr varScale="1">
        <p:scale>
          <a:sx n="93" d="100"/>
          <a:sy n="93" d="100"/>
        </p:scale>
        <p:origin x="11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9207920792079209E-2"/>
          <c:y val="6.9130550385535755E-2"/>
          <c:w val="0.8910891089108911"/>
          <c:h val="0.63299507795505883"/>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1E93-4D78-BE32-6B91D75BC150}"/>
              </c:ext>
            </c:extLst>
          </c:dPt>
          <c:dPt>
            <c:idx val="1"/>
            <c:invertIfNegative val="0"/>
            <c:bubble3D val="0"/>
            <c:spPr>
              <a:solidFill>
                <a:schemeClr val="accent1">
                  <a:lumMod val="50000"/>
                </a:schemeClr>
              </a:solidFill>
              <a:ln>
                <a:noFill/>
              </a:ln>
              <a:effectLst/>
            </c:spPr>
            <c:extLst>
              <c:ext xmlns:c16="http://schemas.microsoft.com/office/drawing/2014/chart" uri="{C3380CC4-5D6E-409C-BE32-E72D297353CC}">
                <c16:uniqueId val="{00000003-1E93-4D78-BE32-6B91D75BC150}"/>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5-1E93-4D78-BE32-6B91D75BC150}"/>
              </c:ext>
            </c:extLst>
          </c:dPt>
          <c:dLbls>
            <c:spPr>
              <a:noFill/>
              <a:ln>
                <a:noFill/>
              </a:ln>
              <a:effectLst/>
            </c:spPr>
            <c:txPr>
              <a:bodyPr rot="0" spcFirstLastPara="1" vertOverflow="ellipsis" vert="horz" wrap="square" anchor="ctr" anchorCtr="1"/>
              <a:lstStyle/>
              <a:p>
                <a:pPr>
                  <a:defRPr sz="1000" b="1" i="0" u="none" strike="noStrike"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Graf!$B$41:$D$41</c:f>
              <c:strCache>
                <c:ptCount val="3"/>
                <c:pt idx="0">
                  <c:v>Broj podnetih prijava</c:v>
                </c:pt>
                <c:pt idx="1">
                  <c:v>Broj dodeljenih inovacionih vaučera</c:v>
                </c:pt>
                <c:pt idx="2">
                  <c:v>Broj realizovanih inovacionih vaučera</c:v>
                </c:pt>
              </c:strCache>
            </c:strRef>
          </c:cat>
          <c:val>
            <c:numRef>
              <c:f>Graf!$B$42:$D$42</c:f>
              <c:numCache>
                <c:formatCode>General</c:formatCode>
                <c:ptCount val="3"/>
                <c:pt idx="0">
                  <c:v>973</c:v>
                </c:pt>
                <c:pt idx="1">
                  <c:v>843</c:v>
                </c:pt>
                <c:pt idx="2">
                  <c:v>751</c:v>
                </c:pt>
              </c:numCache>
            </c:numRef>
          </c:val>
          <c:extLst>
            <c:ext xmlns:c16="http://schemas.microsoft.com/office/drawing/2014/chart" uri="{C3380CC4-5D6E-409C-BE32-E72D297353CC}">
              <c16:uniqueId val="{00000006-1E93-4D78-BE32-6B91D75BC150}"/>
            </c:ext>
          </c:extLst>
        </c:ser>
        <c:dLbls>
          <c:showLegendKey val="0"/>
          <c:showVal val="1"/>
          <c:showCatName val="0"/>
          <c:showSerName val="0"/>
          <c:showPercent val="0"/>
          <c:showBubbleSize val="0"/>
        </c:dLbls>
        <c:gapWidth val="90"/>
        <c:axId val="577843760"/>
        <c:axId val="577844088"/>
      </c:barChart>
      <c:catAx>
        <c:axId val="577843760"/>
        <c:scaling>
          <c:orientation val="minMax"/>
        </c:scaling>
        <c:delete val="1"/>
        <c:axPos val="b"/>
        <c:numFmt formatCode="General" sourceLinked="1"/>
        <c:majorTickMark val="none"/>
        <c:minorTickMark val="none"/>
        <c:tickLblPos val="nextTo"/>
        <c:crossAx val="577844088"/>
        <c:crosses val="autoZero"/>
        <c:auto val="1"/>
        <c:lblAlgn val="ctr"/>
        <c:lblOffset val="100"/>
        <c:noMultiLvlLbl val="0"/>
      </c:catAx>
      <c:valAx>
        <c:axId val="577844088"/>
        <c:scaling>
          <c:orientation val="minMax"/>
        </c:scaling>
        <c:delete val="1"/>
        <c:axPos val="l"/>
        <c:numFmt formatCode="General" sourceLinked="1"/>
        <c:majorTickMark val="none"/>
        <c:minorTickMark val="none"/>
        <c:tickLblPos val="nextTo"/>
        <c:crossAx val="577843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227329282801585E-2"/>
          <c:y val="6.8627323646399882E-2"/>
          <c:w val="0.72578311794070716"/>
          <c:h val="0.67239169846037283"/>
        </c:manualLayout>
      </c:layout>
      <c:barChart>
        <c:barDir val="col"/>
        <c:grouping val="clustered"/>
        <c:varyColors val="0"/>
        <c:ser>
          <c:idx val="0"/>
          <c:order val="0"/>
          <c:tx>
            <c:strRef>
              <c:f>Graf!$B$21</c:f>
              <c:strCache>
                <c:ptCount val="1"/>
                <c:pt idx="0">
                  <c:v>Broj podnetih prijava</c:v>
                </c:pt>
              </c:strCache>
            </c:strRef>
          </c:tx>
          <c:spPr>
            <a:solidFill>
              <a:schemeClr val="bg1">
                <a:lumMod val="65000"/>
              </a:schemeClr>
            </a:solidFill>
          </c:spPr>
          <c:invertIfNegative val="0"/>
          <c:dLbls>
            <c:dLbl>
              <c:idx val="2"/>
              <c:layout>
                <c:manualLayout>
                  <c:x val="0"/>
                  <c:y val="-1.939393939393939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981-47C2-B811-651A3566985B}"/>
                </c:ext>
              </c:extLst>
            </c:dLbl>
            <c:spPr>
              <a:solidFill>
                <a:sysClr val="window" lastClr="FFFFFF">
                  <a:lumMod val="85000"/>
                </a:sysClr>
              </a:solid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Graf!$A$22:$A$27</c:f>
              <c:strCache>
                <c:ptCount val="6"/>
                <c:pt idx="0">
                  <c:v>Prvi ciklus</c:v>
                </c:pt>
                <c:pt idx="1">
                  <c:v>Drugi ciklus</c:v>
                </c:pt>
                <c:pt idx="2">
                  <c:v>Treći ciklus</c:v>
                </c:pt>
                <c:pt idx="3">
                  <c:v>Četvrti ciklus</c:v>
                </c:pt>
                <c:pt idx="4">
                  <c:v>Peti ciklus</c:v>
                </c:pt>
                <c:pt idx="5">
                  <c:v>Šesti ciklus</c:v>
                </c:pt>
              </c:strCache>
            </c:strRef>
          </c:cat>
          <c:val>
            <c:numRef>
              <c:f>Graf!$B$22:$B$27</c:f>
              <c:numCache>
                <c:formatCode>General</c:formatCode>
                <c:ptCount val="6"/>
                <c:pt idx="0">
                  <c:v>134</c:v>
                </c:pt>
                <c:pt idx="1">
                  <c:v>124</c:v>
                </c:pt>
                <c:pt idx="2">
                  <c:v>113</c:v>
                </c:pt>
                <c:pt idx="3">
                  <c:v>243</c:v>
                </c:pt>
                <c:pt idx="4">
                  <c:v>133</c:v>
                </c:pt>
                <c:pt idx="5">
                  <c:v>226</c:v>
                </c:pt>
              </c:numCache>
            </c:numRef>
          </c:val>
          <c:extLst>
            <c:ext xmlns:c16="http://schemas.microsoft.com/office/drawing/2014/chart" uri="{C3380CC4-5D6E-409C-BE32-E72D297353CC}">
              <c16:uniqueId val="{00000001-B981-47C2-B811-651A3566985B}"/>
            </c:ext>
          </c:extLst>
        </c:ser>
        <c:ser>
          <c:idx val="1"/>
          <c:order val="1"/>
          <c:tx>
            <c:strRef>
              <c:f>Graf!$C$21</c:f>
              <c:strCache>
                <c:ptCount val="1"/>
                <c:pt idx="0">
                  <c:v>Broj dodeljenih inovacionih vaučera</c:v>
                </c:pt>
              </c:strCache>
            </c:strRef>
          </c:tx>
          <c:spPr>
            <a:solidFill>
              <a:schemeClr val="accent1">
                <a:lumMod val="50000"/>
              </a:schemeClr>
            </a:solidFill>
          </c:spPr>
          <c:invertIfNegative val="0"/>
          <c:dLbls>
            <c:dLbl>
              <c:idx val="0"/>
              <c:layout>
                <c:manualLayout>
                  <c:x val="0"/>
                  <c:y val="9.69696969696969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981-47C2-B811-651A3566985B}"/>
                </c:ext>
              </c:extLst>
            </c:dLbl>
            <c:dLbl>
              <c:idx val="1"/>
              <c:layout>
                <c:manualLayout>
                  <c:x val="0"/>
                  <c:y val="2.424242424242419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981-47C2-B811-651A3566985B}"/>
                </c:ext>
              </c:extLst>
            </c:dLbl>
            <c:dLbl>
              <c:idx val="2"/>
              <c:layout>
                <c:manualLayout>
                  <c:x val="0"/>
                  <c:y val="1.93939393939394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981-47C2-B811-651A3566985B}"/>
                </c:ext>
              </c:extLst>
            </c:dLbl>
            <c:dLbl>
              <c:idx val="4"/>
              <c:layout>
                <c:manualLayout>
                  <c:x val="0"/>
                  <c:y val="4.3636363636363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981-47C2-B811-651A3566985B}"/>
                </c:ext>
              </c:extLst>
            </c:dLbl>
            <c:dLbl>
              <c:idx val="5"/>
              <c:layout>
                <c:manualLayout>
                  <c:x val="-7.9882882560125439E-17"/>
                  <c:y val="5.818181818181818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981-47C2-B811-651A3566985B}"/>
                </c:ext>
              </c:extLst>
            </c:dLbl>
            <c:spPr>
              <a:solidFill>
                <a:srgbClr val="5B9BD5">
                  <a:lumMod val="50000"/>
                </a:srgbClr>
              </a:solidFill>
              <a:ln>
                <a:noFill/>
              </a:ln>
              <a:effectLst/>
            </c:spPr>
            <c:txPr>
              <a:bodyPr/>
              <a:lstStyle/>
              <a:p>
                <a:pPr>
                  <a:defRPr>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Graf!$A$22:$A$27</c:f>
              <c:strCache>
                <c:ptCount val="6"/>
                <c:pt idx="0">
                  <c:v>Prvi ciklus</c:v>
                </c:pt>
                <c:pt idx="1">
                  <c:v>Drugi ciklus</c:v>
                </c:pt>
                <c:pt idx="2">
                  <c:v>Treći ciklus</c:v>
                </c:pt>
                <c:pt idx="3">
                  <c:v>Četvrti ciklus</c:v>
                </c:pt>
                <c:pt idx="4">
                  <c:v>Peti ciklus</c:v>
                </c:pt>
                <c:pt idx="5">
                  <c:v>Šesti ciklus</c:v>
                </c:pt>
              </c:strCache>
            </c:strRef>
          </c:cat>
          <c:val>
            <c:numRef>
              <c:f>Graf!$C$22:$C$27</c:f>
              <c:numCache>
                <c:formatCode>General</c:formatCode>
                <c:ptCount val="6"/>
                <c:pt idx="0">
                  <c:v>118</c:v>
                </c:pt>
                <c:pt idx="1">
                  <c:v>107</c:v>
                </c:pt>
                <c:pt idx="2">
                  <c:v>106</c:v>
                </c:pt>
                <c:pt idx="3">
                  <c:v>183</c:v>
                </c:pt>
                <c:pt idx="4">
                  <c:v>118</c:v>
                </c:pt>
                <c:pt idx="5">
                  <c:v>211</c:v>
                </c:pt>
              </c:numCache>
            </c:numRef>
          </c:val>
          <c:extLst>
            <c:ext xmlns:c16="http://schemas.microsoft.com/office/drawing/2014/chart" uri="{C3380CC4-5D6E-409C-BE32-E72D297353CC}">
              <c16:uniqueId val="{00000007-B981-47C2-B811-651A3566985B}"/>
            </c:ext>
          </c:extLst>
        </c:ser>
        <c:ser>
          <c:idx val="2"/>
          <c:order val="2"/>
          <c:tx>
            <c:strRef>
              <c:f>Graf!$D$21</c:f>
              <c:strCache>
                <c:ptCount val="1"/>
                <c:pt idx="0">
                  <c:v>Broj realizovanih inovacionih vaučera</c:v>
                </c:pt>
              </c:strCache>
            </c:strRef>
          </c:tx>
          <c:spPr>
            <a:solidFill>
              <a:srgbClr val="FFC000"/>
            </a:solidFill>
          </c:spPr>
          <c:invertIfNegative val="0"/>
          <c:dLbls>
            <c:spPr>
              <a:solidFill>
                <a:srgbClr val="FFC000"/>
              </a:solid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Graf!$A$22:$A$27</c:f>
              <c:strCache>
                <c:ptCount val="6"/>
                <c:pt idx="0">
                  <c:v>Prvi ciklus</c:v>
                </c:pt>
                <c:pt idx="1">
                  <c:v>Drugi ciklus</c:v>
                </c:pt>
                <c:pt idx="2">
                  <c:v>Treći ciklus</c:v>
                </c:pt>
                <c:pt idx="3">
                  <c:v>Četvrti ciklus</c:v>
                </c:pt>
                <c:pt idx="4">
                  <c:v>Peti ciklus</c:v>
                </c:pt>
                <c:pt idx="5">
                  <c:v>Šesti ciklus</c:v>
                </c:pt>
              </c:strCache>
            </c:strRef>
          </c:cat>
          <c:val>
            <c:numRef>
              <c:f>Graf!$D$22:$D$27</c:f>
              <c:numCache>
                <c:formatCode>General</c:formatCode>
                <c:ptCount val="6"/>
                <c:pt idx="0">
                  <c:v>112</c:v>
                </c:pt>
                <c:pt idx="1">
                  <c:v>102</c:v>
                </c:pt>
                <c:pt idx="2">
                  <c:v>103</c:v>
                </c:pt>
                <c:pt idx="3">
                  <c:v>175</c:v>
                </c:pt>
                <c:pt idx="4">
                  <c:v>111</c:v>
                </c:pt>
                <c:pt idx="5">
                  <c:v>148</c:v>
                </c:pt>
              </c:numCache>
            </c:numRef>
          </c:val>
          <c:extLst>
            <c:ext xmlns:c16="http://schemas.microsoft.com/office/drawing/2014/chart" uri="{C3380CC4-5D6E-409C-BE32-E72D297353CC}">
              <c16:uniqueId val="{00000008-B981-47C2-B811-651A3566985B}"/>
            </c:ext>
          </c:extLst>
        </c:ser>
        <c:dLbls>
          <c:showLegendKey val="0"/>
          <c:showVal val="0"/>
          <c:showCatName val="0"/>
          <c:showSerName val="0"/>
          <c:showPercent val="0"/>
          <c:showBubbleSize val="0"/>
        </c:dLbls>
        <c:gapWidth val="219"/>
        <c:overlap val="-27"/>
        <c:axId val="555286512"/>
        <c:axId val="555286904"/>
      </c:barChart>
      <c:catAx>
        <c:axId val="555286512"/>
        <c:scaling>
          <c:orientation val="minMax"/>
        </c:scaling>
        <c:delete val="1"/>
        <c:axPos val="b"/>
        <c:numFmt formatCode="General" sourceLinked="1"/>
        <c:majorTickMark val="none"/>
        <c:minorTickMark val="none"/>
        <c:tickLblPos val="nextTo"/>
        <c:crossAx val="555286904"/>
        <c:crosses val="autoZero"/>
        <c:auto val="1"/>
        <c:lblAlgn val="ctr"/>
        <c:lblOffset val="100"/>
        <c:noMultiLvlLbl val="0"/>
      </c:catAx>
      <c:valAx>
        <c:axId val="555286904"/>
        <c:scaling>
          <c:orientation val="minMax"/>
          <c:max val="250"/>
        </c:scaling>
        <c:delete val="1"/>
        <c:axPos val="l"/>
        <c:numFmt formatCode="General" sourceLinked="1"/>
        <c:majorTickMark val="none"/>
        <c:minorTickMark val="none"/>
        <c:tickLblPos val="nextTo"/>
        <c:crossAx val="555286512"/>
        <c:crosses val="autoZero"/>
        <c:crossBetween val="between"/>
        <c:majorUnit val="50"/>
      </c:valAx>
      <c:spPr>
        <a:noFill/>
        <a:ln>
          <a:noFill/>
        </a:ln>
        <a:effectLst/>
      </c:spPr>
    </c:plotArea>
    <c:plotVisOnly val="1"/>
    <c:dispBlanksAs val="gap"/>
    <c:showDLblsOverMax val="0"/>
  </c:chart>
  <c:spPr>
    <a:noFill/>
    <a:ln w="9525" cap="flat" cmpd="sng" algn="ctr">
      <a:noFill/>
      <a:round/>
    </a:ln>
    <a:effectLst/>
  </c:spPr>
  <c:txPr>
    <a:bodyPr/>
    <a:lstStyle/>
    <a:p>
      <a:pPr>
        <a:defRPr sz="10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5AA041-5E7A-4CDB-A78E-930D473E6E42}" type="datetimeFigureOut">
              <a:rPr lang="en-US" smtClean="0"/>
              <a:t>12/16/2021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3A74EC-A652-4181-9990-5E773D523211}" type="slidenum">
              <a:rPr lang="en-US" smtClean="0"/>
              <a:t>‹#›</a:t>
            </a:fld>
            <a:endParaRPr lang="en-US"/>
          </a:p>
        </p:txBody>
      </p:sp>
    </p:spTree>
    <p:extLst>
      <p:ext uri="{BB962C8B-B14F-4D97-AF65-F5344CB8AC3E}">
        <p14:creationId xmlns:p14="http://schemas.microsoft.com/office/powerpoint/2010/main" val="382345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A74EC-A652-4181-9990-5E773D523211}" type="slidenum">
              <a:rPr lang="en-US" smtClean="0"/>
              <a:t>6</a:t>
            </a:fld>
            <a:endParaRPr lang="en-US"/>
          </a:p>
        </p:txBody>
      </p:sp>
    </p:spTree>
    <p:extLst>
      <p:ext uri="{BB962C8B-B14F-4D97-AF65-F5344CB8AC3E}">
        <p14:creationId xmlns:p14="http://schemas.microsoft.com/office/powerpoint/2010/main" val="1629826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A74EC-A652-4181-9990-5E773D523211}" type="slidenum">
              <a:rPr lang="en-US" smtClean="0"/>
              <a:t>7</a:t>
            </a:fld>
            <a:endParaRPr lang="en-US"/>
          </a:p>
        </p:txBody>
      </p:sp>
    </p:spTree>
    <p:extLst>
      <p:ext uri="{BB962C8B-B14F-4D97-AF65-F5344CB8AC3E}">
        <p14:creationId xmlns:p14="http://schemas.microsoft.com/office/powerpoint/2010/main" val="737208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A74EC-A652-4181-9990-5E773D523211}" type="slidenum">
              <a:rPr lang="en-US" smtClean="0"/>
              <a:t>8</a:t>
            </a:fld>
            <a:endParaRPr lang="en-US"/>
          </a:p>
        </p:txBody>
      </p:sp>
    </p:spTree>
    <p:extLst>
      <p:ext uri="{BB962C8B-B14F-4D97-AF65-F5344CB8AC3E}">
        <p14:creationId xmlns:p14="http://schemas.microsoft.com/office/powerpoint/2010/main" val="1141496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A74EC-A652-4181-9990-5E773D523211}" type="slidenum">
              <a:rPr lang="en-US" smtClean="0"/>
              <a:t>9</a:t>
            </a:fld>
            <a:endParaRPr lang="en-US"/>
          </a:p>
        </p:txBody>
      </p:sp>
    </p:spTree>
    <p:extLst>
      <p:ext uri="{BB962C8B-B14F-4D97-AF65-F5344CB8AC3E}">
        <p14:creationId xmlns:p14="http://schemas.microsoft.com/office/powerpoint/2010/main" val="1826235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A74EC-A652-4181-9990-5E773D523211}" type="slidenum">
              <a:rPr lang="en-US" smtClean="0"/>
              <a:t>10</a:t>
            </a:fld>
            <a:endParaRPr lang="en-US"/>
          </a:p>
        </p:txBody>
      </p:sp>
    </p:spTree>
    <p:extLst>
      <p:ext uri="{BB962C8B-B14F-4D97-AF65-F5344CB8AC3E}">
        <p14:creationId xmlns:p14="http://schemas.microsoft.com/office/powerpoint/2010/main" val="2042352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A74EC-A652-4181-9990-5E773D523211}" type="slidenum">
              <a:rPr lang="en-US" smtClean="0"/>
              <a:t>11</a:t>
            </a:fld>
            <a:endParaRPr lang="en-US"/>
          </a:p>
        </p:txBody>
      </p:sp>
    </p:spTree>
    <p:extLst>
      <p:ext uri="{BB962C8B-B14F-4D97-AF65-F5344CB8AC3E}">
        <p14:creationId xmlns:p14="http://schemas.microsoft.com/office/powerpoint/2010/main" val="2468933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A74EC-A652-4181-9990-5E773D523211}" type="slidenum">
              <a:rPr lang="en-US" smtClean="0"/>
              <a:t>12</a:t>
            </a:fld>
            <a:endParaRPr lang="en-US"/>
          </a:p>
        </p:txBody>
      </p:sp>
    </p:spTree>
    <p:extLst>
      <p:ext uri="{BB962C8B-B14F-4D97-AF65-F5344CB8AC3E}">
        <p14:creationId xmlns:p14="http://schemas.microsoft.com/office/powerpoint/2010/main" val="1696175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190157-84EC-45CF-B768-40CE4D8CC1EF}"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B48EA-43ED-4E34-8BF1-20840D772B58}" type="slidenum">
              <a:rPr lang="en-US" smtClean="0"/>
              <a:t>‹#›</a:t>
            </a:fld>
            <a:endParaRPr lang="en-US"/>
          </a:p>
        </p:txBody>
      </p:sp>
    </p:spTree>
    <p:extLst>
      <p:ext uri="{BB962C8B-B14F-4D97-AF65-F5344CB8AC3E}">
        <p14:creationId xmlns:p14="http://schemas.microsoft.com/office/powerpoint/2010/main" val="3683659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90157-84EC-45CF-B768-40CE4D8CC1EF}"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B48EA-43ED-4E34-8BF1-20840D772B58}" type="slidenum">
              <a:rPr lang="en-US" smtClean="0"/>
              <a:t>‹#›</a:t>
            </a:fld>
            <a:endParaRPr lang="en-US"/>
          </a:p>
        </p:txBody>
      </p:sp>
    </p:spTree>
    <p:extLst>
      <p:ext uri="{BB962C8B-B14F-4D97-AF65-F5344CB8AC3E}">
        <p14:creationId xmlns:p14="http://schemas.microsoft.com/office/powerpoint/2010/main" val="229276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90157-84EC-45CF-B768-40CE4D8CC1EF}"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B48EA-43ED-4E34-8BF1-20840D772B58}" type="slidenum">
              <a:rPr lang="en-US" smtClean="0"/>
              <a:t>‹#›</a:t>
            </a:fld>
            <a:endParaRPr lang="en-US"/>
          </a:p>
        </p:txBody>
      </p:sp>
    </p:spTree>
    <p:extLst>
      <p:ext uri="{BB962C8B-B14F-4D97-AF65-F5344CB8AC3E}">
        <p14:creationId xmlns:p14="http://schemas.microsoft.com/office/powerpoint/2010/main" val="706276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90157-84EC-45CF-B768-40CE4D8CC1EF}"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B48EA-43ED-4E34-8BF1-20840D772B58}" type="slidenum">
              <a:rPr lang="en-US" smtClean="0"/>
              <a:t>‹#›</a:t>
            </a:fld>
            <a:endParaRPr lang="en-US"/>
          </a:p>
        </p:txBody>
      </p:sp>
    </p:spTree>
    <p:extLst>
      <p:ext uri="{BB962C8B-B14F-4D97-AF65-F5344CB8AC3E}">
        <p14:creationId xmlns:p14="http://schemas.microsoft.com/office/powerpoint/2010/main" val="92458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190157-84EC-45CF-B768-40CE4D8CC1EF}"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B48EA-43ED-4E34-8BF1-20840D772B58}" type="slidenum">
              <a:rPr lang="en-US" smtClean="0"/>
              <a:t>‹#›</a:t>
            </a:fld>
            <a:endParaRPr lang="en-US"/>
          </a:p>
        </p:txBody>
      </p:sp>
    </p:spTree>
    <p:extLst>
      <p:ext uri="{BB962C8B-B14F-4D97-AF65-F5344CB8AC3E}">
        <p14:creationId xmlns:p14="http://schemas.microsoft.com/office/powerpoint/2010/main" val="318033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190157-84EC-45CF-B768-40CE4D8CC1EF}"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B48EA-43ED-4E34-8BF1-20840D772B58}" type="slidenum">
              <a:rPr lang="en-US" smtClean="0"/>
              <a:t>‹#›</a:t>
            </a:fld>
            <a:endParaRPr lang="en-US"/>
          </a:p>
        </p:txBody>
      </p:sp>
    </p:spTree>
    <p:extLst>
      <p:ext uri="{BB962C8B-B14F-4D97-AF65-F5344CB8AC3E}">
        <p14:creationId xmlns:p14="http://schemas.microsoft.com/office/powerpoint/2010/main" val="2794887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190157-84EC-45CF-B768-40CE4D8CC1EF}"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B48EA-43ED-4E34-8BF1-20840D772B58}" type="slidenum">
              <a:rPr lang="en-US" smtClean="0"/>
              <a:t>‹#›</a:t>
            </a:fld>
            <a:endParaRPr lang="en-US"/>
          </a:p>
        </p:txBody>
      </p:sp>
    </p:spTree>
    <p:extLst>
      <p:ext uri="{BB962C8B-B14F-4D97-AF65-F5344CB8AC3E}">
        <p14:creationId xmlns:p14="http://schemas.microsoft.com/office/powerpoint/2010/main" val="20983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190157-84EC-45CF-B768-40CE4D8CC1EF}"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B48EA-43ED-4E34-8BF1-20840D772B58}" type="slidenum">
              <a:rPr lang="en-US" smtClean="0"/>
              <a:t>‹#›</a:t>
            </a:fld>
            <a:endParaRPr lang="en-US"/>
          </a:p>
        </p:txBody>
      </p:sp>
    </p:spTree>
    <p:extLst>
      <p:ext uri="{BB962C8B-B14F-4D97-AF65-F5344CB8AC3E}">
        <p14:creationId xmlns:p14="http://schemas.microsoft.com/office/powerpoint/2010/main" val="309292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90157-84EC-45CF-B768-40CE4D8CC1EF}"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B48EA-43ED-4E34-8BF1-20840D772B58}" type="slidenum">
              <a:rPr lang="en-US" smtClean="0"/>
              <a:t>‹#›</a:t>
            </a:fld>
            <a:endParaRPr lang="en-US"/>
          </a:p>
        </p:txBody>
      </p:sp>
    </p:spTree>
    <p:extLst>
      <p:ext uri="{BB962C8B-B14F-4D97-AF65-F5344CB8AC3E}">
        <p14:creationId xmlns:p14="http://schemas.microsoft.com/office/powerpoint/2010/main" val="237990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190157-84EC-45CF-B768-40CE4D8CC1EF}"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B48EA-43ED-4E34-8BF1-20840D772B58}" type="slidenum">
              <a:rPr lang="en-US" smtClean="0"/>
              <a:t>‹#›</a:t>
            </a:fld>
            <a:endParaRPr lang="en-US"/>
          </a:p>
        </p:txBody>
      </p:sp>
    </p:spTree>
    <p:extLst>
      <p:ext uri="{BB962C8B-B14F-4D97-AF65-F5344CB8AC3E}">
        <p14:creationId xmlns:p14="http://schemas.microsoft.com/office/powerpoint/2010/main" val="262642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190157-84EC-45CF-B768-40CE4D8CC1EF}"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B48EA-43ED-4E34-8BF1-20840D772B58}" type="slidenum">
              <a:rPr lang="en-US" smtClean="0"/>
              <a:t>‹#›</a:t>
            </a:fld>
            <a:endParaRPr lang="en-US"/>
          </a:p>
        </p:txBody>
      </p:sp>
    </p:spTree>
    <p:extLst>
      <p:ext uri="{BB962C8B-B14F-4D97-AF65-F5344CB8AC3E}">
        <p14:creationId xmlns:p14="http://schemas.microsoft.com/office/powerpoint/2010/main" val="3770420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90157-84EC-45CF-B768-40CE4D8CC1EF}" type="datetimeFigureOut">
              <a:rPr lang="en-US" smtClean="0"/>
              <a:t>12/16/2021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B48EA-43ED-4E34-8BF1-20840D772B58}" type="slidenum">
              <a:rPr lang="en-US" smtClean="0"/>
              <a:t>‹#›</a:t>
            </a:fld>
            <a:endParaRPr lang="en-US"/>
          </a:p>
        </p:txBody>
      </p:sp>
    </p:spTree>
    <p:extLst>
      <p:ext uri="{BB962C8B-B14F-4D97-AF65-F5344CB8AC3E}">
        <p14:creationId xmlns:p14="http://schemas.microsoft.com/office/powerpoint/2010/main" val="8644574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7.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C3A6DD6-7030-4392-9225-D04894D103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282" y="1260406"/>
            <a:ext cx="10805435" cy="5978395"/>
          </a:xfrm>
          <a:prstGeom prst="rect">
            <a:avLst/>
          </a:prstGeom>
        </p:spPr>
      </p:pic>
      <p:pic>
        <p:nvPicPr>
          <p:cNvPr id="10" name="Picture 9">
            <a:extLst>
              <a:ext uri="{FF2B5EF4-FFF2-40B4-BE49-F238E27FC236}">
                <a16:creationId xmlns:a16="http://schemas.microsoft.com/office/drawing/2014/main" id="{0A8E862E-CF85-40CD-9ACE-789985C9E6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0994" y="0"/>
            <a:ext cx="8490012" cy="1819798"/>
          </a:xfrm>
          <a:prstGeom prst="rect">
            <a:avLst/>
          </a:prstGeom>
        </p:spPr>
      </p:pic>
    </p:spTree>
    <p:extLst>
      <p:ext uri="{BB962C8B-B14F-4D97-AF65-F5344CB8AC3E}">
        <p14:creationId xmlns:p14="http://schemas.microsoft.com/office/powerpoint/2010/main" val="2566172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719665"/>
            <a:ext cx="12192000" cy="1148241"/>
          </a:xfrm>
          <a:prstGeom prst="rect">
            <a:avLst/>
          </a:prstGeom>
        </p:spPr>
      </p:pic>
      <p:sp>
        <p:nvSpPr>
          <p:cNvPr id="4" name="TextBox 3"/>
          <p:cNvSpPr txBox="1"/>
          <p:nvPr/>
        </p:nvSpPr>
        <p:spPr>
          <a:xfrm>
            <a:off x="-80548" y="237694"/>
            <a:ext cx="12192001" cy="584775"/>
          </a:xfrm>
          <a:prstGeom prst="rect">
            <a:avLst/>
          </a:prstGeom>
          <a:noFill/>
        </p:spPr>
        <p:txBody>
          <a:bodyPr wrap="square" rtlCol="0">
            <a:spAutoFit/>
          </a:bodyPr>
          <a:lstStyle/>
          <a:p>
            <a:pPr algn="ctr"/>
            <a:r>
              <a:rPr lang="en-US" sz="3200" dirty="0">
                <a:latin typeface="Franklin Gothic Medium" panose="020B0603020102020204" pitchFamily="34" charset="0"/>
              </a:rPr>
              <a:t>Innovation voucher</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9107"/>
            <a:ext cx="2457794" cy="1883664"/>
          </a:xfrm>
          <a:prstGeom prst="rect">
            <a:avLst/>
          </a:prstGeom>
        </p:spPr>
      </p:pic>
      <p:pic>
        <p:nvPicPr>
          <p:cNvPr id="9" name="Picture 8">
            <a:extLst>
              <a:ext uri="{FF2B5EF4-FFF2-40B4-BE49-F238E27FC236}">
                <a16:creationId xmlns:a16="http://schemas.microsoft.com/office/drawing/2014/main" id="{7322B7E7-DCFE-455F-B146-205BA463BDD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3927" y="190532"/>
            <a:ext cx="2046428" cy="1132241"/>
          </a:xfrm>
          <a:prstGeom prst="rect">
            <a:avLst/>
          </a:prstGeom>
        </p:spPr>
      </p:pic>
      <p:grpSp>
        <p:nvGrpSpPr>
          <p:cNvPr id="12" name="Group 11">
            <a:extLst>
              <a:ext uri="{FF2B5EF4-FFF2-40B4-BE49-F238E27FC236}">
                <a16:creationId xmlns:a16="http://schemas.microsoft.com/office/drawing/2014/main" id="{8CA0F644-C8B6-4305-80BE-44616EEDAB69}"/>
              </a:ext>
            </a:extLst>
          </p:cNvPr>
          <p:cNvGrpSpPr/>
          <p:nvPr/>
        </p:nvGrpSpPr>
        <p:grpSpPr>
          <a:xfrm>
            <a:off x="1888623" y="3592725"/>
            <a:ext cx="2565400" cy="2388235"/>
            <a:chOff x="1342131" y="2638426"/>
            <a:chExt cx="2565400" cy="2388235"/>
          </a:xfrm>
        </p:grpSpPr>
        <p:graphicFrame>
          <p:nvGraphicFramePr>
            <p:cNvPr id="7" name="Chart 6">
              <a:extLst>
                <a:ext uri="{FF2B5EF4-FFF2-40B4-BE49-F238E27FC236}">
                  <a16:creationId xmlns:a16="http://schemas.microsoft.com/office/drawing/2014/main" id="{7A1C1830-0CE2-49A7-858D-19B45E2A9682}"/>
                </a:ext>
              </a:extLst>
            </p:cNvPr>
            <p:cNvGraphicFramePr/>
            <p:nvPr>
              <p:extLst>
                <p:ext uri="{D42A27DB-BD31-4B8C-83A1-F6EECF244321}">
                  <p14:modId xmlns:p14="http://schemas.microsoft.com/office/powerpoint/2010/main" val="3819503050"/>
                </p:ext>
              </p:extLst>
            </p:nvPr>
          </p:nvGraphicFramePr>
          <p:xfrm>
            <a:off x="1342131" y="2638426"/>
            <a:ext cx="2565400" cy="2388235"/>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a:extLst>
                <a:ext uri="{FF2B5EF4-FFF2-40B4-BE49-F238E27FC236}">
                  <a16:creationId xmlns:a16="http://schemas.microsoft.com/office/drawing/2014/main" id="{07797C7A-DDED-450F-B9DC-933560A922A7}"/>
                </a:ext>
              </a:extLst>
            </p:cNvPr>
            <p:cNvSpPr txBox="1"/>
            <p:nvPr/>
          </p:nvSpPr>
          <p:spPr>
            <a:xfrm>
              <a:off x="1342131" y="4361657"/>
              <a:ext cx="1079249" cy="574644"/>
            </a:xfrm>
            <a:prstGeom prst="rect">
              <a:avLst/>
            </a:prstGeom>
            <a:noFill/>
          </p:spPr>
          <p:txBody>
            <a:bodyPr wrap="square" rtlCol="0">
              <a:spAutoFit/>
            </a:bodyPr>
            <a:lstStyle/>
            <a:p>
              <a:pPr marR="0" algn="ctr">
                <a:lnSpc>
                  <a:spcPct val="107000"/>
                </a:lnSpc>
                <a:spcBef>
                  <a:spcPts val="0"/>
                </a:spcBef>
                <a:spcAft>
                  <a:spcPts val="0"/>
                </a:spcAft>
              </a:pPr>
              <a:r>
                <a:rPr lang="sr-Latn-RS" sz="1000" b="1" dirty="0">
                  <a:latin typeface="Franklin Gothic Book" panose="020B0503020102020204" pitchFamily="34" charset="0"/>
                </a:rPr>
                <a:t>N</a:t>
              </a:r>
              <a:r>
                <a:rPr lang="en-US" sz="1000" b="1" dirty="0">
                  <a:latin typeface="Franklin Gothic Book" panose="020B0503020102020204" pitchFamily="34" charset="0"/>
                </a:rPr>
                <a:t>umber of submitted applications</a:t>
              </a:r>
            </a:p>
          </p:txBody>
        </p:sp>
        <p:sp>
          <p:nvSpPr>
            <p:cNvPr id="6" name="TextBox 5">
              <a:extLst>
                <a:ext uri="{FF2B5EF4-FFF2-40B4-BE49-F238E27FC236}">
                  <a16:creationId xmlns:a16="http://schemas.microsoft.com/office/drawing/2014/main" id="{6C555245-C919-443C-99AA-6808E6E605D9}"/>
                </a:ext>
              </a:extLst>
            </p:cNvPr>
            <p:cNvSpPr txBox="1"/>
            <p:nvPr/>
          </p:nvSpPr>
          <p:spPr>
            <a:xfrm>
              <a:off x="2250055" y="4430292"/>
              <a:ext cx="914400" cy="574644"/>
            </a:xfrm>
            <a:prstGeom prst="rect">
              <a:avLst/>
            </a:prstGeom>
            <a:noFill/>
          </p:spPr>
          <p:txBody>
            <a:bodyPr wrap="square" rtlCol="0">
              <a:spAutoFit/>
            </a:bodyPr>
            <a:lstStyle/>
            <a:p>
              <a:pPr marL="0" marR="0" algn="ctr">
                <a:lnSpc>
                  <a:spcPct val="107000"/>
                </a:lnSpc>
                <a:spcBef>
                  <a:spcPts val="0"/>
                </a:spcBef>
                <a:spcAft>
                  <a:spcPts val="0"/>
                </a:spcAft>
              </a:pPr>
              <a:r>
                <a:rPr lang="en-US" sz="1000" b="1" dirty="0">
                  <a:latin typeface="Franklin Gothic Book" panose="020B0503020102020204" pitchFamily="34" charset="0"/>
                </a:rPr>
                <a:t>Number of assigned vouchers</a:t>
              </a:r>
            </a:p>
          </p:txBody>
        </p:sp>
        <p:sp>
          <p:nvSpPr>
            <p:cNvPr id="10" name="TextBox 9">
              <a:extLst>
                <a:ext uri="{FF2B5EF4-FFF2-40B4-BE49-F238E27FC236}">
                  <a16:creationId xmlns:a16="http://schemas.microsoft.com/office/drawing/2014/main" id="{66C25D15-5AD2-4C21-B006-1FD983E4DC5D}"/>
                </a:ext>
              </a:extLst>
            </p:cNvPr>
            <p:cNvSpPr txBox="1"/>
            <p:nvPr/>
          </p:nvSpPr>
          <p:spPr>
            <a:xfrm>
              <a:off x="3083365" y="4448441"/>
              <a:ext cx="824166" cy="574644"/>
            </a:xfrm>
            <a:prstGeom prst="rect">
              <a:avLst/>
            </a:prstGeom>
            <a:noFill/>
          </p:spPr>
          <p:txBody>
            <a:bodyPr wrap="square" rtlCol="0">
              <a:spAutoFit/>
            </a:bodyPr>
            <a:lstStyle/>
            <a:p>
              <a:pPr marL="0" marR="0" algn="ctr">
                <a:lnSpc>
                  <a:spcPct val="107000"/>
                </a:lnSpc>
                <a:spcBef>
                  <a:spcPts val="0"/>
                </a:spcBef>
                <a:spcAft>
                  <a:spcPts val="0"/>
                </a:spcAft>
              </a:pPr>
              <a:r>
                <a:rPr lang="en-US" sz="1000" b="1" dirty="0">
                  <a:latin typeface="Franklin Gothic Book" panose="020B0503020102020204" pitchFamily="34" charset="0"/>
                </a:rPr>
                <a:t>Number of realized v</a:t>
              </a:r>
              <a:r>
                <a:rPr lang="sr-Latn-RS" sz="1000" b="1" dirty="0">
                  <a:latin typeface="Franklin Gothic Book" panose="020B0503020102020204" pitchFamily="34" charset="0"/>
                </a:rPr>
                <a:t>o</a:t>
              </a:r>
              <a:r>
                <a:rPr lang="en-US" sz="1000" b="1" dirty="0" err="1">
                  <a:latin typeface="Franklin Gothic Book" panose="020B0503020102020204" pitchFamily="34" charset="0"/>
                </a:rPr>
                <a:t>uchers</a:t>
              </a:r>
              <a:endParaRPr lang="en-US" sz="1000" b="1" dirty="0">
                <a:latin typeface="Franklin Gothic Book" panose="020B0503020102020204" pitchFamily="34" charset="0"/>
              </a:endParaRPr>
            </a:p>
          </p:txBody>
        </p:sp>
      </p:grpSp>
      <p:grpSp>
        <p:nvGrpSpPr>
          <p:cNvPr id="27" name="Group 26">
            <a:extLst>
              <a:ext uri="{FF2B5EF4-FFF2-40B4-BE49-F238E27FC236}">
                <a16:creationId xmlns:a16="http://schemas.microsoft.com/office/drawing/2014/main" id="{972A63E0-C019-438E-8405-A8DAF33A83B4}"/>
              </a:ext>
            </a:extLst>
          </p:cNvPr>
          <p:cNvGrpSpPr/>
          <p:nvPr/>
        </p:nvGrpSpPr>
        <p:grpSpPr>
          <a:xfrm>
            <a:off x="6131055" y="3477156"/>
            <a:ext cx="5829300" cy="2869527"/>
            <a:chOff x="4956884" y="2599986"/>
            <a:chExt cx="5829300" cy="2869527"/>
          </a:xfrm>
        </p:grpSpPr>
        <p:graphicFrame>
          <p:nvGraphicFramePr>
            <p:cNvPr id="8" name="Chart 7">
              <a:extLst>
                <a:ext uri="{FF2B5EF4-FFF2-40B4-BE49-F238E27FC236}">
                  <a16:creationId xmlns:a16="http://schemas.microsoft.com/office/drawing/2014/main" id="{44E5600C-1687-4082-942F-2F78004CAA3E}"/>
                </a:ext>
              </a:extLst>
            </p:cNvPr>
            <p:cNvGraphicFramePr/>
            <p:nvPr>
              <p:extLst>
                <p:ext uri="{D42A27DB-BD31-4B8C-83A1-F6EECF244321}">
                  <p14:modId xmlns:p14="http://schemas.microsoft.com/office/powerpoint/2010/main" val="3645582671"/>
                </p:ext>
              </p:extLst>
            </p:nvPr>
          </p:nvGraphicFramePr>
          <p:xfrm>
            <a:off x="4956884" y="2599986"/>
            <a:ext cx="5829300" cy="2619375"/>
          </p:xfrm>
          <a:graphic>
            <a:graphicData uri="http://schemas.openxmlformats.org/drawingml/2006/chart">
              <c:chart xmlns:c="http://schemas.openxmlformats.org/drawingml/2006/chart" xmlns:r="http://schemas.openxmlformats.org/officeDocument/2006/relationships" r:id="rId7"/>
            </a:graphicData>
          </a:graphic>
        </p:graphicFrame>
        <p:grpSp>
          <p:nvGrpSpPr>
            <p:cNvPr id="26" name="Group 25">
              <a:extLst>
                <a:ext uri="{FF2B5EF4-FFF2-40B4-BE49-F238E27FC236}">
                  <a16:creationId xmlns:a16="http://schemas.microsoft.com/office/drawing/2014/main" id="{DC83B895-70EB-4C99-9589-1EF9DF2A0FD5}"/>
                </a:ext>
              </a:extLst>
            </p:cNvPr>
            <p:cNvGrpSpPr/>
            <p:nvPr/>
          </p:nvGrpSpPr>
          <p:grpSpPr>
            <a:xfrm>
              <a:off x="5346300" y="4589437"/>
              <a:ext cx="4134336" cy="880076"/>
              <a:chOff x="5346300" y="4589437"/>
              <a:chExt cx="4134336" cy="880076"/>
            </a:xfrm>
          </p:grpSpPr>
          <p:sp>
            <p:nvSpPr>
              <p:cNvPr id="13" name="TextBox 12">
                <a:extLst>
                  <a:ext uri="{FF2B5EF4-FFF2-40B4-BE49-F238E27FC236}">
                    <a16:creationId xmlns:a16="http://schemas.microsoft.com/office/drawing/2014/main" id="{6535D23C-1CC6-43BF-837E-B5581232E0C8}"/>
                  </a:ext>
                </a:extLst>
              </p:cNvPr>
              <p:cNvSpPr txBox="1"/>
              <p:nvPr/>
            </p:nvSpPr>
            <p:spPr>
              <a:xfrm>
                <a:off x="5346300" y="4589437"/>
                <a:ext cx="604930" cy="830997"/>
              </a:xfrm>
              <a:prstGeom prst="rect">
                <a:avLst/>
              </a:prstGeom>
              <a:noFill/>
            </p:spPr>
            <p:txBody>
              <a:bodyPr wrap="square" rtlCol="0">
                <a:spAutoFit/>
              </a:bodyPr>
              <a:lstStyle/>
              <a:p>
                <a:pPr algn="ctr"/>
                <a:r>
                  <a:rPr lang="sr-Latn-RS" sz="1000" b="1" dirty="0">
                    <a:latin typeface="Franklin Gothic Book" panose="020B0503020102020204" pitchFamily="34" charset="0"/>
                  </a:rPr>
                  <a:t>First Public Call</a:t>
                </a:r>
              </a:p>
              <a:p>
                <a:endParaRPr lang="en-US" dirty="0"/>
              </a:p>
            </p:txBody>
          </p:sp>
          <p:sp>
            <p:nvSpPr>
              <p:cNvPr id="14" name="TextBox 13">
                <a:extLst>
                  <a:ext uri="{FF2B5EF4-FFF2-40B4-BE49-F238E27FC236}">
                    <a16:creationId xmlns:a16="http://schemas.microsoft.com/office/drawing/2014/main" id="{20EA04A5-4B79-4710-A45A-322B51BB0142}"/>
                  </a:ext>
                </a:extLst>
              </p:cNvPr>
              <p:cNvSpPr txBox="1"/>
              <p:nvPr/>
            </p:nvSpPr>
            <p:spPr>
              <a:xfrm>
                <a:off x="6089490" y="4607586"/>
                <a:ext cx="604930" cy="830997"/>
              </a:xfrm>
              <a:prstGeom prst="rect">
                <a:avLst/>
              </a:prstGeom>
              <a:noFill/>
            </p:spPr>
            <p:txBody>
              <a:bodyPr wrap="square" rtlCol="0">
                <a:spAutoFit/>
              </a:bodyPr>
              <a:lstStyle/>
              <a:p>
                <a:pPr algn="ctr"/>
                <a:r>
                  <a:rPr lang="sr-Latn-RS" sz="1000" b="1" dirty="0">
                    <a:latin typeface="Franklin Gothic Book" panose="020B0503020102020204" pitchFamily="34" charset="0"/>
                  </a:rPr>
                  <a:t>Second Public Call</a:t>
                </a:r>
              </a:p>
              <a:p>
                <a:endParaRPr lang="en-US" dirty="0"/>
              </a:p>
            </p:txBody>
          </p:sp>
          <p:sp>
            <p:nvSpPr>
              <p:cNvPr id="15" name="TextBox 14">
                <a:extLst>
                  <a:ext uri="{FF2B5EF4-FFF2-40B4-BE49-F238E27FC236}">
                    <a16:creationId xmlns:a16="http://schemas.microsoft.com/office/drawing/2014/main" id="{38380AC5-0C5F-4290-870C-D5FD82A2D82D}"/>
                  </a:ext>
                </a:extLst>
              </p:cNvPr>
              <p:cNvSpPr txBox="1"/>
              <p:nvPr/>
            </p:nvSpPr>
            <p:spPr>
              <a:xfrm>
                <a:off x="6796362" y="4638516"/>
                <a:ext cx="604930" cy="830997"/>
              </a:xfrm>
              <a:prstGeom prst="rect">
                <a:avLst/>
              </a:prstGeom>
              <a:noFill/>
            </p:spPr>
            <p:txBody>
              <a:bodyPr wrap="square" rtlCol="0">
                <a:spAutoFit/>
              </a:bodyPr>
              <a:lstStyle/>
              <a:p>
                <a:pPr algn="ctr"/>
                <a:r>
                  <a:rPr lang="sr-Latn-RS" sz="1000" b="1" dirty="0">
                    <a:latin typeface="Franklin Gothic Book" panose="020B0503020102020204" pitchFamily="34" charset="0"/>
                  </a:rPr>
                  <a:t>Third Public Call</a:t>
                </a:r>
              </a:p>
              <a:p>
                <a:endParaRPr lang="en-US" dirty="0"/>
              </a:p>
            </p:txBody>
          </p:sp>
          <p:sp>
            <p:nvSpPr>
              <p:cNvPr id="16" name="TextBox 15">
                <a:extLst>
                  <a:ext uri="{FF2B5EF4-FFF2-40B4-BE49-F238E27FC236}">
                    <a16:creationId xmlns:a16="http://schemas.microsoft.com/office/drawing/2014/main" id="{D4FD2FB6-5A72-4316-859E-8790EB2996A9}"/>
                  </a:ext>
                </a:extLst>
              </p:cNvPr>
              <p:cNvSpPr txBox="1"/>
              <p:nvPr/>
            </p:nvSpPr>
            <p:spPr>
              <a:xfrm>
                <a:off x="7482111" y="4624206"/>
                <a:ext cx="604930" cy="830997"/>
              </a:xfrm>
              <a:prstGeom prst="rect">
                <a:avLst/>
              </a:prstGeom>
              <a:noFill/>
            </p:spPr>
            <p:txBody>
              <a:bodyPr wrap="square" rtlCol="0">
                <a:spAutoFit/>
              </a:bodyPr>
              <a:lstStyle/>
              <a:p>
                <a:pPr algn="ctr"/>
                <a:r>
                  <a:rPr lang="sr-Latn-RS" sz="1000" b="1" dirty="0">
                    <a:latin typeface="Franklin Gothic Book" panose="020B0503020102020204" pitchFamily="34" charset="0"/>
                  </a:rPr>
                  <a:t>Fourth Public Call</a:t>
                </a:r>
              </a:p>
              <a:p>
                <a:endParaRPr lang="en-US" dirty="0"/>
              </a:p>
            </p:txBody>
          </p:sp>
          <p:sp>
            <p:nvSpPr>
              <p:cNvPr id="17" name="TextBox 16">
                <a:extLst>
                  <a:ext uri="{FF2B5EF4-FFF2-40B4-BE49-F238E27FC236}">
                    <a16:creationId xmlns:a16="http://schemas.microsoft.com/office/drawing/2014/main" id="{6C736CDA-FD0B-4BFA-80EE-BF6945CC235B}"/>
                  </a:ext>
                </a:extLst>
              </p:cNvPr>
              <p:cNvSpPr txBox="1"/>
              <p:nvPr/>
            </p:nvSpPr>
            <p:spPr>
              <a:xfrm>
                <a:off x="8188983" y="4599433"/>
                <a:ext cx="604930" cy="830997"/>
              </a:xfrm>
              <a:prstGeom prst="rect">
                <a:avLst/>
              </a:prstGeom>
              <a:noFill/>
            </p:spPr>
            <p:txBody>
              <a:bodyPr wrap="square" rtlCol="0">
                <a:spAutoFit/>
              </a:bodyPr>
              <a:lstStyle/>
              <a:p>
                <a:pPr algn="ctr"/>
                <a:r>
                  <a:rPr lang="sr-Latn-RS" sz="1000" b="1" dirty="0">
                    <a:latin typeface="Franklin Gothic Book" panose="020B0503020102020204" pitchFamily="34" charset="0"/>
                  </a:rPr>
                  <a:t>Fifth Public Call</a:t>
                </a:r>
              </a:p>
              <a:p>
                <a:endParaRPr lang="en-US" dirty="0"/>
              </a:p>
            </p:txBody>
          </p:sp>
          <p:sp>
            <p:nvSpPr>
              <p:cNvPr id="18" name="TextBox 17">
                <a:extLst>
                  <a:ext uri="{FF2B5EF4-FFF2-40B4-BE49-F238E27FC236}">
                    <a16:creationId xmlns:a16="http://schemas.microsoft.com/office/drawing/2014/main" id="{8B88CDE9-9DA4-45C0-A3A1-2E8771CDE90B}"/>
                  </a:ext>
                </a:extLst>
              </p:cNvPr>
              <p:cNvSpPr txBox="1"/>
              <p:nvPr/>
            </p:nvSpPr>
            <p:spPr>
              <a:xfrm>
                <a:off x="8875706" y="4638516"/>
                <a:ext cx="604930" cy="830997"/>
              </a:xfrm>
              <a:prstGeom prst="rect">
                <a:avLst/>
              </a:prstGeom>
              <a:noFill/>
            </p:spPr>
            <p:txBody>
              <a:bodyPr wrap="square" rtlCol="0">
                <a:spAutoFit/>
              </a:bodyPr>
              <a:lstStyle/>
              <a:p>
                <a:pPr algn="ctr"/>
                <a:r>
                  <a:rPr lang="sr-Latn-RS" sz="1000" b="1" dirty="0">
                    <a:latin typeface="Franklin Gothic Book" panose="020B0503020102020204" pitchFamily="34" charset="0"/>
                  </a:rPr>
                  <a:t>Sixth Public Call</a:t>
                </a:r>
              </a:p>
              <a:p>
                <a:endParaRPr lang="en-US" dirty="0"/>
              </a:p>
            </p:txBody>
          </p:sp>
        </p:grpSp>
      </p:grpSp>
      <p:graphicFrame>
        <p:nvGraphicFramePr>
          <p:cNvPr id="28" name="Table 27">
            <a:extLst>
              <a:ext uri="{FF2B5EF4-FFF2-40B4-BE49-F238E27FC236}">
                <a16:creationId xmlns:a16="http://schemas.microsoft.com/office/drawing/2014/main" id="{15C59F81-867F-4D14-B260-743BAFD3F8D4}"/>
              </a:ext>
            </a:extLst>
          </p:cNvPr>
          <p:cNvGraphicFramePr>
            <a:graphicFrameLocks noGrp="1"/>
          </p:cNvGraphicFramePr>
          <p:nvPr>
            <p:extLst>
              <p:ext uri="{D42A27DB-BD31-4B8C-83A1-F6EECF244321}">
                <p14:modId xmlns:p14="http://schemas.microsoft.com/office/powerpoint/2010/main" val="1332017533"/>
              </p:ext>
            </p:extLst>
          </p:nvPr>
        </p:nvGraphicFramePr>
        <p:xfrm>
          <a:off x="2536002" y="1494554"/>
          <a:ext cx="7190105" cy="1730375"/>
        </p:xfrm>
        <a:graphic>
          <a:graphicData uri="http://schemas.openxmlformats.org/drawingml/2006/table">
            <a:tbl>
              <a:tblPr firstRow="1" firstCol="1" bandRow="1">
                <a:tableStyleId>{073A0DAA-6AF3-43AB-8588-CEC1D06C72B9}</a:tableStyleId>
              </a:tblPr>
              <a:tblGrid>
                <a:gridCol w="1524000">
                  <a:extLst>
                    <a:ext uri="{9D8B030D-6E8A-4147-A177-3AD203B41FA5}">
                      <a16:colId xmlns:a16="http://schemas.microsoft.com/office/drawing/2014/main" val="1664722731"/>
                    </a:ext>
                  </a:extLst>
                </a:gridCol>
                <a:gridCol w="1470025">
                  <a:extLst>
                    <a:ext uri="{9D8B030D-6E8A-4147-A177-3AD203B41FA5}">
                      <a16:colId xmlns:a16="http://schemas.microsoft.com/office/drawing/2014/main" val="1928697366"/>
                    </a:ext>
                  </a:extLst>
                </a:gridCol>
                <a:gridCol w="1576070">
                  <a:extLst>
                    <a:ext uri="{9D8B030D-6E8A-4147-A177-3AD203B41FA5}">
                      <a16:colId xmlns:a16="http://schemas.microsoft.com/office/drawing/2014/main" val="825330331"/>
                    </a:ext>
                  </a:extLst>
                </a:gridCol>
                <a:gridCol w="1310005">
                  <a:extLst>
                    <a:ext uri="{9D8B030D-6E8A-4147-A177-3AD203B41FA5}">
                      <a16:colId xmlns:a16="http://schemas.microsoft.com/office/drawing/2014/main" val="3918106003"/>
                    </a:ext>
                  </a:extLst>
                </a:gridCol>
                <a:gridCol w="1310005">
                  <a:extLst>
                    <a:ext uri="{9D8B030D-6E8A-4147-A177-3AD203B41FA5}">
                      <a16:colId xmlns:a16="http://schemas.microsoft.com/office/drawing/2014/main" val="369652924"/>
                    </a:ext>
                  </a:extLst>
                </a:gridCol>
              </a:tblGrid>
              <a:tr h="379095">
                <a:tc>
                  <a:txBody>
                    <a:bodyPr/>
                    <a:lstStyle/>
                    <a:p>
                      <a:pPr marL="0" marR="0" algn="l">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Public Call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a:effectLst/>
                          <a:latin typeface="Calibri" panose="020F0502020204030204" pitchFamily="34" charset="0"/>
                          <a:ea typeface="Calibri" panose="020F0502020204030204" pitchFamily="34" charset="0"/>
                          <a:cs typeface="Times New Roman" panose="02020603050405020304" pitchFamily="18" charset="0"/>
                        </a:rPr>
                        <a:t>Number of awarded vouchers</a:t>
                      </a:r>
                    </a:p>
                  </a:txBody>
                  <a:tcPr marL="68580" marR="68580" marT="0" marB="0"/>
                </a:tc>
                <a:tc>
                  <a:txBody>
                    <a:bodyPr/>
                    <a:lstStyle/>
                    <a:p>
                      <a:pPr marL="0" marR="0" algn="l">
                        <a:lnSpc>
                          <a:spcPct val="107000"/>
                        </a:lnSpc>
                        <a:spcBef>
                          <a:spcPts val="0"/>
                        </a:spcBef>
                        <a:spcAft>
                          <a:spcPts val="0"/>
                        </a:spcAft>
                      </a:pPr>
                      <a:r>
                        <a:rPr lang="sr-Latn-RS" sz="1100" dirty="0">
                          <a:effectLst/>
                        </a:rPr>
                        <a:t>Number of awarded SMEs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sr-Latn-RS" sz="1100" dirty="0">
                          <a:effectLst/>
                        </a:rPr>
                        <a:t>Number of realized vouchers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Number of SMEs with relized vouchers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123657"/>
                  </a:ext>
                </a:extLst>
              </a:tr>
              <a:tr h="98425">
                <a:tc>
                  <a:txBody>
                    <a:bodyPr/>
                    <a:lstStyle/>
                    <a:p>
                      <a:pPr marL="0" marR="0" algn="l">
                        <a:lnSpc>
                          <a:spcPct val="107000"/>
                        </a:lnSpc>
                        <a:spcBef>
                          <a:spcPts val="0"/>
                        </a:spcBef>
                        <a:spcAft>
                          <a:spcPts val="0"/>
                        </a:spcAft>
                      </a:pPr>
                      <a:r>
                        <a:rPr lang="sr-Latn-RS" sz="1100" dirty="0">
                          <a:effectLst/>
                        </a:rPr>
                        <a:t>First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0198977"/>
                  </a:ext>
                </a:extLst>
              </a:tr>
              <a:tr h="105410">
                <a:tc>
                  <a:txBody>
                    <a:bodyPr/>
                    <a:lstStyle/>
                    <a:p>
                      <a:pPr marL="0" marR="0" algn="l">
                        <a:lnSpc>
                          <a:spcPct val="107000"/>
                        </a:lnSpc>
                        <a:spcBef>
                          <a:spcPts val="0"/>
                        </a:spcBef>
                        <a:spcAft>
                          <a:spcPts val="0"/>
                        </a:spcAft>
                      </a:pPr>
                      <a:r>
                        <a:rPr lang="sr-Latn-RS" sz="1100" dirty="0">
                          <a:effectLst/>
                        </a:rPr>
                        <a:t>Second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107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1139683"/>
                  </a:ext>
                </a:extLst>
              </a:tr>
              <a:tr h="105410">
                <a:tc>
                  <a:txBody>
                    <a:bodyPr/>
                    <a:lstStyle/>
                    <a:p>
                      <a:pPr marL="0" marR="0" algn="l">
                        <a:lnSpc>
                          <a:spcPct val="107000"/>
                        </a:lnSpc>
                        <a:spcBef>
                          <a:spcPts val="0"/>
                        </a:spcBef>
                        <a:spcAft>
                          <a:spcPts val="0"/>
                        </a:spcAft>
                      </a:pPr>
                      <a:r>
                        <a:rPr lang="sr-Latn-RS" sz="1100" dirty="0">
                          <a:effectLst/>
                        </a:rPr>
                        <a:t>Third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103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7353455"/>
                  </a:ext>
                </a:extLst>
              </a:tr>
              <a:tr h="105410">
                <a:tc>
                  <a:txBody>
                    <a:bodyPr/>
                    <a:lstStyle/>
                    <a:p>
                      <a:pPr marL="0" marR="0" algn="l">
                        <a:lnSpc>
                          <a:spcPct val="107000"/>
                        </a:lnSpc>
                        <a:spcBef>
                          <a:spcPts val="0"/>
                        </a:spcBef>
                        <a:spcAft>
                          <a:spcPts val="0"/>
                        </a:spcAft>
                      </a:pPr>
                      <a:r>
                        <a:rPr lang="sr-Latn-RS" sz="1100" dirty="0">
                          <a:effectLst/>
                        </a:rPr>
                        <a:t>Fourth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157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175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9418039"/>
                  </a:ext>
                </a:extLst>
              </a:tr>
              <a:tr h="105410">
                <a:tc>
                  <a:txBody>
                    <a:bodyPr/>
                    <a:lstStyle/>
                    <a:p>
                      <a:pPr marL="0" marR="0" algn="l">
                        <a:lnSpc>
                          <a:spcPct val="107000"/>
                        </a:lnSpc>
                        <a:spcBef>
                          <a:spcPts val="0"/>
                        </a:spcBef>
                        <a:spcAft>
                          <a:spcPts val="0"/>
                        </a:spcAft>
                      </a:pPr>
                      <a:r>
                        <a:rPr lang="sr-Latn-RS" sz="1100" dirty="0">
                          <a:effectLst/>
                        </a:rPr>
                        <a:t>Fifth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111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4581199"/>
                  </a:ext>
                </a:extLst>
              </a:tr>
              <a:tr h="105410">
                <a:tc>
                  <a:txBody>
                    <a:bodyPr/>
                    <a:lstStyle/>
                    <a:p>
                      <a:pPr marL="0" marR="0" algn="l">
                        <a:lnSpc>
                          <a:spcPct val="107000"/>
                        </a:lnSpc>
                        <a:spcBef>
                          <a:spcPts val="0"/>
                        </a:spcBef>
                        <a:spcAft>
                          <a:spcPts val="0"/>
                        </a:spcAft>
                      </a:pPr>
                      <a:r>
                        <a:rPr lang="sr-Latn-RS" sz="1100" dirty="0">
                          <a:effectLst/>
                        </a:rPr>
                        <a:t>Sixth*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211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170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dirty="0">
                          <a:effectLst/>
                        </a:rPr>
                        <a:t>148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a:effectLst/>
                        </a:rPr>
                        <a:t>122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5817120"/>
                  </a:ext>
                </a:extLst>
              </a:tr>
              <a:tr h="98425">
                <a:tc>
                  <a:txBody>
                    <a:bodyPr/>
                    <a:lstStyle/>
                    <a:p>
                      <a:pPr marL="0" marR="0" algn="l">
                        <a:lnSpc>
                          <a:spcPct val="107000"/>
                        </a:lnSpc>
                        <a:spcBef>
                          <a:spcPts val="0"/>
                        </a:spcBef>
                        <a:spcAft>
                          <a:spcPts val="0"/>
                        </a:spcAft>
                      </a:pPr>
                      <a:r>
                        <a:rPr lang="sr-Latn-RS" sz="11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843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595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dirty="0">
                          <a:effectLst/>
                        </a:rPr>
                        <a:t>751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dirty="0">
                          <a:effectLst/>
                        </a:rPr>
                        <a:t>531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7740061"/>
                  </a:ext>
                </a:extLst>
              </a:tr>
            </a:tbl>
          </a:graphicData>
        </a:graphic>
      </p:graphicFrame>
      <p:sp>
        <p:nvSpPr>
          <p:cNvPr id="30" name="TextBox 29">
            <a:extLst>
              <a:ext uri="{FF2B5EF4-FFF2-40B4-BE49-F238E27FC236}">
                <a16:creationId xmlns:a16="http://schemas.microsoft.com/office/drawing/2014/main" id="{E40301E6-7258-40D4-B860-B9206B10366F}"/>
              </a:ext>
            </a:extLst>
          </p:cNvPr>
          <p:cNvSpPr txBox="1"/>
          <p:nvPr/>
        </p:nvSpPr>
        <p:spPr>
          <a:xfrm>
            <a:off x="5045697" y="3312224"/>
            <a:ext cx="6207550" cy="246221"/>
          </a:xfrm>
          <a:prstGeom prst="rect">
            <a:avLst/>
          </a:prstGeom>
          <a:noFill/>
        </p:spPr>
        <p:txBody>
          <a:bodyPr wrap="square">
            <a:spAutoFit/>
          </a:bodyPr>
          <a:lstStyle/>
          <a:p>
            <a:r>
              <a:rPr lang="en-US" sz="1000" b="1" dirty="0">
                <a:latin typeface="Franklin Gothic Book" panose="020B0503020102020204" pitchFamily="34" charset="0"/>
              </a:rPr>
              <a:t>Number of SMEs that used innovation vouchers</a:t>
            </a:r>
          </a:p>
        </p:txBody>
      </p:sp>
    </p:spTree>
    <p:extLst>
      <p:ext uri="{BB962C8B-B14F-4D97-AF65-F5344CB8AC3E}">
        <p14:creationId xmlns:p14="http://schemas.microsoft.com/office/powerpoint/2010/main" val="152406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719665"/>
            <a:ext cx="12192000" cy="1148241"/>
          </a:xfrm>
          <a:prstGeom prst="rect">
            <a:avLst/>
          </a:prstGeom>
        </p:spPr>
      </p:pic>
      <p:sp>
        <p:nvSpPr>
          <p:cNvPr id="4" name="TextBox 3"/>
          <p:cNvSpPr txBox="1"/>
          <p:nvPr/>
        </p:nvSpPr>
        <p:spPr>
          <a:xfrm>
            <a:off x="-80548" y="237694"/>
            <a:ext cx="12192001" cy="584775"/>
          </a:xfrm>
          <a:prstGeom prst="rect">
            <a:avLst/>
          </a:prstGeom>
          <a:noFill/>
        </p:spPr>
        <p:txBody>
          <a:bodyPr wrap="square" rtlCol="0">
            <a:spAutoFit/>
          </a:bodyPr>
          <a:lstStyle/>
          <a:p>
            <a:pPr algn="ctr"/>
            <a:r>
              <a:rPr lang="en-US" sz="3200" dirty="0">
                <a:latin typeface="Franklin Gothic Medium" panose="020B0603020102020204" pitchFamily="34" charset="0"/>
              </a:rPr>
              <a:t>Innovation voucher</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9107"/>
            <a:ext cx="2457794" cy="1883664"/>
          </a:xfrm>
          <a:prstGeom prst="rect">
            <a:avLst/>
          </a:prstGeom>
        </p:spPr>
      </p:pic>
      <p:pic>
        <p:nvPicPr>
          <p:cNvPr id="9" name="Picture 8">
            <a:extLst>
              <a:ext uri="{FF2B5EF4-FFF2-40B4-BE49-F238E27FC236}">
                <a16:creationId xmlns:a16="http://schemas.microsoft.com/office/drawing/2014/main" id="{7322B7E7-DCFE-455F-B146-205BA463BDD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3927" y="190532"/>
            <a:ext cx="2046428" cy="1132241"/>
          </a:xfrm>
          <a:prstGeom prst="rect">
            <a:avLst/>
          </a:prstGeom>
        </p:spPr>
      </p:pic>
      <p:graphicFrame>
        <p:nvGraphicFramePr>
          <p:cNvPr id="11" name="Table 10">
            <a:extLst>
              <a:ext uri="{FF2B5EF4-FFF2-40B4-BE49-F238E27FC236}">
                <a16:creationId xmlns:a16="http://schemas.microsoft.com/office/drawing/2014/main" id="{7A540754-9CD6-49B5-900B-80C64062A35E}"/>
              </a:ext>
            </a:extLst>
          </p:cNvPr>
          <p:cNvGraphicFramePr>
            <a:graphicFrameLocks noGrp="1"/>
          </p:cNvGraphicFramePr>
          <p:nvPr>
            <p:extLst>
              <p:ext uri="{D42A27DB-BD31-4B8C-83A1-F6EECF244321}">
                <p14:modId xmlns:p14="http://schemas.microsoft.com/office/powerpoint/2010/main" val="2048557085"/>
              </p:ext>
            </p:extLst>
          </p:nvPr>
        </p:nvGraphicFramePr>
        <p:xfrm>
          <a:off x="3602648" y="1207576"/>
          <a:ext cx="4825607" cy="1550988"/>
        </p:xfrm>
        <a:graphic>
          <a:graphicData uri="http://schemas.openxmlformats.org/drawingml/2006/table">
            <a:tbl>
              <a:tblPr firstRow="1" firstCol="1" bandRow="1">
                <a:tableStyleId>{073A0DAA-6AF3-43AB-8588-CEC1D06C72B9}</a:tableStyleId>
              </a:tblPr>
              <a:tblGrid>
                <a:gridCol w="1131216">
                  <a:extLst>
                    <a:ext uri="{9D8B030D-6E8A-4147-A177-3AD203B41FA5}">
                      <a16:colId xmlns:a16="http://schemas.microsoft.com/office/drawing/2014/main" val="2806642614"/>
                    </a:ext>
                  </a:extLst>
                </a:gridCol>
                <a:gridCol w="1273967">
                  <a:extLst>
                    <a:ext uri="{9D8B030D-6E8A-4147-A177-3AD203B41FA5}">
                      <a16:colId xmlns:a16="http://schemas.microsoft.com/office/drawing/2014/main" val="2770816673"/>
                    </a:ext>
                  </a:extLst>
                </a:gridCol>
                <a:gridCol w="1210212">
                  <a:extLst>
                    <a:ext uri="{9D8B030D-6E8A-4147-A177-3AD203B41FA5}">
                      <a16:colId xmlns:a16="http://schemas.microsoft.com/office/drawing/2014/main" val="3217079035"/>
                    </a:ext>
                  </a:extLst>
                </a:gridCol>
                <a:gridCol w="1210212">
                  <a:extLst>
                    <a:ext uri="{9D8B030D-6E8A-4147-A177-3AD203B41FA5}">
                      <a16:colId xmlns:a16="http://schemas.microsoft.com/office/drawing/2014/main" val="400046491"/>
                    </a:ext>
                  </a:extLst>
                </a:gridCol>
              </a:tblGrid>
              <a:tr h="0">
                <a:tc>
                  <a:txBody>
                    <a:bodyPr/>
                    <a:lstStyle/>
                    <a:p>
                      <a:pPr marL="0" marR="0">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Public Call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sr-Latn-RS" sz="1100" dirty="0">
                          <a:effectLst/>
                        </a:rPr>
                        <a:t>Number of </a:t>
                      </a:r>
                      <a:r>
                        <a:rPr lang="en-US" sz="1100" dirty="0">
                          <a:effectLst/>
                        </a:rPr>
                        <a:t>awarded</a:t>
                      </a:r>
                      <a:r>
                        <a:rPr lang="sr-Latn-RS" sz="1100" dirty="0">
                          <a:effectLst/>
                        </a:rPr>
                        <a:t> vouchers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sr-Latn-RS" sz="1100" dirty="0">
                          <a:effectLst/>
                        </a:rPr>
                        <a:t>Number of single SMEs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sr-Latn-RS" sz="1100" dirty="0">
                          <a:effectLst/>
                        </a:rPr>
                        <a:t>Number of single R&amp;D institutions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6055160"/>
                  </a:ext>
                </a:extLst>
              </a:tr>
              <a:tr h="0">
                <a:tc>
                  <a:txBody>
                    <a:bodyPr/>
                    <a:lstStyle/>
                    <a:p>
                      <a:pPr marL="0" marR="0">
                        <a:lnSpc>
                          <a:spcPct val="107000"/>
                        </a:lnSpc>
                        <a:spcBef>
                          <a:spcPts val="0"/>
                        </a:spcBef>
                        <a:spcAft>
                          <a:spcPts val="0"/>
                        </a:spcAft>
                      </a:pPr>
                      <a:r>
                        <a:rPr lang="sr-Latn-RS" sz="1100" dirty="0">
                          <a:effectLst/>
                        </a:rPr>
                        <a:t>First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25413652"/>
                  </a:ext>
                </a:extLst>
              </a:tr>
              <a:tr h="0">
                <a:tc>
                  <a:txBody>
                    <a:bodyPr/>
                    <a:lstStyle/>
                    <a:p>
                      <a:pPr marL="0" marR="0">
                        <a:lnSpc>
                          <a:spcPct val="107000"/>
                        </a:lnSpc>
                        <a:spcBef>
                          <a:spcPts val="0"/>
                        </a:spcBef>
                        <a:spcAft>
                          <a:spcPts val="0"/>
                        </a:spcAft>
                      </a:pPr>
                      <a:r>
                        <a:rPr lang="sr-Latn-RS" sz="1100" dirty="0">
                          <a:effectLst/>
                        </a:rPr>
                        <a:t>Second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107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97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8113079"/>
                  </a:ext>
                </a:extLst>
              </a:tr>
              <a:tr h="0">
                <a:tc>
                  <a:txBody>
                    <a:bodyPr/>
                    <a:lstStyle/>
                    <a:p>
                      <a:pPr marL="0" marR="0">
                        <a:lnSpc>
                          <a:spcPct val="107000"/>
                        </a:lnSpc>
                        <a:spcBef>
                          <a:spcPts val="0"/>
                        </a:spcBef>
                        <a:spcAft>
                          <a:spcPts val="0"/>
                        </a:spcAft>
                      </a:pPr>
                      <a:r>
                        <a:rPr lang="sr-Latn-RS" sz="1100" dirty="0">
                          <a:effectLst/>
                        </a:rPr>
                        <a:t>Third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106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135861"/>
                  </a:ext>
                </a:extLst>
              </a:tr>
              <a:tr h="0">
                <a:tc>
                  <a:txBody>
                    <a:bodyPr/>
                    <a:lstStyle/>
                    <a:p>
                      <a:pPr marL="0" marR="0">
                        <a:lnSpc>
                          <a:spcPct val="107000"/>
                        </a:lnSpc>
                        <a:spcBef>
                          <a:spcPts val="0"/>
                        </a:spcBef>
                        <a:spcAft>
                          <a:spcPts val="0"/>
                        </a:spcAft>
                      </a:pPr>
                      <a:r>
                        <a:rPr lang="sr-Latn-RS" sz="1100" dirty="0">
                          <a:effectLst/>
                        </a:rPr>
                        <a:t>Fourth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157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708605"/>
                  </a:ext>
                </a:extLst>
              </a:tr>
              <a:tr h="0">
                <a:tc>
                  <a:txBody>
                    <a:bodyPr/>
                    <a:lstStyle/>
                    <a:p>
                      <a:pPr marL="0" marR="0">
                        <a:lnSpc>
                          <a:spcPct val="107000"/>
                        </a:lnSpc>
                        <a:spcBef>
                          <a:spcPts val="0"/>
                        </a:spcBef>
                        <a:spcAft>
                          <a:spcPts val="0"/>
                        </a:spcAft>
                      </a:pPr>
                      <a:r>
                        <a:rPr lang="sr-Latn-RS" sz="1100" dirty="0">
                          <a:effectLst/>
                        </a:rPr>
                        <a:t>Fifth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95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29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1508835"/>
                  </a:ext>
                </a:extLst>
              </a:tr>
              <a:tr h="0">
                <a:tc>
                  <a:txBody>
                    <a:bodyPr/>
                    <a:lstStyle/>
                    <a:p>
                      <a:pPr marL="0" marR="0">
                        <a:lnSpc>
                          <a:spcPct val="107000"/>
                        </a:lnSpc>
                        <a:spcBef>
                          <a:spcPts val="0"/>
                        </a:spcBef>
                        <a:spcAft>
                          <a:spcPts val="0"/>
                        </a:spcAft>
                      </a:pPr>
                      <a:r>
                        <a:rPr lang="sr-Latn-RS" sz="1100" dirty="0">
                          <a:effectLst/>
                        </a:rPr>
                        <a:t>Sixth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170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48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9801803"/>
                  </a:ext>
                </a:extLst>
              </a:tr>
              <a:tr h="0">
                <a:tc>
                  <a:txBody>
                    <a:bodyPr/>
                    <a:lstStyle/>
                    <a:p>
                      <a:pPr marL="0" marR="0">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843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595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7669465"/>
                  </a:ext>
                </a:extLst>
              </a:tr>
            </a:tbl>
          </a:graphicData>
        </a:graphic>
      </p:graphicFrame>
      <p:sp>
        <p:nvSpPr>
          <p:cNvPr id="24" name="TextBox 23">
            <a:extLst>
              <a:ext uri="{FF2B5EF4-FFF2-40B4-BE49-F238E27FC236}">
                <a16:creationId xmlns:a16="http://schemas.microsoft.com/office/drawing/2014/main" id="{178D25A0-4EFC-4230-885E-43CE2BF255BD}"/>
              </a:ext>
            </a:extLst>
          </p:cNvPr>
          <p:cNvSpPr txBox="1"/>
          <p:nvPr/>
        </p:nvSpPr>
        <p:spPr>
          <a:xfrm>
            <a:off x="5149392" y="746520"/>
            <a:ext cx="6207550" cy="246221"/>
          </a:xfrm>
          <a:prstGeom prst="rect">
            <a:avLst/>
          </a:prstGeom>
          <a:noFill/>
        </p:spPr>
        <p:txBody>
          <a:bodyPr wrap="square">
            <a:spAutoFit/>
          </a:bodyPr>
          <a:lstStyle/>
          <a:p>
            <a:r>
              <a:rPr lang="en-US" sz="1000" b="1" dirty="0">
                <a:latin typeface="Franklin Gothic Book" panose="020B0503020102020204" pitchFamily="34" charset="0"/>
              </a:rPr>
              <a:t>Overview of service providers</a:t>
            </a:r>
          </a:p>
        </p:txBody>
      </p:sp>
      <p:graphicFrame>
        <p:nvGraphicFramePr>
          <p:cNvPr id="20" name="Table 19">
            <a:extLst>
              <a:ext uri="{FF2B5EF4-FFF2-40B4-BE49-F238E27FC236}">
                <a16:creationId xmlns:a16="http://schemas.microsoft.com/office/drawing/2014/main" id="{02F91B5A-8413-4E69-9B3C-38B41657CAE1}"/>
              </a:ext>
            </a:extLst>
          </p:cNvPr>
          <p:cNvGraphicFramePr>
            <a:graphicFrameLocks noGrp="1"/>
          </p:cNvGraphicFramePr>
          <p:nvPr>
            <p:extLst>
              <p:ext uri="{D42A27DB-BD31-4B8C-83A1-F6EECF244321}">
                <p14:modId xmlns:p14="http://schemas.microsoft.com/office/powerpoint/2010/main" val="1955221784"/>
              </p:ext>
            </p:extLst>
          </p:nvPr>
        </p:nvGraphicFramePr>
        <p:xfrm>
          <a:off x="1981200" y="2973399"/>
          <a:ext cx="8229600" cy="3412810"/>
        </p:xfrm>
        <a:graphic>
          <a:graphicData uri="http://schemas.openxmlformats.org/drawingml/2006/table">
            <a:tbl>
              <a:tblPr firstRow="1" firstCol="1" bandRow="1">
                <a:tableStyleId>{073A0DAA-6AF3-43AB-8588-CEC1D06C72B9}</a:tableStyleId>
              </a:tblPr>
              <a:tblGrid>
                <a:gridCol w="3165835">
                  <a:extLst>
                    <a:ext uri="{9D8B030D-6E8A-4147-A177-3AD203B41FA5}">
                      <a16:colId xmlns:a16="http://schemas.microsoft.com/office/drawing/2014/main" val="366735436"/>
                    </a:ext>
                  </a:extLst>
                </a:gridCol>
                <a:gridCol w="1139465">
                  <a:extLst>
                    <a:ext uri="{9D8B030D-6E8A-4147-A177-3AD203B41FA5}">
                      <a16:colId xmlns:a16="http://schemas.microsoft.com/office/drawing/2014/main" val="1955704018"/>
                    </a:ext>
                  </a:extLst>
                </a:gridCol>
                <a:gridCol w="1282700">
                  <a:extLst>
                    <a:ext uri="{9D8B030D-6E8A-4147-A177-3AD203B41FA5}">
                      <a16:colId xmlns:a16="http://schemas.microsoft.com/office/drawing/2014/main" val="3546313023"/>
                    </a:ext>
                  </a:extLst>
                </a:gridCol>
                <a:gridCol w="1244600">
                  <a:extLst>
                    <a:ext uri="{9D8B030D-6E8A-4147-A177-3AD203B41FA5}">
                      <a16:colId xmlns:a16="http://schemas.microsoft.com/office/drawing/2014/main" val="1853936712"/>
                    </a:ext>
                  </a:extLst>
                </a:gridCol>
                <a:gridCol w="1397000">
                  <a:extLst>
                    <a:ext uri="{9D8B030D-6E8A-4147-A177-3AD203B41FA5}">
                      <a16:colId xmlns:a16="http://schemas.microsoft.com/office/drawing/2014/main" val="2793983100"/>
                    </a:ext>
                  </a:extLst>
                </a:gridCol>
              </a:tblGrid>
              <a:tr h="333375">
                <a:tc>
                  <a:txBody>
                    <a:bodyPr/>
                    <a:lstStyle/>
                    <a:p>
                      <a:pPr marL="0" marR="0">
                        <a:lnSpc>
                          <a:spcPct val="107000"/>
                        </a:lnSpc>
                        <a:spcBef>
                          <a:spcPts val="0"/>
                        </a:spcBef>
                        <a:spcAft>
                          <a:spcPts val="0"/>
                        </a:spcAft>
                      </a:pPr>
                      <a:r>
                        <a:rPr lang="en-US" sz="1100" dirty="0">
                          <a:effectLst/>
                        </a:rPr>
                        <a:t>Service providers </a:t>
                      </a:r>
                      <a:r>
                        <a:rPr lang="sr-Latn-RS" sz="1100" dirty="0">
                          <a:effectLst/>
                        </a:rPr>
                        <a:t>(for all Public calls)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sr-Latn-RS" sz="1100" dirty="0">
                          <a:effectLst/>
                        </a:rPr>
                        <a:t>Number of </a:t>
                      </a:r>
                      <a:r>
                        <a:rPr lang="en-US" sz="1100" dirty="0">
                          <a:effectLst/>
                        </a:rPr>
                        <a:t>awarded </a:t>
                      </a:r>
                      <a:r>
                        <a:rPr lang="sr-Latn-RS" sz="1100" dirty="0">
                          <a:effectLst/>
                        </a:rPr>
                        <a:t>vouchers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sr-Latn-RS" sz="1100" dirty="0">
                          <a:effectLst/>
                        </a:rPr>
                        <a:t>Total amount of </a:t>
                      </a:r>
                      <a:r>
                        <a:rPr lang="en-US" sz="1100" dirty="0">
                          <a:effectLst/>
                        </a:rPr>
                        <a:t>awarded</a:t>
                      </a:r>
                      <a:r>
                        <a:rPr lang="sr-Latn-RS" sz="1100" dirty="0">
                          <a:effectLst/>
                        </a:rPr>
                        <a:t> vouchers </a:t>
                      </a:r>
                      <a:r>
                        <a:rPr lang="en-US" sz="1100" dirty="0">
                          <a:effectLst/>
                        </a:rPr>
                        <a:t>(RSD)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569204"/>
                  </a:ext>
                </a:extLst>
              </a:tr>
              <a:tr h="200025">
                <a:tc>
                  <a:txBody>
                    <a:bodyPr/>
                    <a:lstStyle/>
                    <a:p>
                      <a:pPr marL="0" marR="0">
                        <a:lnSpc>
                          <a:spcPct val="107000"/>
                        </a:lnSpc>
                        <a:spcBef>
                          <a:spcPts val="0"/>
                        </a:spcBef>
                        <a:spcAft>
                          <a:spcPts val="0"/>
                        </a:spcAft>
                      </a:pPr>
                      <a:r>
                        <a:rPr lang="sr-Latn-RS" sz="1100" dirty="0">
                          <a:effectLst/>
                        </a:rPr>
                        <a:t>Faculty of mechanical engineering University of Belgrade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81.178.322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14415844"/>
                  </a:ext>
                </a:extLst>
              </a:tr>
              <a:tr h="200025">
                <a:tc>
                  <a:txBody>
                    <a:bodyPr/>
                    <a:lstStyle/>
                    <a:p>
                      <a:pPr marL="0" marR="0">
                        <a:lnSpc>
                          <a:spcPct val="107000"/>
                        </a:lnSpc>
                        <a:spcBef>
                          <a:spcPts val="0"/>
                        </a:spcBef>
                        <a:spcAft>
                          <a:spcPts val="0"/>
                        </a:spcAft>
                      </a:pPr>
                      <a:r>
                        <a:rPr lang="sr-Latn-RS" sz="1100" dirty="0">
                          <a:effectLst/>
                        </a:rPr>
                        <a:t>Innovation center of the University of Niš</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9,1%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51.270.272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504134"/>
                  </a:ext>
                </a:extLst>
              </a:tr>
              <a:tr h="200025">
                <a:tc>
                  <a:txBody>
                    <a:bodyPr/>
                    <a:lstStyle/>
                    <a:p>
                      <a:pPr marL="0" marR="0">
                        <a:lnSpc>
                          <a:spcPct val="107000"/>
                        </a:lnSpc>
                        <a:spcBef>
                          <a:spcPts val="0"/>
                        </a:spcBef>
                        <a:spcAft>
                          <a:spcPts val="0"/>
                        </a:spcAft>
                      </a:pPr>
                      <a:r>
                        <a:rPr lang="sr-Latn-RS" sz="1100" dirty="0">
                          <a:effectLst/>
                        </a:rPr>
                        <a:t>Institute of molecular genetics and genetic engineering Belgrade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26.282.006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73165811"/>
                  </a:ext>
                </a:extLst>
              </a:tr>
              <a:tr h="151130">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Institute of Meat Hygiene and Technology</a:t>
                      </a:r>
                      <a:r>
                        <a:rPr lang="sr-Latn-RS" sz="1100" dirty="0">
                          <a:effectLst/>
                          <a:latin typeface="Calibri" panose="020F0502020204030204" pitchFamily="34" charset="0"/>
                          <a:ea typeface="Calibri" panose="020F0502020204030204" pitchFamily="34" charset="0"/>
                          <a:cs typeface="Times New Roman" panose="02020603050405020304" pitchFamily="18" charset="0"/>
                        </a:rPr>
                        <a:t> Belgrade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22.958.661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0479773"/>
                  </a:ext>
                </a:extLst>
              </a:tr>
              <a:tr h="333375">
                <a:tc>
                  <a:txBody>
                    <a:bodyPr/>
                    <a:lstStyle/>
                    <a:p>
                      <a:pPr marL="0" marR="0">
                        <a:lnSpc>
                          <a:spcPct val="107000"/>
                        </a:lnSpc>
                        <a:spcBef>
                          <a:spcPts val="0"/>
                        </a:spcBef>
                        <a:spcAft>
                          <a:spcPts val="0"/>
                        </a:spcAft>
                      </a:pPr>
                      <a:r>
                        <a:rPr lang="sr-Latn-RS" sz="1100" dirty="0">
                          <a:effectLst/>
                        </a:rPr>
                        <a:t>Innovation center of the Faculty of Mechanical engineering Belgrade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23.099.149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0759815"/>
                  </a:ext>
                </a:extLst>
              </a:tr>
              <a:tr h="185420">
                <a:tc>
                  <a:txBody>
                    <a:bodyPr/>
                    <a:lstStyle/>
                    <a:p>
                      <a:pPr marL="0" marR="0">
                        <a:lnSpc>
                          <a:spcPct val="107000"/>
                        </a:lnSpc>
                        <a:spcBef>
                          <a:spcPts val="0"/>
                        </a:spcBef>
                        <a:spcAft>
                          <a:spcPts val="0"/>
                        </a:spcAft>
                      </a:pPr>
                      <a:r>
                        <a:rPr lang="sr-Latn-RS" sz="1100" dirty="0">
                          <a:effectLst/>
                        </a:rPr>
                        <a:t>Veterinary Research Institute </a:t>
                      </a:r>
                      <a:r>
                        <a:rPr lang="en-US" sz="1100" dirty="0">
                          <a:effectLst/>
                        </a:rPr>
                        <a:t>"Novi Sad"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dirty="0">
                          <a:effectLst/>
                        </a:rPr>
                        <a:t>36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18.604.566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2703305"/>
                  </a:ext>
                </a:extLst>
              </a:tr>
              <a:tr h="333375">
                <a:tc>
                  <a:txBody>
                    <a:bodyPr/>
                    <a:lstStyle/>
                    <a:p>
                      <a:pPr marL="0" marR="0">
                        <a:lnSpc>
                          <a:spcPct val="107000"/>
                        </a:lnSpc>
                        <a:spcBef>
                          <a:spcPts val="0"/>
                        </a:spcBef>
                        <a:spcAft>
                          <a:spcPts val="0"/>
                        </a:spcAft>
                      </a:pPr>
                      <a:r>
                        <a:rPr lang="sr-Latn-RS" sz="1100" dirty="0">
                          <a:effectLst/>
                        </a:rPr>
                        <a:t>Innovation center of the Faculty of Electrical engineering Belgrade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22.412.100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5202760"/>
                  </a:ext>
                </a:extLst>
              </a:tr>
              <a:tr h="103505">
                <a:tc>
                  <a:txBody>
                    <a:bodyPr/>
                    <a:lstStyle/>
                    <a:p>
                      <a:pPr marL="0" marR="0">
                        <a:lnSpc>
                          <a:spcPct val="107000"/>
                        </a:lnSpc>
                        <a:spcBef>
                          <a:spcPts val="0"/>
                        </a:spcBef>
                        <a:spcAft>
                          <a:spcPts val="0"/>
                        </a:spcAft>
                      </a:pPr>
                      <a:r>
                        <a:rPr lang="sr-Latn-RS" sz="1100" dirty="0">
                          <a:effectLst/>
                        </a:rPr>
                        <a:t>Faculty of the Agriculture University of Belgrade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16.884.532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5531438"/>
                  </a:ext>
                </a:extLst>
              </a:tr>
              <a:tr h="204470">
                <a:tc>
                  <a:txBody>
                    <a:bodyPr/>
                    <a:lstStyle/>
                    <a:p>
                      <a:pPr marL="0" marR="0">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Faculty of Veterinary medicine University of Belgrade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21.390.372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2687985"/>
                  </a:ext>
                </a:extLst>
              </a:tr>
              <a:tr h="200025">
                <a:tc>
                  <a:txBody>
                    <a:bodyPr/>
                    <a:lstStyle/>
                    <a:p>
                      <a:pPr marL="0" marR="0">
                        <a:lnSpc>
                          <a:spcPct val="107000"/>
                        </a:lnSpc>
                        <a:spcBef>
                          <a:spcPts val="0"/>
                        </a:spcBef>
                        <a:spcAft>
                          <a:spcPts val="0"/>
                        </a:spcAft>
                      </a:pPr>
                      <a:r>
                        <a:rPr lang="en-US" sz="1100" dirty="0">
                          <a:effectLst/>
                        </a:rPr>
                        <a:t>O</a:t>
                      </a:r>
                      <a:r>
                        <a:rPr lang="sr-Latn-RS" sz="1100" dirty="0">
                          <a:effectLst/>
                        </a:rPr>
                        <a:t>thers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207.976.555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6624601"/>
                  </a:ext>
                </a:extLst>
              </a:tr>
              <a:tr h="200025">
                <a:tc>
                  <a:txBody>
                    <a:bodyPr/>
                    <a:lstStyle/>
                    <a:p>
                      <a:pPr marL="0" marR="0">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843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492.056.535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6666491"/>
                  </a:ext>
                </a:extLst>
              </a:tr>
            </a:tbl>
          </a:graphicData>
        </a:graphic>
      </p:graphicFrame>
    </p:spTree>
    <p:extLst>
      <p:ext uri="{BB962C8B-B14F-4D97-AF65-F5344CB8AC3E}">
        <p14:creationId xmlns:p14="http://schemas.microsoft.com/office/powerpoint/2010/main" val="2588557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719665"/>
            <a:ext cx="12192000" cy="1148241"/>
          </a:xfrm>
          <a:prstGeom prst="rect">
            <a:avLst/>
          </a:prstGeom>
        </p:spPr>
      </p:pic>
      <p:sp>
        <p:nvSpPr>
          <p:cNvPr id="4" name="TextBox 3"/>
          <p:cNvSpPr txBox="1"/>
          <p:nvPr/>
        </p:nvSpPr>
        <p:spPr>
          <a:xfrm>
            <a:off x="-80548" y="237694"/>
            <a:ext cx="12192001" cy="584775"/>
          </a:xfrm>
          <a:prstGeom prst="rect">
            <a:avLst/>
          </a:prstGeom>
          <a:noFill/>
        </p:spPr>
        <p:txBody>
          <a:bodyPr wrap="square" rtlCol="0">
            <a:spAutoFit/>
          </a:bodyPr>
          <a:lstStyle/>
          <a:p>
            <a:pPr algn="ctr"/>
            <a:r>
              <a:rPr lang="en-US" sz="3200" dirty="0">
                <a:latin typeface="Franklin Gothic Medium" panose="020B0603020102020204" pitchFamily="34" charset="0"/>
              </a:rPr>
              <a:t>Innovation voucher</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9107"/>
            <a:ext cx="2457794" cy="1883664"/>
          </a:xfrm>
          <a:prstGeom prst="rect">
            <a:avLst/>
          </a:prstGeom>
        </p:spPr>
      </p:pic>
      <p:pic>
        <p:nvPicPr>
          <p:cNvPr id="9" name="Picture 8">
            <a:extLst>
              <a:ext uri="{FF2B5EF4-FFF2-40B4-BE49-F238E27FC236}">
                <a16:creationId xmlns:a16="http://schemas.microsoft.com/office/drawing/2014/main" id="{7322B7E7-DCFE-455F-B146-205BA463BDD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3927" y="190532"/>
            <a:ext cx="2046428" cy="1132241"/>
          </a:xfrm>
          <a:prstGeom prst="rect">
            <a:avLst/>
          </a:prstGeom>
        </p:spPr>
      </p:pic>
      <p:graphicFrame>
        <p:nvGraphicFramePr>
          <p:cNvPr id="11" name="Table 10">
            <a:extLst>
              <a:ext uri="{FF2B5EF4-FFF2-40B4-BE49-F238E27FC236}">
                <a16:creationId xmlns:a16="http://schemas.microsoft.com/office/drawing/2014/main" id="{0923C42A-9005-4351-9960-DBC74B7DD107}"/>
              </a:ext>
            </a:extLst>
          </p:cNvPr>
          <p:cNvGraphicFramePr>
            <a:graphicFrameLocks noGrp="1"/>
          </p:cNvGraphicFramePr>
          <p:nvPr>
            <p:extLst>
              <p:ext uri="{D42A27DB-BD31-4B8C-83A1-F6EECF244321}">
                <p14:modId xmlns:p14="http://schemas.microsoft.com/office/powerpoint/2010/main" val="252911151"/>
              </p:ext>
            </p:extLst>
          </p:nvPr>
        </p:nvGraphicFramePr>
        <p:xfrm>
          <a:off x="1981200" y="2455276"/>
          <a:ext cx="8229600" cy="1530350"/>
        </p:xfrm>
        <a:graphic>
          <a:graphicData uri="http://schemas.openxmlformats.org/drawingml/2006/table">
            <a:tbl>
              <a:tblPr firstRow="1" firstCol="1" bandRow="1">
                <a:tableStyleId>{073A0DAA-6AF3-43AB-8588-CEC1D06C72B9}</a:tableStyleId>
              </a:tblPr>
              <a:tblGrid>
                <a:gridCol w="3060700">
                  <a:extLst>
                    <a:ext uri="{9D8B030D-6E8A-4147-A177-3AD203B41FA5}">
                      <a16:colId xmlns:a16="http://schemas.microsoft.com/office/drawing/2014/main" val="1717825819"/>
                    </a:ext>
                  </a:extLst>
                </a:gridCol>
                <a:gridCol w="1244600">
                  <a:extLst>
                    <a:ext uri="{9D8B030D-6E8A-4147-A177-3AD203B41FA5}">
                      <a16:colId xmlns:a16="http://schemas.microsoft.com/office/drawing/2014/main" val="492229996"/>
                    </a:ext>
                  </a:extLst>
                </a:gridCol>
                <a:gridCol w="1282700">
                  <a:extLst>
                    <a:ext uri="{9D8B030D-6E8A-4147-A177-3AD203B41FA5}">
                      <a16:colId xmlns:a16="http://schemas.microsoft.com/office/drawing/2014/main" val="452095255"/>
                    </a:ext>
                  </a:extLst>
                </a:gridCol>
                <a:gridCol w="1244600">
                  <a:extLst>
                    <a:ext uri="{9D8B030D-6E8A-4147-A177-3AD203B41FA5}">
                      <a16:colId xmlns:a16="http://schemas.microsoft.com/office/drawing/2014/main" val="4168640623"/>
                    </a:ext>
                  </a:extLst>
                </a:gridCol>
                <a:gridCol w="1397000">
                  <a:extLst>
                    <a:ext uri="{9D8B030D-6E8A-4147-A177-3AD203B41FA5}">
                      <a16:colId xmlns:a16="http://schemas.microsoft.com/office/drawing/2014/main" val="3583103746"/>
                    </a:ext>
                  </a:extLst>
                </a:gridCol>
              </a:tblGrid>
              <a:tr h="333375">
                <a:tc>
                  <a:txBody>
                    <a:bodyPr/>
                    <a:lstStyle/>
                    <a:p>
                      <a:pPr marL="0" marR="0" algn="l">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Priority areas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sr-Latn-RS" sz="1100" dirty="0">
                          <a:effectLst/>
                        </a:rPr>
                        <a:t>Number of innovation vouchers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sr-Latn-RS" sz="1100" dirty="0">
                          <a:effectLst/>
                        </a:rPr>
                        <a:t>Awarded amount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9652408"/>
                  </a:ext>
                </a:extLst>
              </a:tr>
              <a:tr h="200025">
                <a:tc>
                  <a:txBody>
                    <a:bodyPr/>
                    <a:lstStyle/>
                    <a:p>
                      <a:pPr marL="0" marR="0" algn="l">
                        <a:lnSpc>
                          <a:spcPct val="107000"/>
                        </a:lnSpc>
                        <a:spcBef>
                          <a:spcPts val="0"/>
                        </a:spcBef>
                        <a:spcAft>
                          <a:spcPts val="0"/>
                        </a:spcAft>
                      </a:pPr>
                      <a:r>
                        <a:rPr lang="sr-Latn-RS" sz="1100" dirty="0">
                          <a:effectLst/>
                        </a:rPr>
                        <a:t>Food for future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57.806.652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037631"/>
                  </a:ext>
                </a:extLst>
              </a:tr>
              <a:tr h="200025">
                <a:tc>
                  <a:txBody>
                    <a:bodyPr/>
                    <a:lstStyle/>
                    <a:p>
                      <a:pPr marL="0" marR="0" algn="l">
                        <a:lnSpc>
                          <a:spcPct val="107000"/>
                        </a:lnSpc>
                        <a:spcBef>
                          <a:spcPts val="0"/>
                        </a:spcBef>
                        <a:spcAft>
                          <a:spcPts val="0"/>
                        </a:spcAft>
                      </a:pPr>
                      <a:r>
                        <a:rPr lang="sr-Latn-RS" sz="1100" dirty="0">
                          <a:effectLst/>
                        </a:rPr>
                        <a:t>Machines and production processes of the future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61.498.738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5286540"/>
                  </a:ext>
                </a:extLst>
              </a:tr>
              <a:tr h="200025">
                <a:tc>
                  <a:txBody>
                    <a:bodyPr/>
                    <a:lstStyle/>
                    <a:p>
                      <a:pPr marL="0" marR="0" algn="l">
                        <a:lnSpc>
                          <a:spcPct val="107000"/>
                        </a:lnSpc>
                        <a:spcBef>
                          <a:spcPts val="0"/>
                        </a:spcBef>
                        <a:spcAft>
                          <a:spcPts val="0"/>
                        </a:spcAft>
                      </a:pPr>
                      <a:r>
                        <a:rPr lang="sr-Latn-RS" sz="1100" dirty="0">
                          <a:effectLst/>
                        </a:rPr>
                        <a:t>Information and communication technologies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20.769.900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8227930"/>
                  </a:ext>
                </a:extLst>
              </a:tr>
              <a:tr h="200025">
                <a:tc>
                  <a:txBody>
                    <a:bodyPr/>
                    <a:lstStyle/>
                    <a:p>
                      <a:pPr marL="0" marR="0" algn="l">
                        <a:lnSpc>
                          <a:spcPct val="107000"/>
                        </a:lnSpc>
                        <a:spcBef>
                          <a:spcPts val="0"/>
                        </a:spcBef>
                        <a:spcAft>
                          <a:spcPts val="0"/>
                        </a:spcAft>
                      </a:pPr>
                      <a:r>
                        <a:rPr lang="sr-Latn-RS" sz="1100" dirty="0">
                          <a:effectLst/>
                        </a:rPr>
                        <a:t>Creative industries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1.976.400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4189424"/>
                  </a:ext>
                </a:extLst>
              </a:tr>
              <a:tr h="200025">
                <a:tc>
                  <a:txBody>
                    <a:bodyPr/>
                    <a:lstStyle/>
                    <a:p>
                      <a:pPr marL="0" marR="0" algn="l">
                        <a:lnSpc>
                          <a:spcPct val="107000"/>
                        </a:lnSpc>
                        <a:spcBef>
                          <a:spcPts val="0"/>
                        </a:spcBef>
                        <a:spcAft>
                          <a:spcPts val="0"/>
                        </a:spcAft>
                      </a:pPr>
                      <a:r>
                        <a:rPr lang="sr-Latn-RS" sz="11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142.051.690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3503928"/>
                  </a:ext>
                </a:extLst>
              </a:tr>
            </a:tbl>
          </a:graphicData>
        </a:graphic>
      </p:graphicFrame>
      <p:sp>
        <p:nvSpPr>
          <p:cNvPr id="24" name="TextBox 23">
            <a:extLst>
              <a:ext uri="{FF2B5EF4-FFF2-40B4-BE49-F238E27FC236}">
                <a16:creationId xmlns:a16="http://schemas.microsoft.com/office/drawing/2014/main" id="{99A9EFDF-40D0-48DB-8D97-2B5F4BFB9E15}"/>
              </a:ext>
            </a:extLst>
          </p:cNvPr>
          <p:cNvSpPr txBox="1"/>
          <p:nvPr/>
        </p:nvSpPr>
        <p:spPr>
          <a:xfrm>
            <a:off x="1514265" y="4390980"/>
            <a:ext cx="9422876" cy="923330"/>
          </a:xfrm>
          <a:prstGeom prst="rect">
            <a:avLst/>
          </a:prstGeom>
          <a:noFill/>
        </p:spPr>
        <p:txBody>
          <a:bodyPr wrap="square">
            <a:spAutoFit/>
          </a:bodyPr>
          <a:lstStyle/>
          <a:p>
            <a:pPr algn="ctr"/>
            <a:r>
              <a:rPr lang="en-US" dirty="0">
                <a:latin typeface="Franklin Gothic Book" panose="020B0503020102020204" pitchFamily="34" charset="0"/>
              </a:rPr>
              <a:t>Priority areas according to the Smart Specialization Strategy (from the 5th public call)</a:t>
            </a:r>
            <a:endParaRPr lang="sr-Latn-RS" dirty="0">
              <a:latin typeface="Franklin Gothic Book" panose="020B0503020102020204" pitchFamily="34" charset="0"/>
            </a:endParaRPr>
          </a:p>
          <a:p>
            <a:pPr algn="ctr"/>
            <a:endParaRPr lang="sr-Latn-RS" dirty="0">
              <a:latin typeface="Franklin Gothic Book" panose="020B0503020102020204" pitchFamily="34" charset="0"/>
            </a:endParaRPr>
          </a:p>
          <a:p>
            <a:pPr algn="ctr"/>
            <a:r>
              <a:rPr lang="en-US" dirty="0">
                <a:latin typeface="Franklin Gothic Book" panose="020B0503020102020204" pitchFamily="34" charset="0"/>
              </a:rPr>
              <a:t>82.2% (272 of 329 v</a:t>
            </a:r>
            <a:r>
              <a:rPr lang="sr-Latn-RS" dirty="0">
                <a:latin typeface="Franklin Gothic Book" panose="020B0503020102020204" pitchFamily="34" charset="0"/>
              </a:rPr>
              <a:t>o</a:t>
            </a:r>
            <a:r>
              <a:rPr lang="en-US" dirty="0" err="1">
                <a:latin typeface="Franklin Gothic Book" panose="020B0503020102020204" pitchFamily="34" charset="0"/>
              </a:rPr>
              <a:t>uchers</a:t>
            </a:r>
            <a:r>
              <a:rPr lang="en-US" dirty="0">
                <a:latin typeface="Franklin Gothic Book" panose="020B0503020102020204" pitchFamily="34" charset="0"/>
              </a:rPr>
              <a:t>) of approved v</a:t>
            </a:r>
            <a:r>
              <a:rPr lang="sr-Latn-RS" dirty="0">
                <a:latin typeface="Franklin Gothic Book" panose="020B0503020102020204" pitchFamily="34" charset="0"/>
              </a:rPr>
              <a:t>o</a:t>
            </a:r>
            <a:r>
              <a:rPr lang="en-US" dirty="0" err="1">
                <a:latin typeface="Franklin Gothic Book" panose="020B0503020102020204" pitchFamily="34" charset="0"/>
              </a:rPr>
              <a:t>uchers</a:t>
            </a:r>
            <a:r>
              <a:rPr lang="en-US" dirty="0">
                <a:latin typeface="Franklin Gothic Book" panose="020B0503020102020204" pitchFamily="34" charset="0"/>
              </a:rPr>
              <a:t> are from priority areas</a:t>
            </a:r>
          </a:p>
        </p:txBody>
      </p:sp>
    </p:spTree>
    <p:extLst>
      <p:ext uri="{BB962C8B-B14F-4D97-AF65-F5344CB8AC3E}">
        <p14:creationId xmlns:p14="http://schemas.microsoft.com/office/powerpoint/2010/main" val="2425274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719665"/>
            <a:ext cx="12191997" cy="1148241"/>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7409" y="3012936"/>
            <a:ext cx="5538129" cy="2790283"/>
          </a:xfrm>
          <a:prstGeom prst="rect">
            <a:avLst/>
          </a:prstGeom>
        </p:spPr>
      </p:pic>
      <p:sp>
        <p:nvSpPr>
          <p:cNvPr id="5" name="TextBox 4"/>
          <p:cNvSpPr txBox="1"/>
          <p:nvPr/>
        </p:nvSpPr>
        <p:spPr>
          <a:xfrm>
            <a:off x="-9526" y="1866900"/>
            <a:ext cx="12192000" cy="707886"/>
          </a:xfrm>
          <a:prstGeom prst="rect">
            <a:avLst/>
          </a:prstGeom>
          <a:noFill/>
        </p:spPr>
        <p:txBody>
          <a:bodyPr wrap="square" rtlCol="0">
            <a:spAutoFit/>
          </a:bodyPr>
          <a:lstStyle/>
          <a:p>
            <a:pPr algn="ctr"/>
            <a:r>
              <a:rPr lang="sr-Latn-RS" sz="4000" dirty="0">
                <a:latin typeface="Franklin Gothic Medium" panose="020B0603020102020204" pitchFamily="34" charset="0"/>
              </a:rPr>
              <a:t>Thank you! </a:t>
            </a:r>
            <a:r>
              <a:rPr lang="sr-Latn-RS" sz="4000" dirty="0">
                <a:latin typeface="Franklin Gothic Medium" panose="020B0603020102020204" pitchFamily="34" charset="0"/>
                <a:sym typeface="Wingdings" panose="05000000000000000000" pitchFamily="2" charset="2"/>
              </a:rPr>
              <a:t></a:t>
            </a:r>
            <a:endParaRPr lang="en-US" sz="4000" dirty="0">
              <a:latin typeface="Franklin Gothic Medium" panose="020B0603020102020204" pitchFamily="34" charset="0"/>
            </a:endParaRPr>
          </a:p>
        </p:txBody>
      </p:sp>
      <p:pic>
        <p:nvPicPr>
          <p:cNvPr id="6" name="Picture 5">
            <a:extLst>
              <a:ext uri="{FF2B5EF4-FFF2-40B4-BE49-F238E27FC236}">
                <a16:creationId xmlns:a16="http://schemas.microsoft.com/office/drawing/2014/main" id="{123CA677-F71C-4FB3-ACBA-0464CE155E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13927" y="190532"/>
            <a:ext cx="2046428" cy="1132241"/>
          </a:xfrm>
          <a:prstGeom prst="rect">
            <a:avLst/>
          </a:prstGeom>
        </p:spPr>
      </p:pic>
    </p:spTree>
    <p:extLst>
      <p:ext uri="{BB962C8B-B14F-4D97-AF65-F5344CB8AC3E}">
        <p14:creationId xmlns:p14="http://schemas.microsoft.com/office/powerpoint/2010/main" val="882579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710140"/>
            <a:ext cx="12192000" cy="114824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6940" y="0"/>
            <a:ext cx="1675534" cy="1428750"/>
          </a:xfrm>
          <a:prstGeom prst="rect">
            <a:avLst/>
          </a:prstGeom>
        </p:spPr>
      </p:pic>
      <p:sp>
        <p:nvSpPr>
          <p:cNvPr id="4" name="TextBox 3"/>
          <p:cNvSpPr txBox="1"/>
          <p:nvPr/>
        </p:nvSpPr>
        <p:spPr>
          <a:xfrm>
            <a:off x="733424" y="450700"/>
            <a:ext cx="7905750" cy="584775"/>
          </a:xfrm>
          <a:prstGeom prst="rect">
            <a:avLst/>
          </a:prstGeom>
          <a:noFill/>
        </p:spPr>
        <p:txBody>
          <a:bodyPr wrap="square" rtlCol="0">
            <a:spAutoFit/>
          </a:bodyPr>
          <a:lstStyle/>
          <a:p>
            <a:r>
              <a:rPr lang="sr-Latn-RS" sz="3200" dirty="0">
                <a:latin typeface="Franklin Gothic Medium" panose="020B0603020102020204" pitchFamily="34" charset="0"/>
              </a:rPr>
              <a:t>What is Innovation voucher scheme?</a:t>
            </a:r>
            <a:endParaRPr lang="en-US" sz="3200" dirty="0">
              <a:latin typeface="Franklin Gothic Medium" panose="020B0603020102020204" pitchFamily="34" charset="0"/>
            </a:endParaRPr>
          </a:p>
        </p:txBody>
      </p:sp>
      <p:sp>
        <p:nvSpPr>
          <p:cNvPr id="5" name="TextBox 4"/>
          <p:cNvSpPr txBox="1"/>
          <p:nvPr/>
        </p:nvSpPr>
        <p:spPr>
          <a:xfrm>
            <a:off x="912533" y="2138284"/>
            <a:ext cx="10106024" cy="2862322"/>
          </a:xfrm>
          <a:prstGeom prst="rect">
            <a:avLst/>
          </a:prstGeom>
          <a:noFill/>
        </p:spPr>
        <p:txBody>
          <a:bodyPr wrap="square" rtlCol="0">
            <a:spAutoFit/>
          </a:bodyPr>
          <a:lstStyle/>
          <a:p>
            <a:r>
              <a:rPr lang="en-US" i="1" dirty="0">
                <a:latin typeface="Franklin Gothic Book" panose="020B0503020102020204" pitchFamily="34" charset="0"/>
              </a:rPr>
              <a:t>Demand-side innovation vouchers are light-touch public interventions aimed to nudge SMEs to acquire</a:t>
            </a:r>
            <a:r>
              <a:rPr lang="sr-Cyrl-RS" i="1" dirty="0">
                <a:latin typeface="Franklin Gothic Book" panose="020B0503020102020204" pitchFamily="34" charset="0"/>
              </a:rPr>
              <a:t> </a:t>
            </a:r>
            <a:r>
              <a:rPr lang="en-US" i="1" dirty="0">
                <a:latin typeface="Franklin Gothic Book" panose="020B0503020102020204" pitchFamily="34" charset="0"/>
              </a:rPr>
              <a:t>innovative services (creative services, research and development, business consulting, training, etc.) and</a:t>
            </a:r>
            <a:r>
              <a:rPr lang="sr-Cyrl-RS" i="1" dirty="0">
                <a:latin typeface="Franklin Gothic Book" panose="020B0503020102020204" pitchFamily="34" charset="0"/>
              </a:rPr>
              <a:t> </a:t>
            </a:r>
            <a:r>
              <a:rPr lang="en-US" i="1" dirty="0">
                <a:latin typeface="Franklin Gothic Book" panose="020B0503020102020204" pitchFamily="34" charset="0"/>
              </a:rPr>
              <a:t>thereby overcome systemic innovation constraints. They are characterized by lean administrative procedures</a:t>
            </a:r>
            <a:r>
              <a:rPr lang="sr-Cyrl-RS" i="1" dirty="0">
                <a:latin typeface="Franklin Gothic Book" panose="020B0503020102020204" pitchFamily="34" charset="0"/>
              </a:rPr>
              <a:t> </a:t>
            </a:r>
            <a:r>
              <a:rPr lang="en-US" i="1" dirty="0">
                <a:latin typeface="Franklin Gothic Book" panose="020B0503020102020204" pitchFamily="34" charset="0"/>
              </a:rPr>
              <a:t>and often financially limited in scope (approx. €5 000 - €15 000). A voucher is issued by an intermediary</a:t>
            </a:r>
            <a:r>
              <a:rPr lang="sr-Cyrl-RS" i="1" dirty="0">
                <a:latin typeface="Franklin Gothic Book" panose="020B0503020102020204" pitchFamily="34" charset="0"/>
              </a:rPr>
              <a:t> </a:t>
            </a:r>
            <a:r>
              <a:rPr lang="en-US" i="1" dirty="0">
                <a:latin typeface="Franklin Gothic Book" panose="020B0503020102020204" pitchFamily="34" charset="0"/>
              </a:rPr>
              <a:t>organization (regional government department, innovation fund, RDA, etc.) and signals a commitment to</a:t>
            </a:r>
            <a:r>
              <a:rPr lang="sr-Cyrl-RS" i="1" dirty="0">
                <a:latin typeface="Franklin Gothic Book" panose="020B0503020102020204" pitchFamily="34" charset="0"/>
              </a:rPr>
              <a:t> </a:t>
            </a:r>
            <a:r>
              <a:rPr lang="en-US" i="1" dirty="0">
                <a:latin typeface="Franklin Gothic Book" panose="020B0503020102020204" pitchFamily="34" charset="0"/>
              </a:rPr>
              <a:t>reimburse the beneficiary SME or – in some cases – the provider of the innovative service. In some schemes,</a:t>
            </a:r>
            <a:r>
              <a:rPr lang="sr-Cyrl-RS" i="1" dirty="0">
                <a:latin typeface="Franklin Gothic Book" panose="020B0503020102020204" pitchFamily="34" charset="0"/>
              </a:rPr>
              <a:t> </a:t>
            </a:r>
            <a:r>
              <a:rPr lang="en-US" i="1" dirty="0">
                <a:latin typeface="Franklin Gothic Book" panose="020B0503020102020204" pitchFamily="34" charset="0"/>
              </a:rPr>
              <a:t>SMEs have to contribute a minor share of the costs of the voucher to strengthen their commitment to the</a:t>
            </a:r>
            <a:r>
              <a:rPr lang="sr-Cyrl-RS" i="1" dirty="0">
                <a:latin typeface="Franklin Gothic Book" panose="020B0503020102020204" pitchFamily="34" charset="0"/>
              </a:rPr>
              <a:t> </a:t>
            </a:r>
            <a:r>
              <a:rPr lang="en-US" i="1" dirty="0">
                <a:latin typeface="Franklin Gothic Book" panose="020B0503020102020204" pitchFamily="34" charset="0"/>
              </a:rPr>
              <a:t>collaborative project</a:t>
            </a:r>
            <a:r>
              <a:rPr lang="en-US" dirty="0">
                <a:latin typeface="Franklin Gothic Book" panose="020B0503020102020204" pitchFamily="34" charset="0"/>
              </a:rPr>
              <a:t>.</a:t>
            </a:r>
            <a:endParaRPr lang="sr-Cyrl-RS" dirty="0">
              <a:latin typeface="Franklin Gothic Book" panose="020B0503020102020204" pitchFamily="34" charset="0"/>
            </a:endParaRPr>
          </a:p>
          <a:p>
            <a:endParaRPr lang="sr-Latn-RS" sz="1200" i="1" dirty="0"/>
          </a:p>
          <a:p>
            <a:r>
              <a:rPr lang="sr-Cyrl-RS" i="1" dirty="0"/>
              <a:t>							</a:t>
            </a:r>
            <a:r>
              <a:rPr lang="en-US" i="1" dirty="0"/>
              <a:t>DG Enterprise and Industry (2012)</a:t>
            </a:r>
            <a:endParaRPr lang="en-US" dirty="0">
              <a:latin typeface="Franklin Gothic Book" panose="020B0503020102020204" pitchFamily="34" charset="0"/>
            </a:endParaRPr>
          </a:p>
        </p:txBody>
      </p:sp>
    </p:spTree>
    <p:extLst>
      <p:ext uri="{BB962C8B-B14F-4D97-AF65-F5344CB8AC3E}">
        <p14:creationId xmlns:p14="http://schemas.microsoft.com/office/powerpoint/2010/main" val="286281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710140"/>
            <a:ext cx="12192000" cy="114824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6940" y="0"/>
            <a:ext cx="1675534" cy="1428750"/>
          </a:xfrm>
          <a:prstGeom prst="rect">
            <a:avLst/>
          </a:prstGeom>
        </p:spPr>
      </p:pic>
      <p:sp>
        <p:nvSpPr>
          <p:cNvPr id="4" name="TextBox 3"/>
          <p:cNvSpPr txBox="1"/>
          <p:nvPr/>
        </p:nvSpPr>
        <p:spPr>
          <a:xfrm>
            <a:off x="365777" y="175766"/>
            <a:ext cx="10239377" cy="1077218"/>
          </a:xfrm>
          <a:prstGeom prst="rect">
            <a:avLst/>
          </a:prstGeom>
          <a:noFill/>
        </p:spPr>
        <p:txBody>
          <a:bodyPr wrap="square" rtlCol="0">
            <a:spAutoFit/>
          </a:bodyPr>
          <a:lstStyle/>
          <a:p>
            <a:r>
              <a:rPr lang="sr-Latn-RS" sz="3200" dirty="0">
                <a:latin typeface="Franklin Gothic Medium" panose="020B0603020102020204" pitchFamily="34" charset="0"/>
              </a:rPr>
              <a:t>What is Innovation voucher scheme</a:t>
            </a:r>
            <a:r>
              <a:rPr lang="en-US" sz="3200" dirty="0">
                <a:latin typeface="Franklin Gothic Medium" panose="020B0603020102020204" pitchFamily="34" charset="0"/>
              </a:rPr>
              <a:t> within the Innovation Fund of Serbia</a:t>
            </a:r>
            <a:r>
              <a:rPr lang="sr-Latn-RS" sz="3200" dirty="0">
                <a:latin typeface="Franklin Gothic Medium" panose="020B0603020102020204" pitchFamily="34" charset="0"/>
              </a:rPr>
              <a:t>?</a:t>
            </a:r>
            <a:endParaRPr lang="en-US" sz="3200" dirty="0">
              <a:latin typeface="Franklin Gothic Medium" panose="020B0603020102020204" pitchFamily="34" charset="0"/>
            </a:endParaRPr>
          </a:p>
        </p:txBody>
      </p:sp>
      <p:sp>
        <p:nvSpPr>
          <p:cNvPr id="5" name="TextBox 4"/>
          <p:cNvSpPr txBox="1"/>
          <p:nvPr/>
        </p:nvSpPr>
        <p:spPr>
          <a:xfrm>
            <a:off x="959668" y="1428750"/>
            <a:ext cx="10106024" cy="4801314"/>
          </a:xfrm>
          <a:prstGeom prst="rect">
            <a:avLst/>
          </a:prstGeom>
          <a:noFill/>
        </p:spPr>
        <p:txBody>
          <a:bodyPr wrap="square" rtlCol="0">
            <a:spAutoFit/>
          </a:bodyPr>
          <a:lstStyle/>
          <a:p>
            <a:r>
              <a:rPr lang="en-US" dirty="0">
                <a:latin typeface="Franklin Gothic Book" panose="020B0503020102020204" pitchFamily="34" charset="0"/>
              </a:rPr>
              <a:t>Innovation vouchers are a simple financial mechanism that enables small and medium-sized enterprises to use the services of the scientific research sector to raise the level of innovation of their products and become more competitive in the market. Micro, small and medium enterprises, which are majority privately owned and registered in Serbia, can use the innovation voucher to transfer scientific, technological or innovative services that are new to the company or to solve a technical / technological problem identified by the company as a service by scientific research organizations from the public sector, </a:t>
            </a:r>
            <a:r>
              <a:rPr lang="en-US" dirty="0" err="1">
                <a:latin typeface="Franklin Gothic Book" panose="020B0503020102020204" pitchFamily="34" charset="0"/>
              </a:rPr>
              <a:t>ie</a:t>
            </a:r>
            <a:r>
              <a:rPr lang="en-US" dirty="0">
                <a:latin typeface="Franklin Gothic Book" panose="020B0503020102020204" pitchFamily="34" charset="0"/>
              </a:rPr>
              <a:t> accredited by the Ministry of Education, Science and Technological Development (including those in private ownership).</a:t>
            </a:r>
          </a:p>
          <a:p>
            <a:endParaRPr lang="en-US" dirty="0">
              <a:latin typeface="Franklin Gothic Book" panose="020B0503020102020204" pitchFamily="34" charset="0"/>
            </a:endParaRPr>
          </a:p>
          <a:p>
            <a:r>
              <a:rPr lang="en-US" dirty="0">
                <a:latin typeface="Franklin Gothic Book" panose="020B0503020102020204" pitchFamily="34" charset="0"/>
              </a:rPr>
              <a:t>The maximum amount approved for the innovation voucher is up to 800,000 RSD, </a:t>
            </a:r>
            <a:r>
              <a:rPr lang="en-US" dirty="0" err="1">
                <a:latin typeface="Franklin Gothic Book" panose="020B0503020102020204" pitchFamily="34" charset="0"/>
              </a:rPr>
              <a:t>ie</a:t>
            </a:r>
            <a:r>
              <a:rPr lang="en-US" dirty="0">
                <a:latin typeface="Franklin Gothic Book" panose="020B0503020102020204" pitchFamily="34" charset="0"/>
              </a:rPr>
              <a:t>. the innovation voucher covers up to 60% of the total costs of the service. One applicant can be granted several innovation vouchers (regardless of the public call), in the maximum amount of 2,400,000 RSD. Innovation vouchers are awarded on the basis of a public call, in the order of received applications, within seven working days from the date of submission of the application. The design and procedures for the implementation of the innovation voucher scheme were prepared within the project "Support to Research, Innovation and Technology Transfer" funded by the EU IPA funds for 2013, and administered by the World Bank.</a:t>
            </a:r>
          </a:p>
        </p:txBody>
      </p:sp>
    </p:spTree>
    <p:extLst>
      <p:ext uri="{BB962C8B-B14F-4D97-AF65-F5344CB8AC3E}">
        <p14:creationId xmlns:p14="http://schemas.microsoft.com/office/powerpoint/2010/main" val="4014885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710140"/>
            <a:ext cx="12192000" cy="114824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6940" y="0"/>
            <a:ext cx="1675534" cy="1428750"/>
          </a:xfrm>
          <a:prstGeom prst="rect">
            <a:avLst/>
          </a:prstGeom>
        </p:spPr>
      </p:pic>
      <p:graphicFrame>
        <p:nvGraphicFramePr>
          <p:cNvPr id="6" name="Table 5">
            <a:extLst>
              <a:ext uri="{FF2B5EF4-FFF2-40B4-BE49-F238E27FC236}">
                <a16:creationId xmlns:a16="http://schemas.microsoft.com/office/drawing/2014/main" id="{7BFE332C-49F0-4D78-96D3-14682703ABCF}"/>
              </a:ext>
            </a:extLst>
          </p:cNvPr>
          <p:cNvGraphicFramePr>
            <a:graphicFrameLocks noGrp="1"/>
          </p:cNvGraphicFramePr>
          <p:nvPr>
            <p:extLst>
              <p:ext uri="{D42A27DB-BD31-4B8C-83A1-F6EECF244321}">
                <p14:modId xmlns:p14="http://schemas.microsoft.com/office/powerpoint/2010/main" val="2010108707"/>
              </p:ext>
            </p:extLst>
          </p:nvPr>
        </p:nvGraphicFramePr>
        <p:xfrm>
          <a:off x="942680" y="2082736"/>
          <a:ext cx="10111014" cy="3327665"/>
        </p:xfrm>
        <a:graphic>
          <a:graphicData uri="http://schemas.openxmlformats.org/drawingml/2006/table">
            <a:tbl>
              <a:tblPr firstRow="1" firstCol="1" bandRow="1">
                <a:tableStyleId>{073A0DAA-6AF3-43AB-8588-CEC1D06C72B9}</a:tableStyleId>
              </a:tblPr>
              <a:tblGrid>
                <a:gridCol w="1497133">
                  <a:extLst>
                    <a:ext uri="{9D8B030D-6E8A-4147-A177-3AD203B41FA5}">
                      <a16:colId xmlns:a16="http://schemas.microsoft.com/office/drawing/2014/main" val="1177408761"/>
                    </a:ext>
                  </a:extLst>
                </a:gridCol>
                <a:gridCol w="1438843">
                  <a:extLst>
                    <a:ext uri="{9D8B030D-6E8A-4147-A177-3AD203B41FA5}">
                      <a16:colId xmlns:a16="http://schemas.microsoft.com/office/drawing/2014/main" val="2822845037"/>
                    </a:ext>
                  </a:extLst>
                </a:gridCol>
                <a:gridCol w="1412765">
                  <a:extLst>
                    <a:ext uri="{9D8B030D-6E8A-4147-A177-3AD203B41FA5}">
                      <a16:colId xmlns:a16="http://schemas.microsoft.com/office/drawing/2014/main" val="648527279"/>
                    </a:ext>
                  </a:extLst>
                </a:gridCol>
                <a:gridCol w="3436809">
                  <a:extLst>
                    <a:ext uri="{9D8B030D-6E8A-4147-A177-3AD203B41FA5}">
                      <a16:colId xmlns:a16="http://schemas.microsoft.com/office/drawing/2014/main" val="1502944917"/>
                    </a:ext>
                  </a:extLst>
                </a:gridCol>
                <a:gridCol w="2325464">
                  <a:extLst>
                    <a:ext uri="{9D8B030D-6E8A-4147-A177-3AD203B41FA5}">
                      <a16:colId xmlns:a16="http://schemas.microsoft.com/office/drawing/2014/main" val="4283566231"/>
                    </a:ext>
                  </a:extLst>
                </a:gridCol>
              </a:tblGrid>
              <a:tr h="444359">
                <a:tc>
                  <a:txBody>
                    <a:bodyPr/>
                    <a:lstStyle/>
                    <a:p>
                      <a:pPr marL="0" marR="0" algn="l">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Public Call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sr-Latn-RS" sz="1100" dirty="0">
                          <a:effectLst/>
                        </a:rPr>
                        <a:t>Date of the opening of the Public Call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sr-Latn-RS" sz="1100" dirty="0">
                          <a:effectLst/>
                        </a:rPr>
                        <a:t>Date of the closing of the Public Call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Source of funding for the public call / project</a:t>
                      </a:r>
                    </a:p>
                  </a:txBody>
                  <a:tcPr marL="68580" marR="68580" marT="0" marB="0" anchor="ctr"/>
                </a:tc>
                <a:tc>
                  <a:txBody>
                    <a:bodyPr/>
                    <a:lstStyle/>
                    <a:p>
                      <a:pPr marL="0" marR="0" algn="l">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Approximate available budget</a:t>
                      </a:r>
                      <a:r>
                        <a:rPr lang="sr-Latn-RS" sz="1100" dirty="0">
                          <a:effectLst/>
                          <a:latin typeface="Calibri" panose="020F0502020204030204" pitchFamily="34" charset="0"/>
                          <a:ea typeface="Calibri" panose="020F0502020204030204" pitchFamily="34" charset="0"/>
                          <a:cs typeface="Times New Roman" panose="02020603050405020304" pitchFamily="18" charset="0"/>
                        </a:rPr>
                        <a:t> in Million of RSD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3070967"/>
                  </a:ext>
                </a:extLst>
              </a:tr>
              <a:tr h="444359">
                <a:tc>
                  <a:txBody>
                    <a:bodyPr/>
                    <a:lstStyle/>
                    <a:p>
                      <a:pPr marL="0" marR="0" algn="l">
                        <a:lnSpc>
                          <a:spcPct val="107000"/>
                        </a:lnSpc>
                        <a:spcBef>
                          <a:spcPts val="0"/>
                        </a:spcBef>
                        <a:spcAft>
                          <a:spcPts val="0"/>
                        </a:spcAft>
                      </a:pPr>
                      <a:r>
                        <a:rPr lang="sr-Latn-RS" sz="1100" dirty="0">
                          <a:effectLst/>
                        </a:rPr>
                        <a:t>First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dirty="0">
                          <a:effectLst/>
                        </a:rPr>
                        <a:t>21.12.2017.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dirty="0">
                          <a:effectLst/>
                        </a:rPr>
                        <a:t>20.04.2018.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b="1" kern="1200" dirty="0">
                          <a:solidFill>
                            <a:schemeClr val="tx1"/>
                          </a:solidFill>
                          <a:effectLst/>
                          <a:latin typeface="+mn-lt"/>
                          <a:ea typeface="+mn-ea"/>
                          <a:cs typeface="+mn-cs"/>
                        </a:rPr>
                        <a:t>Competitiveness and Jobs Project, World Bank</a:t>
                      </a:r>
                      <a:endParaRPr lang="en-US" sz="1100" b="1" kern="1200" dirty="0">
                        <a:solidFill>
                          <a:schemeClr val="tx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sr-Latn-RS" sz="1100" dirty="0">
                          <a:effectLst/>
                        </a:rPr>
                        <a:t>54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7847395"/>
                  </a:ext>
                </a:extLst>
              </a:tr>
              <a:tr h="444359">
                <a:tc>
                  <a:txBody>
                    <a:bodyPr/>
                    <a:lstStyle/>
                    <a:p>
                      <a:pPr marL="0" marR="0" algn="l">
                        <a:lnSpc>
                          <a:spcPct val="107000"/>
                        </a:lnSpc>
                        <a:spcBef>
                          <a:spcPts val="0"/>
                        </a:spcBef>
                        <a:spcAft>
                          <a:spcPts val="0"/>
                        </a:spcAft>
                      </a:pPr>
                      <a:r>
                        <a:rPr lang="sr-Latn-RS" sz="1100" dirty="0">
                          <a:effectLst/>
                        </a:rPr>
                        <a:t>Second (2018)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a:effectLst/>
                        </a:rPr>
                        <a:t>3.10.2018.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dirty="0">
                          <a:effectLst/>
                        </a:rPr>
                        <a:t>9.11.2018.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b="1" kern="1200" dirty="0">
                          <a:solidFill>
                            <a:schemeClr val="tx1"/>
                          </a:solidFill>
                          <a:effectLst/>
                          <a:latin typeface="+mn-lt"/>
                          <a:ea typeface="+mn-ea"/>
                          <a:cs typeface="+mn-cs"/>
                        </a:rPr>
                        <a:t>Competitiveness and Jobs Project, World Bank</a:t>
                      </a:r>
                      <a:endParaRPr lang="en-US" sz="1100" b="1" kern="1200" dirty="0">
                        <a:solidFill>
                          <a:schemeClr val="tx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sr-Cyrl-RS" sz="1100" dirty="0">
                          <a:effectLst/>
                        </a:rPr>
                        <a:t>48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69522109"/>
                  </a:ext>
                </a:extLst>
              </a:tr>
              <a:tr h="444359">
                <a:tc>
                  <a:txBody>
                    <a:bodyPr/>
                    <a:lstStyle/>
                    <a:p>
                      <a:pPr marL="0" marR="0" algn="l">
                        <a:lnSpc>
                          <a:spcPct val="107000"/>
                        </a:lnSpc>
                        <a:spcBef>
                          <a:spcPts val="0"/>
                        </a:spcBef>
                        <a:spcAft>
                          <a:spcPts val="0"/>
                        </a:spcAft>
                      </a:pPr>
                      <a:r>
                        <a:rPr lang="sr-Latn-RS" sz="1100" dirty="0">
                          <a:effectLst/>
                        </a:rPr>
                        <a:t>Third (2019)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a:effectLst/>
                        </a:rPr>
                        <a:t>18.03.2019.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dirty="0">
                          <a:effectLst/>
                        </a:rPr>
                        <a:t>4.04.2019.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b="1" kern="1200" dirty="0">
                          <a:solidFill>
                            <a:schemeClr val="tx1"/>
                          </a:solidFill>
                          <a:effectLst/>
                          <a:latin typeface="+mn-lt"/>
                          <a:ea typeface="+mn-ea"/>
                          <a:cs typeface="+mn-cs"/>
                        </a:rPr>
                        <a:t>Competitiveness and Jobs Project, World Bank</a:t>
                      </a:r>
                      <a:endParaRPr lang="en-US" sz="1100" b="1" kern="1200" dirty="0">
                        <a:solidFill>
                          <a:schemeClr val="tx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sr-Latn-RS" sz="1100" dirty="0">
                          <a:effectLst/>
                        </a:rPr>
                        <a:t>60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21060093"/>
                  </a:ext>
                </a:extLst>
              </a:tr>
              <a:tr h="444359">
                <a:tc>
                  <a:txBody>
                    <a:bodyPr/>
                    <a:lstStyle/>
                    <a:p>
                      <a:pPr marL="0" marR="0" algn="l">
                        <a:lnSpc>
                          <a:spcPct val="107000"/>
                        </a:lnSpc>
                        <a:spcBef>
                          <a:spcPts val="0"/>
                        </a:spcBef>
                        <a:spcAft>
                          <a:spcPts val="0"/>
                        </a:spcAft>
                      </a:pPr>
                      <a:r>
                        <a:rPr lang="sr-Latn-RS" sz="1100" dirty="0">
                          <a:effectLst/>
                        </a:rPr>
                        <a:t>Fourth (2019)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a:effectLst/>
                        </a:rPr>
                        <a:t>17.09.2019.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a:effectLst/>
                        </a:rPr>
                        <a:t>5.11.2019.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b="1" kern="1200" dirty="0">
                          <a:solidFill>
                            <a:schemeClr val="tx1"/>
                          </a:solidFill>
                          <a:effectLst/>
                          <a:latin typeface="+mn-lt"/>
                          <a:ea typeface="+mn-ea"/>
                          <a:cs typeface="+mn-cs"/>
                        </a:rPr>
                        <a:t>Competitiveness and Jobs Project, World Bank</a:t>
                      </a:r>
                      <a:endParaRPr lang="en-US" sz="1100" b="1" kern="1200" dirty="0">
                        <a:solidFill>
                          <a:schemeClr val="tx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sr-Latn-RS" sz="1100" dirty="0">
                          <a:effectLst/>
                        </a:rPr>
                        <a:t>108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29765404"/>
                  </a:ext>
                </a:extLst>
              </a:tr>
              <a:tr h="444359">
                <a:tc>
                  <a:txBody>
                    <a:bodyPr/>
                    <a:lstStyle/>
                    <a:p>
                      <a:pPr marL="0" marR="0" algn="l">
                        <a:lnSpc>
                          <a:spcPct val="107000"/>
                        </a:lnSpc>
                        <a:spcBef>
                          <a:spcPts val="0"/>
                        </a:spcBef>
                        <a:spcAft>
                          <a:spcPts val="0"/>
                        </a:spcAft>
                      </a:pPr>
                      <a:r>
                        <a:rPr lang="sr-Latn-RS" sz="1100" dirty="0">
                          <a:effectLst/>
                        </a:rPr>
                        <a:t>Fifth (2020)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a:effectLst/>
                        </a:rPr>
                        <a:t>29.09.2020.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a:effectLst/>
                        </a:rPr>
                        <a:t>5.10.2020.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b="1" kern="1200" dirty="0">
                          <a:solidFill>
                            <a:schemeClr val="tx1"/>
                          </a:solidFill>
                          <a:effectLst/>
                          <a:latin typeface="+mn-lt"/>
                          <a:ea typeface="+mn-ea"/>
                          <a:cs typeface="+mn-cs"/>
                        </a:rPr>
                        <a:t>Competitiveness and Jobs Project, World Bank</a:t>
                      </a:r>
                      <a:endParaRPr lang="en-US" sz="1100" b="1" kern="1200" dirty="0">
                        <a:solidFill>
                          <a:schemeClr val="tx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sr-Latn-RS" sz="1100" dirty="0">
                          <a:effectLst/>
                        </a:rPr>
                        <a:t>60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9773725"/>
                  </a:ext>
                </a:extLst>
              </a:tr>
              <a:tr h="217152">
                <a:tc>
                  <a:txBody>
                    <a:bodyPr/>
                    <a:lstStyle/>
                    <a:p>
                      <a:pPr marL="0" marR="0" algn="l">
                        <a:lnSpc>
                          <a:spcPct val="107000"/>
                        </a:lnSpc>
                        <a:spcBef>
                          <a:spcPts val="0"/>
                        </a:spcBef>
                        <a:spcAft>
                          <a:spcPts val="0"/>
                        </a:spcAft>
                      </a:pPr>
                      <a:r>
                        <a:rPr lang="sr-Latn-RS" sz="1100" dirty="0">
                          <a:effectLst/>
                        </a:rPr>
                        <a:t>Sixth (2021)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a:effectLst/>
                        </a:rPr>
                        <a:t>17.02.2021.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a:effectLst/>
                        </a:rPr>
                        <a:t>30.09.2021.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b="1" kern="1200" dirty="0">
                          <a:solidFill>
                            <a:schemeClr val="tx1"/>
                          </a:solidFill>
                          <a:effectLst/>
                          <a:latin typeface="+mn-lt"/>
                          <a:ea typeface="+mn-ea"/>
                          <a:cs typeface="+mn-cs"/>
                        </a:rPr>
                        <a:t>Republic of Serbia</a:t>
                      </a:r>
                      <a:endParaRPr lang="en-US" sz="1100" b="1" kern="1200" dirty="0">
                        <a:solidFill>
                          <a:schemeClr val="tx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sr-Latn-RS" sz="1100" dirty="0">
                          <a:effectLst/>
                        </a:rPr>
                        <a:t>117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58528285"/>
                  </a:ext>
                </a:extLst>
              </a:tr>
              <a:tr h="444359">
                <a:tc>
                  <a:txBody>
                    <a:bodyPr/>
                    <a:lstStyle/>
                    <a:p>
                      <a:pPr marL="0" marR="0" algn="l">
                        <a:lnSpc>
                          <a:spcPct val="107000"/>
                        </a:lnSpc>
                        <a:spcBef>
                          <a:spcPts val="0"/>
                        </a:spcBef>
                        <a:spcAft>
                          <a:spcPts val="0"/>
                        </a:spcAft>
                      </a:pPr>
                      <a:r>
                        <a:rPr lang="sr-Latn-RS" sz="1100" dirty="0">
                          <a:effectLst/>
                        </a:rPr>
                        <a:t>Seventh (2021)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a:effectLst/>
                        </a:rPr>
                        <a:t>15.11.2021.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sr-Latn-RS" sz="1100" b="1" kern="1200" dirty="0">
                          <a:solidFill>
                            <a:schemeClr val="tx1"/>
                          </a:solidFill>
                          <a:effectLst/>
                          <a:latin typeface="+mn-lt"/>
                          <a:ea typeface="+mn-ea"/>
                          <a:cs typeface="+mn-cs"/>
                        </a:rPr>
                        <a:t>Republic of Serbia</a:t>
                      </a:r>
                      <a:endParaRPr lang="en-US" sz="1100" b="1" kern="1200" dirty="0">
                        <a:solidFill>
                          <a:schemeClr val="tx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sr-Latn-RS" sz="1100" dirty="0">
                          <a:effectLst/>
                        </a:rPr>
                        <a:t>100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0524754"/>
                  </a:ext>
                </a:extLst>
              </a:tr>
            </a:tbl>
          </a:graphicData>
        </a:graphic>
      </p:graphicFrame>
      <p:sp>
        <p:nvSpPr>
          <p:cNvPr id="8" name="TextBox 7">
            <a:extLst>
              <a:ext uri="{FF2B5EF4-FFF2-40B4-BE49-F238E27FC236}">
                <a16:creationId xmlns:a16="http://schemas.microsoft.com/office/drawing/2014/main" id="{86C58606-64ED-48C8-AC69-44B966E26C76}"/>
              </a:ext>
            </a:extLst>
          </p:cNvPr>
          <p:cNvSpPr txBox="1"/>
          <p:nvPr/>
        </p:nvSpPr>
        <p:spPr>
          <a:xfrm>
            <a:off x="414286" y="192564"/>
            <a:ext cx="9823223" cy="1077218"/>
          </a:xfrm>
          <a:prstGeom prst="rect">
            <a:avLst/>
          </a:prstGeom>
          <a:noFill/>
        </p:spPr>
        <p:txBody>
          <a:bodyPr wrap="square">
            <a:spAutoFit/>
          </a:bodyPr>
          <a:lstStyle/>
          <a:p>
            <a:r>
              <a:rPr lang="en-US" sz="3200" dirty="0">
                <a:latin typeface="Franklin Gothic Medium" panose="020B0603020102020204" pitchFamily="34" charset="0"/>
              </a:rPr>
              <a:t>547 million dinars (~ 4.6 million euros) have been allocated for financing projects through 6 public calls</a:t>
            </a:r>
          </a:p>
        </p:txBody>
      </p:sp>
    </p:spTree>
    <p:extLst>
      <p:ext uri="{BB962C8B-B14F-4D97-AF65-F5344CB8AC3E}">
        <p14:creationId xmlns:p14="http://schemas.microsoft.com/office/powerpoint/2010/main" val="4082449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719665"/>
            <a:ext cx="12191997" cy="1148241"/>
          </a:xfrm>
          <a:prstGeom prst="rect">
            <a:avLst/>
          </a:prstGeom>
        </p:spPr>
      </p:pic>
      <p:sp>
        <p:nvSpPr>
          <p:cNvPr id="4" name="TextBox 3"/>
          <p:cNvSpPr txBox="1"/>
          <p:nvPr/>
        </p:nvSpPr>
        <p:spPr>
          <a:xfrm>
            <a:off x="2" y="963235"/>
            <a:ext cx="12182472" cy="584775"/>
          </a:xfrm>
          <a:prstGeom prst="rect">
            <a:avLst/>
          </a:prstGeom>
          <a:noFill/>
        </p:spPr>
        <p:txBody>
          <a:bodyPr wrap="square" rtlCol="0">
            <a:spAutoFit/>
          </a:bodyPr>
          <a:lstStyle/>
          <a:p>
            <a:pPr algn="ctr"/>
            <a:r>
              <a:rPr lang="sr-Latn-RS" sz="3200" dirty="0">
                <a:latin typeface="Franklin Gothic Medium" panose="020B0603020102020204" pitchFamily="34" charset="0"/>
              </a:rPr>
              <a:t>Objectives</a:t>
            </a:r>
            <a:endParaRPr lang="en-US" sz="3200" dirty="0">
              <a:latin typeface="Franklin Gothic Medium" panose="020B0603020102020204" pitchFamily="34" charset="0"/>
            </a:endParaRPr>
          </a:p>
        </p:txBody>
      </p:sp>
      <p:sp>
        <p:nvSpPr>
          <p:cNvPr id="5" name="TextBox 4"/>
          <p:cNvSpPr txBox="1"/>
          <p:nvPr/>
        </p:nvSpPr>
        <p:spPr>
          <a:xfrm>
            <a:off x="3660221" y="2193132"/>
            <a:ext cx="11506292" cy="1092607"/>
          </a:xfrm>
          <a:prstGeom prst="rect">
            <a:avLst/>
          </a:prstGeom>
          <a:noFill/>
        </p:spPr>
        <p:txBody>
          <a:bodyPr wrap="square" rtlCol="0">
            <a:spAutoFit/>
          </a:bodyPr>
          <a:lstStyle/>
          <a:p>
            <a:pPr marL="457200" indent="-457200">
              <a:buAutoNum type="arabicPeriod"/>
            </a:pPr>
            <a:r>
              <a:rPr lang="en-US" sz="2000" dirty="0">
                <a:latin typeface="Franklin Gothic Book" panose="020B0503020102020204" pitchFamily="34" charset="0"/>
              </a:rPr>
              <a:t>Connecting science and economy</a:t>
            </a:r>
          </a:p>
          <a:p>
            <a:pPr marL="457200" indent="-457200">
              <a:buAutoNum type="arabicPeriod"/>
            </a:pPr>
            <a:endParaRPr lang="en-US" sz="2000" dirty="0">
              <a:latin typeface="Franklin Gothic Book" panose="020B0503020102020204" pitchFamily="34" charset="0"/>
            </a:endParaRPr>
          </a:p>
          <a:p>
            <a:pPr marL="457200" indent="-457200">
              <a:buAutoNum type="arabicPeriod"/>
            </a:pPr>
            <a:r>
              <a:rPr lang="en-US" sz="2000" dirty="0">
                <a:latin typeface="Franklin Gothic Book" panose="020B0503020102020204" pitchFamily="34" charset="0"/>
              </a:rPr>
              <a:t>Increasing the competitiveness of the SME sect</a:t>
            </a:r>
            <a:r>
              <a:rPr lang="en-US" sz="2500" dirty="0">
                <a:latin typeface="Franklin Gothic Book" panose="020B0503020102020204" pitchFamily="34" charset="0"/>
              </a:rPr>
              <a:t>or</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0399"/>
            <a:ext cx="2402645" cy="188412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25" y="3877491"/>
            <a:ext cx="6203031" cy="2549005"/>
          </a:xfrm>
          <a:prstGeom prst="rect">
            <a:avLst/>
          </a:prstGeom>
        </p:spPr>
      </p:pic>
      <p:pic>
        <p:nvPicPr>
          <p:cNvPr id="9" name="Picture 8">
            <a:extLst>
              <a:ext uri="{FF2B5EF4-FFF2-40B4-BE49-F238E27FC236}">
                <a16:creationId xmlns:a16="http://schemas.microsoft.com/office/drawing/2014/main" id="{1D4B6AD0-1CBB-46F7-B01D-E43E140430A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3927" y="190532"/>
            <a:ext cx="2046428" cy="1132241"/>
          </a:xfrm>
          <a:prstGeom prst="rect">
            <a:avLst/>
          </a:prstGeom>
        </p:spPr>
      </p:pic>
    </p:spTree>
    <p:extLst>
      <p:ext uri="{BB962C8B-B14F-4D97-AF65-F5344CB8AC3E}">
        <p14:creationId xmlns:p14="http://schemas.microsoft.com/office/powerpoint/2010/main" val="2192475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719665"/>
            <a:ext cx="12192000" cy="1148241"/>
          </a:xfrm>
          <a:prstGeom prst="rect">
            <a:avLst/>
          </a:prstGeom>
        </p:spPr>
      </p:pic>
      <p:sp>
        <p:nvSpPr>
          <p:cNvPr id="4" name="TextBox 3"/>
          <p:cNvSpPr txBox="1"/>
          <p:nvPr/>
        </p:nvSpPr>
        <p:spPr>
          <a:xfrm>
            <a:off x="-80548" y="237694"/>
            <a:ext cx="12192001" cy="584775"/>
          </a:xfrm>
          <a:prstGeom prst="rect">
            <a:avLst/>
          </a:prstGeom>
          <a:noFill/>
        </p:spPr>
        <p:txBody>
          <a:bodyPr wrap="square" rtlCol="0">
            <a:spAutoFit/>
          </a:bodyPr>
          <a:lstStyle/>
          <a:p>
            <a:pPr algn="ctr"/>
            <a:r>
              <a:rPr lang="en-US" sz="3200" dirty="0">
                <a:latin typeface="Franklin Gothic Medium" panose="020B0603020102020204" pitchFamily="34" charset="0"/>
              </a:rPr>
              <a:t>Innovation voucher</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9107"/>
            <a:ext cx="2457794" cy="1883664"/>
          </a:xfrm>
          <a:prstGeom prst="rect">
            <a:avLst/>
          </a:prstGeom>
        </p:spPr>
      </p:pic>
      <p:sp>
        <p:nvSpPr>
          <p:cNvPr id="6" name="TextBox 5"/>
          <p:cNvSpPr txBox="1"/>
          <p:nvPr/>
        </p:nvSpPr>
        <p:spPr>
          <a:xfrm>
            <a:off x="612560" y="2272279"/>
            <a:ext cx="11194741" cy="3785652"/>
          </a:xfrm>
          <a:prstGeom prst="rect">
            <a:avLst/>
          </a:prstGeom>
          <a:noFill/>
        </p:spPr>
        <p:txBody>
          <a:bodyPr wrap="square" rtlCol="0">
            <a:spAutoFit/>
          </a:bodyPr>
          <a:lstStyle/>
          <a:p>
            <a:pPr marL="285750" indent="-285750">
              <a:buClr>
                <a:srgbClr val="FF0000"/>
              </a:buClr>
              <a:buFont typeface="Wingdings" panose="05000000000000000000" pitchFamily="2" charset="2"/>
              <a:buChar char="§"/>
            </a:pPr>
            <a:r>
              <a:rPr lang="en-US" sz="2000" b="1" u="sng" dirty="0">
                <a:latin typeface="Franklin Gothic Book" panose="020B0503020102020204" pitchFamily="34" charset="0"/>
              </a:rPr>
              <a:t>Covers 60% of the total cost of services</a:t>
            </a:r>
            <a:endParaRPr lang="sr-Latn-RS" sz="2000" b="1" u="sng" dirty="0">
              <a:latin typeface="Franklin Gothic Book" panose="020B0503020102020204" pitchFamily="34" charset="0"/>
            </a:endParaRPr>
          </a:p>
          <a:p>
            <a:pPr>
              <a:buClr>
                <a:srgbClr val="FF0000"/>
              </a:buClr>
            </a:pPr>
            <a:endParaRPr lang="sr-Latn-RS" sz="2000" b="1" u="sng" dirty="0">
              <a:latin typeface="Franklin Gothic Book" panose="020B0503020102020204" pitchFamily="34" charset="0"/>
            </a:endParaRPr>
          </a:p>
          <a:p>
            <a:pPr marL="285750" indent="-285750">
              <a:buClr>
                <a:srgbClr val="FF0000"/>
              </a:buClr>
              <a:buFont typeface="Wingdings" panose="05000000000000000000" pitchFamily="2" charset="2"/>
              <a:buChar char="§"/>
            </a:pPr>
            <a:r>
              <a:rPr lang="sr-Latn-RS" sz="2000" dirty="0">
                <a:latin typeface="Franklin Gothic Book" panose="020B0503020102020204" pitchFamily="34" charset="0"/>
              </a:rPr>
              <a:t>U</a:t>
            </a:r>
            <a:r>
              <a:rPr lang="en-US" sz="2000" dirty="0">
                <a:latin typeface="Franklin Gothic Book" panose="020B0503020102020204" pitchFamily="34" charset="0"/>
              </a:rPr>
              <a:t>p to a maximum of </a:t>
            </a:r>
            <a:r>
              <a:rPr lang="en-US" sz="2000" b="1" u="sng" dirty="0">
                <a:latin typeface="Franklin Gothic Book" panose="020B0503020102020204" pitchFamily="34" charset="0"/>
              </a:rPr>
              <a:t>800,000 RSD </a:t>
            </a:r>
            <a:r>
              <a:rPr lang="sr-Latn-RS" sz="2000" b="1" u="sng" dirty="0">
                <a:latin typeface="Franklin Gothic Book" panose="020B0503020102020204" pitchFamily="34" charset="0"/>
              </a:rPr>
              <a:t>/ 7000 EUR </a:t>
            </a:r>
            <a:r>
              <a:rPr lang="en-US" sz="2000" b="1" u="sng" dirty="0">
                <a:latin typeface="Franklin Gothic Book" panose="020B0503020102020204" pitchFamily="34" charset="0"/>
              </a:rPr>
              <a:t>per voucher</a:t>
            </a:r>
            <a:r>
              <a:rPr lang="en-US" sz="2000" dirty="0">
                <a:latin typeface="Franklin Gothic Book" panose="020B0503020102020204" pitchFamily="34" charset="0"/>
              </a:rPr>
              <a:t>, not including value added tax</a:t>
            </a:r>
          </a:p>
          <a:p>
            <a:pPr>
              <a:buClr>
                <a:srgbClr val="FF0000"/>
              </a:buClr>
            </a:pPr>
            <a:endParaRPr lang="en-US" sz="2000" dirty="0">
              <a:latin typeface="Franklin Gothic Book" panose="020B0503020102020204" pitchFamily="34" charset="0"/>
            </a:endParaRPr>
          </a:p>
          <a:p>
            <a:pPr marL="285750" indent="-285750">
              <a:buClr>
                <a:srgbClr val="FF0000"/>
              </a:buClr>
              <a:buFont typeface="Wingdings" panose="05000000000000000000" pitchFamily="2" charset="2"/>
              <a:buChar char="§"/>
            </a:pPr>
            <a:r>
              <a:rPr lang="en-US" sz="2000" dirty="0">
                <a:latin typeface="Franklin Gothic Book" panose="020B0503020102020204" pitchFamily="34" charset="0"/>
              </a:rPr>
              <a:t>The maximum, </a:t>
            </a:r>
            <a:r>
              <a:rPr lang="en-US" sz="2000" b="1" u="sng" dirty="0">
                <a:latin typeface="Franklin Gothic Book" panose="020B0503020102020204" pitchFamily="34" charset="0"/>
              </a:rPr>
              <a:t>total allowed amount per applicant for all vouchers is 2,400,000 RSD</a:t>
            </a:r>
            <a:r>
              <a:rPr lang="sr-Latn-RS" sz="2000" b="1" u="sng" dirty="0">
                <a:latin typeface="Franklin Gothic Book" panose="020B0503020102020204" pitchFamily="34" charset="0"/>
              </a:rPr>
              <a:t> / 21.000 EUR</a:t>
            </a:r>
            <a:endParaRPr lang="en-US" sz="2000" b="1" u="sng" dirty="0">
              <a:latin typeface="Franklin Gothic Book" panose="020B0503020102020204" pitchFamily="34" charset="0"/>
            </a:endParaRPr>
          </a:p>
          <a:p>
            <a:pPr>
              <a:buClr>
                <a:srgbClr val="FF0000"/>
              </a:buClr>
            </a:pPr>
            <a:endParaRPr lang="sr-Cyrl-RS" sz="1000" dirty="0">
              <a:latin typeface="Franklin Gothic Book" panose="020B0503020102020204" pitchFamily="34" charset="0"/>
            </a:endParaRPr>
          </a:p>
          <a:p>
            <a:pPr marL="285750" indent="-285750">
              <a:buClr>
                <a:srgbClr val="FF0000"/>
              </a:buClr>
              <a:buFont typeface="Wingdings" panose="05000000000000000000" pitchFamily="2" charset="2"/>
              <a:buChar char="§"/>
            </a:pPr>
            <a:r>
              <a:rPr lang="en-US" sz="2000" dirty="0">
                <a:latin typeface="Franklin Gothic Book" panose="020B0503020102020204" pitchFamily="34" charset="0"/>
              </a:rPr>
              <a:t>The service providers are public and all accredited scientific research organizations in Serbia</a:t>
            </a:r>
            <a:br>
              <a:rPr lang="sr-Cyrl-RS" sz="2000" dirty="0">
                <a:latin typeface="Franklin Gothic Book" panose="020B0503020102020204" pitchFamily="34" charset="0"/>
              </a:rPr>
            </a:br>
            <a:endParaRPr lang="sr-Cyrl-RS" sz="1000" dirty="0">
              <a:latin typeface="Franklin Gothic Book" panose="020B0503020102020204" pitchFamily="34" charset="0"/>
            </a:endParaRPr>
          </a:p>
          <a:p>
            <a:pPr marL="285750" indent="-285750">
              <a:buClr>
                <a:srgbClr val="FF0000"/>
              </a:buClr>
              <a:buFont typeface="Wingdings" panose="05000000000000000000" pitchFamily="2" charset="2"/>
              <a:buChar char="§"/>
            </a:pPr>
            <a:r>
              <a:rPr lang="en-US" sz="2000" dirty="0">
                <a:latin typeface="Franklin Gothic Book" panose="020B0503020102020204" pitchFamily="34" charset="0"/>
              </a:rPr>
              <a:t>Intended for micro, small and medium-sized companies in majority private ownership</a:t>
            </a:r>
            <a:br>
              <a:rPr lang="sr-Cyrl-RS" sz="2000" dirty="0">
                <a:latin typeface="Franklin Gothic Book" panose="020B0503020102020204" pitchFamily="34" charset="0"/>
              </a:rPr>
            </a:br>
            <a:endParaRPr lang="sr-Cyrl-RS" sz="1000" dirty="0">
              <a:latin typeface="Franklin Gothic Book" panose="020B0503020102020204" pitchFamily="34" charset="0"/>
            </a:endParaRPr>
          </a:p>
          <a:p>
            <a:pPr marL="285750" indent="-285750">
              <a:buClr>
                <a:srgbClr val="FF0000"/>
              </a:buClr>
              <a:buFont typeface="Wingdings" panose="05000000000000000000" pitchFamily="2" charset="2"/>
              <a:buChar char="§"/>
            </a:pPr>
            <a:r>
              <a:rPr lang="en-US" sz="2000" dirty="0">
                <a:latin typeface="Franklin Gothic Book" panose="020B0503020102020204" pitchFamily="34" charset="0"/>
              </a:rPr>
              <a:t>Valid for </a:t>
            </a:r>
            <a:r>
              <a:rPr lang="en-US" sz="2000" b="1" u="sng" dirty="0">
                <a:latin typeface="Franklin Gothic Book" panose="020B0503020102020204" pitchFamily="34" charset="0"/>
              </a:rPr>
              <a:t>6 months </a:t>
            </a:r>
            <a:r>
              <a:rPr lang="en-US" sz="2000" dirty="0">
                <a:latin typeface="Franklin Gothic Book" panose="020B0503020102020204" pitchFamily="34" charset="0"/>
              </a:rPr>
              <a:t>from the date of the award</a:t>
            </a:r>
          </a:p>
          <a:p>
            <a:pPr>
              <a:buClr>
                <a:srgbClr val="FF0000"/>
              </a:buClr>
            </a:pPr>
            <a:endParaRPr lang="en-US" sz="2000" dirty="0">
              <a:latin typeface="Franklin Gothic Book" panose="020B0503020102020204" pitchFamily="34" charset="0"/>
            </a:endParaRPr>
          </a:p>
          <a:p>
            <a:pPr marL="285750" indent="-285750">
              <a:buClr>
                <a:srgbClr val="FF0000"/>
              </a:buClr>
              <a:buFont typeface="Wingdings" panose="05000000000000000000" pitchFamily="2" charset="2"/>
              <a:buChar char="§"/>
            </a:pPr>
            <a:r>
              <a:rPr lang="en-US" sz="2000" b="1" u="sng" dirty="0">
                <a:latin typeface="Franklin Gothic Book" panose="020B0503020102020204" pitchFamily="34" charset="0"/>
              </a:rPr>
              <a:t>All areas of Academia and Industry</a:t>
            </a:r>
            <a:r>
              <a:rPr lang="en-US" sz="2000" dirty="0">
                <a:latin typeface="Franklin Gothic Book" panose="020B0503020102020204" pitchFamily="34" charset="0"/>
              </a:rPr>
              <a:t>, while supporting Smart specialization strategy</a:t>
            </a:r>
            <a:br>
              <a:rPr lang="sr-Cyrl-RS" sz="2000" dirty="0">
                <a:latin typeface="Franklin Gothic Book" panose="020B0503020102020204" pitchFamily="34" charset="0"/>
              </a:rPr>
            </a:br>
            <a:endParaRPr lang="sr-Cyrl-RS" sz="1000" dirty="0">
              <a:latin typeface="Franklin Gothic Book" panose="020B0503020102020204" pitchFamily="34" charset="0"/>
            </a:endParaRPr>
          </a:p>
        </p:txBody>
      </p:sp>
      <p:pic>
        <p:nvPicPr>
          <p:cNvPr id="9" name="Picture 8">
            <a:extLst>
              <a:ext uri="{FF2B5EF4-FFF2-40B4-BE49-F238E27FC236}">
                <a16:creationId xmlns:a16="http://schemas.microsoft.com/office/drawing/2014/main" id="{7322B7E7-DCFE-455F-B146-205BA463BDD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3927" y="190532"/>
            <a:ext cx="2046428" cy="1132241"/>
          </a:xfrm>
          <a:prstGeom prst="rect">
            <a:avLst/>
          </a:prstGeom>
        </p:spPr>
      </p:pic>
    </p:spTree>
    <p:extLst>
      <p:ext uri="{BB962C8B-B14F-4D97-AF65-F5344CB8AC3E}">
        <p14:creationId xmlns:p14="http://schemas.microsoft.com/office/powerpoint/2010/main" val="1392247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719665"/>
            <a:ext cx="12192000" cy="1148241"/>
          </a:xfrm>
          <a:prstGeom prst="rect">
            <a:avLst/>
          </a:prstGeom>
        </p:spPr>
      </p:pic>
      <p:sp>
        <p:nvSpPr>
          <p:cNvPr id="4" name="TextBox 3"/>
          <p:cNvSpPr txBox="1"/>
          <p:nvPr/>
        </p:nvSpPr>
        <p:spPr>
          <a:xfrm>
            <a:off x="-80548" y="237694"/>
            <a:ext cx="12192001" cy="584775"/>
          </a:xfrm>
          <a:prstGeom prst="rect">
            <a:avLst/>
          </a:prstGeom>
          <a:noFill/>
        </p:spPr>
        <p:txBody>
          <a:bodyPr wrap="square" rtlCol="0">
            <a:spAutoFit/>
          </a:bodyPr>
          <a:lstStyle/>
          <a:p>
            <a:pPr algn="ctr"/>
            <a:r>
              <a:rPr lang="en-US" sz="3200" dirty="0">
                <a:latin typeface="Franklin Gothic Medium" panose="020B0603020102020204" pitchFamily="34" charset="0"/>
              </a:rPr>
              <a:t>Innovation voucher</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9107"/>
            <a:ext cx="2457794" cy="1883664"/>
          </a:xfrm>
          <a:prstGeom prst="rect">
            <a:avLst/>
          </a:prstGeom>
        </p:spPr>
      </p:pic>
      <p:sp>
        <p:nvSpPr>
          <p:cNvPr id="32" name="TextBox 31"/>
          <p:cNvSpPr txBox="1"/>
          <p:nvPr/>
        </p:nvSpPr>
        <p:spPr>
          <a:xfrm>
            <a:off x="1921768" y="932725"/>
            <a:ext cx="9248653" cy="5478423"/>
          </a:xfrm>
          <a:prstGeom prst="rect">
            <a:avLst/>
          </a:prstGeom>
          <a:noFill/>
        </p:spPr>
        <p:txBody>
          <a:bodyPr wrap="square" rtlCol="0">
            <a:spAutoFit/>
          </a:bodyPr>
          <a:lstStyle/>
          <a:p>
            <a:r>
              <a:rPr lang="en-US" sz="2200" dirty="0">
                <a:solidFill>
                  <a:srgbClr val="FF0000"/>
                </a:solidFill>
              </a:rPr>
              <a:t>                                              ELIGIBLE SERVICES</a:t>
            </a:r>
          </a:p>
          <a:p>
            <a:endParaRPr lang="sr-Latn-RS" sz="2200" dirty="0">
              <a:solidFill>
                <a:srgbClr val="FF0000"/>
              </a:solidFill>
            </a:endParaRPr>
          </a:p>
          <a:p>
            <a:pPr marL="285750" indent="-285750">
              <a:buFont typeface="Arial" panose="020B0604020202020204" pitchFamily="34" charset="0"/>
              <a:buChar char="•"/>
            </a:pPr>
            <a:r>
              <a:rPr lang="en-US" dirty="0">
                <a:latin typeface="Franklin Gothic Book" panose="020B0503020102020204" pitchFamily="34" charset="0"/>
              </a:rPr>
              <a:t>Development of new or improvement of existing products (in terms of functions and quality), processes or services;</a:t>
            </a:r>
          </a:p>
          <a:p>
            <a:pPr marL="285750" indent="-285750">
              <a:buFont typeface="Arial" panose="020B0604020202020204" pitchFamily="34" charset="0"/>
              <a:buChar char="•"/>
            </a:pPr>
            <a:r>
              <a:rPr lang="en-US" dirty="0">
                <a:latin typeface="Franklin Gothic Book" panose="020B0503020102020204" pitchFamily="34" charset="0"/>
              </a:rPr>
              <a:t>Proof of concept;</a:t>
            </a:r>
          </a:p>
          <a:p>
            <a:pPr marL="285750" indent="-285750">
              <a:buFont typeface="Arial" panose="020B0604020202020204" pitchFamily="34" charset="0"/>
              <a:buChar char="•"/>
            </a:pPr>
            <a:r>
              <a:rPr lang="en-US" dirty="0">
                <a:latin typeface="Franklin Gothic Book" panose="020B0503020102020204" pitchFamily="34" charset="0"/>
              </a:rPr>
              <a:t>Feasibility study;</a:t>
            </a:r>
          </a:p>
          <a:p>
            <a:pPr marL="285750" indent="-285750">
              <a:buFont typeface="Arial" panose="020B0604020202020204" pitchFamily="34" charset="0"/>
              <a:buChar char="•"/>
            </a:pPr>
            <a:r>
              <a:rPr lang="en-US" dirty="0">
                <a:latin typeface="Franklin Gothic Book" panose="020B0503020102020204" pitchFamily="34" charset="0"/>
              </a:rPr>
              <a:t>Production of laboratory prototype;</a:t>
            </a:r>
          </a:p>
          <a:p>
            <a:pPr marL="285750" indent="-285750">
              <a:buFont typeface="Arial" panose="020B0604020202020204" pitchFamily="34" charset="0"/>
              <a:buChar char="•"/>
            </a:pPr>
            <a:r>
              <a:rPr lang="en-US" dirty="0">
                <a:latin typeface="Franklin Gothic Book" panose="020B0503020102020204" pitchFamily="34" charset="0"/>
              </a:rPr>
              <a:t>Development of a demonstration prototype;</a:t>
            </a:r>
          </a:p>
          <a:p>
            <a:pPr marL="285750" indent="-285750">
              <a:buFont typeface="Arial" panose="020B0604020202020204" pitchFamily="34" charset="0"/>
              <a:buChar char="•"/>
            </a:pPr>
            <a:r>
              <a:rPr lang="en-US" dirty="0">
                <a:latin typeface="Franklin Gothic Book" panose="020B0503020102020204" pitchFamily="34" charset="0"/>
              </a:rPr>
              <a:t>Different types of testing (in the laboratory, in the pilot plant);</a:t>
            </a:r>
          </a:p>
          <a:p>
            <a:pPr marL="285750" indent="-285750">
              <a:buFont typeface="Arial" panose="020B0604020202020204" pitchFamily="34" charset="0"/>
              <a:buChar char="•"/>
            </a:pPr>
            <a:r>
              <a:rPr lang="en-US" dirty="0">
                <a:latin typeface="Franklin Gothic Book" panose="020B0503020102020204" pitchFamily="34" charset="0"/>
              </a:rPr>
              <a:t>Technology validation;</a:t>
            </a:r>
          </a:p>
          <a:p>
            <a:pPr marL="285750" indent="-285750">
              <a:buFont typeface="Arial" panose="020B0604020202020204" pitchFamily="34" charset="0"/>
              <a:buChar char="•"/>
            </a:pPr>
            <a:r>
              <a:rPr lang="en-US" dirty="0">
                <a:latin typeface="Franklin Gothic Book" panose="020B0503020102020204" pitchFamily="34" charset="0"/>
              </a:rPr>
              <a:t>Validation of new or improved products, processes or services;</a:t>
            </a:r>
          </a:p>
          <a:p>
            <a:pPr marL="285750" indent="-285750">
              <a:buFont typeface="Arial" panose="020B0604020202020204" pitchFamily="34" charset="0"/>
              <a:buChar char="•"/>
            </a:pPr>
            <a:r>
              <a:rPr lang="en-US" dirty="0">
                <a:latin typeface="Franklin Gothic Book" panose="020B0503020102020204" pitchFamily="34" charset="0"/>
              </a:rPr>
              <a:t>Advisory services relating to innovation;</a:t>
            </a:r>
          </a:p>
          <a:p>
            <a:pPr marL="285750" indent="-285750">
              <a:buFont typeface="Arial" panose="020B0604020202020204" pitchFamily="34" charset="0"/>
              <a:buChar char="•"/>
            </a:pPr>
            <a:r>
              <a:rPr lang="en-US" dirty="0">
                <a:latin typeface="Franklin Gothic Book" panose="020B0503020102020204" pitchFamily="34" charset="0"/>
              </a:rPr>
              <a:t>Development and introduction of special software for a product or process (within development);</a:t>
            </a:r>
          </a:p>
          <a:p>
            <a:pPr marL="285750" indent="-285750">
              <a:buFont typeface="Arial" panose="020B0604020202020204" pitchFamily="34" charset="0"/>
              <a:buChar char="•"/>
            </a:pPr>
            <a:r>
              <a:rPr lang="en-US" dirty="0">
                <a:latin typeface="Franklin Gothic Book" panose="020B0503020102020204" pitchFamily="34" charset="0"/>
              </a:rPr>
              <a:t>Techno-economic analysis related to the service provided. A maximum of 20% of the value of the innovation voucher can be planned for these purposes;</a:t>
            </a:r>
          </a:p>
          <a:p>
            <a:pPr marL="285750" indent="-285750">
              <a:buFont typeface="Arial" panose="020B0604020202020204" pitchFamily="34" charset="0"/>
              <a:buChar char="•"/>
            </a:pPr>
            <a:r>
              <a:rPr lang="en-US" dirty="0">
                <a:latin typeface="Franklin Gothic Book" panose="020B0503020102020204" pitchFamily="34" charset="0"/>
              </a:rPr>
              <a:t>Specific professional training related to the development of technological solutions. A maximum of 20% of the value of the innovation voucher can be planned for these purposes.</a:t>
            </a:r>
            <a:endParaRPr lang="sr-Cyrl-RS" dirty="0">
              <a:latin typeface="Franklin Gothic Book" panose="020B0503020102020204" pitchFamily="34" charset="0"/>
            </a:endParaRPr>
          </a:p>
        </p:txBody>
      </p:sp>
      <p:pic>
        <p:nvPicPr>
          <p:cNvPr id="9" name="Picture 8">
            <a:extLst>
              <a:ext uri="{FF2B5EF4-FFF2-40B4-BE49-F238E27FC236}">
                <a16:creationId xmlns:a16="http://schemas.microsoft.com/office/drawing/2014/main" id="{7322B7E7-DCFE-455F-B146-205BA463BDD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3927" y="190532"/>
            <a:ext cx="2046428" cy="1132241"/>
          </a:xfrm>
          <a:prstGeom prst="rect">
            <a:avLst/>
          </a:prstGeom>
        </p:spPr>
      </p:pic>
    </p:spTree>
    <p:extLst>
      <p:ext uri="{BB962C8B-B14F-4D97-AF65-F5344CB8AC3E}">
        <p14:creationId xmlns:p14="http://schemas.microsoft.com/office/powerpoint/2010/main" val="2974658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719665"/>
            <a:ext cx="12192000" cy="1148241"/>
          </a:xfrm>
          <a:prstGeom prst="rect">
            <a:avLst/>
          </a:prstGeom>
        </p:spPr>
      </p:pic>
      <p:sp>
        <p:nvSpPr>
          <p:cNvPr id="4" name="TextBox 3"/>
          <p:cNvSpPr txBox="1"/>
          <p:nvPr/>
        </p:nvSpPr>
        <p:spPr>
          <a:xfrm>
            <a:off x="-80548" y="237694"/>
            <a:ext cx="12192001" cy="584775"/>
          </a:xfrm>
          <a:prstGeom prst="rect">
            <a:avLst/>
          </a:prstGeom>
          <a:noFill/>
        </p:spPr>
        <p:txBody>
          <a:bodyPr wrap="square" rtlCol="0">
            <a:spAutoFit/>
          </a:bodyPr>
          <a:lstStyle/>
          <a:p>
            <a:pPr algn="ctr"/>
            <a:r>
              <a:rPr lang="en-US" sz="3200" dirty="0">
                <a:latin typeface="Franklin Gothic Medium" panose="020B0603020102020204" pitchFamily="34" charset="0"/>
              </a:rPr>
              <a:t>Innovation voucher</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9107"/>
            <a:ext cx="2457794" cy="1883664"/>
          </a:xfrm>
          <a:prstGeom prst="rect">
            <a:avLst/>
          </a:prstGeom>
        </p:spPr>
      </p:pic>
      <p:pic>
        <p:nvPicPr>
          <p:cNvPr id="9" name="Picture 8">
            <a:extLst>
              <a:ext uri="{FF2B5EF4-FFF2-40B4-BE49-F238E27FC236}">
                <a16:creationId xmlns:a16="http://schemas.microsoft.com/office/drawing/2014/main" id="{7322B7E7-DCFE-455F-B146-205BA463BDD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3927" y="190532"/>
            <a:ext cx="2046428" cy="1132241"/>
          </a:xfrm>
          <a:prstGeom prst="rect">
            <a:avLst/>
          </a:prstGeom>
        </p:spPr>
      </p:pic>
      <p:graphicFrame>
        <p:nvGraphicFramePr>
          <p:cNvPr id="11" name="Table 10">
            <a:extLst>
              <a:ext uri="{FF2B5EF4-FFF2-40B4-BE49-F238E27FC236}">
                <a16:creationId xmlns:a16="http://schemas.microsoft.com/office/drawing/2014/main" id="{86CA5A14-0159-4071-986E-47E5A2CCA555}"/>
              </a:ext>
            </a:extLst>
          </p:cNvPr>
          <p:cNvGraphicFramePr>
            <a:graphicFrameLocks noGrp="1"/>
          </p:cNvGraphicFramePr>
          <p:nvPr>
            <p:extLst>
              <p:ext uri="{D42A27DB-BD31-4B8C-83A1-F6EECF244321}">
                <p14:modId xmlns:p14="http://schemas.microsoft.com/office/powerpoint/2010/main" val="3772225969"/>
              </p:ext>
            </p:extLst>
          </p:nvPr>
        </p:nvGraphicFramePr>
        <p:xfrm>
          <a:off x="2926023" y="2469005"/>
          <a:ext cx="6178857" cy="1604124"/>
        </p:xfrm>
        <a:graphic>
          <a:graphicData uri="http://schemas.openxmlformats.org/drawingml/2006/table">
            <a:tbl>
              <a:tblPr firstRow="1" firstCol="1" bandRow="1">
                <a:tableStyleId>{21E4AEA4-8DFA-4A89-87EB-49C32662AFE0}</a:tableStyleId>
              </a:tblPr>
              <a:tblGrid>
                <a:gridCol w="1615314">
                  <a:extLst>
                    <a:ext uri="{9D8B030D-6E8A-4147-A177-3AD203B41FA5}">
                      <a16:colId xmlns:a16="http://schemas.microsoft.com/office/drawing/2014/main" val="2253025089"/>
                    </a:ext>
                  </a:extLst>
                </a:gridCol>
                <a:gridCol w="1615314">
                  <a:extLst>
                    <a:ext uri="{9D8B030D-6E8A-4147-A177-3AD203B41FA5}">
                      <a16:colId xmlns:a16="http://schemas.microsoft.com/office/drawing/2014/main" val="404535463"/>
                    </a:ext>
                  </a:extLst>
                </a:gridCol>
                <a:gridCol w="1241359">
                  <a:extLst>
                    <a:ext uri="{9D8B030D-6E8A-4147-A177-3AD203B41FA5}">
                      <a16:colId xmlns:a16="http://schemas.microsoft.com/office/drawing/2014/main" val="4225822141"/>
                    </a:ext>
                  </a:extLst>
                </a:gridCol>
                <a:gridCol w="1706870">
                  <a:extLst>
                    <a:ext uri="{9D8B030D-6E8A-4147-A177-3AD203B41FA5}">
                      <a16:colId xmlns:a16="http://schemas.microsoft.com/office/drawing/2014/main" val="2058622104"/>
                    </a:ext>
                  </a:extLst>
                </a:gridCol>
              </a:tblGrid>
              <a:tr h="1223750">
                <a:tc>
                  <a:txBody>
                    <a:bodyPr/>
                    <a:lstStyle/>
                    <a:p>
                      <a:pPr marL="0" marR="0" indent="0" algn="ctr" defTabSz="914400" rtl="0" eaLnBrk="1" latinLnBrk="0" hangingPunct="1">
                        <a:spcBef>
                          <a:spcPts val="0"/>
                        </a:spcBef>
                        <a:spcAft>
                          <a:spcPts val="0"/>
                        </a:spcAft>
                      </a:pPr>
                      <a:r>
                        <a:rPr lang="sr-Latn-RS" sz="1200" b="1" kern="1200" dirty="0">
                          <a:solidFill>
                            <a:schemeClr val="lt1"/>
                          </a:solidFill>
                          <a:effectLst/>
                          <a:latin typeface="Arial" panose="020B0604020202020204" pitchFamily="34" charset="0"/>
                          <a:ea typeface="+mn-ea"/>
                          <a:cs typeface="Arial" panose="020B0604020202020204" pitchFamily="34" charset="0"/>
                        </a:rPr>
                        <a:t>Number of Public Calls</a:t>
                      </a:r>
                      <a:endParaRPr lang="en-US" sz="1200" b="1" kern="1200" dirty="0">
                        <a:solidFill>
                          <a:schemeClr val="lt1"/>
                        </a:solidFill>
                        <a:effectLst/>
                        <a:latin typeface="Arial" panose="020B0604020202020204" pitchFamily="34" charset="0"/>
                        <a:ea typeface="+mn-ea"/>
                        <a:cs typeface="Arial" panose="020B0604020202020204" pitchFamily="34" charset="0"/>
                      </a:endParaRPr>
                    </a:p>
                  </a:txBody>
                  <a:tcPr marL="47913" marR="47913" marT="0" marB="0" anchor="ctr">
                    <a:solidFill>
                      <a:srgbClr val="C00000"/>
                    </a:solidFill>
                  </a:tcPr>
                </a:tc>
                <a:tc>
                  <a:txBody>
                    <a:bodyPr/>
                    <a:lstStyle/>
                    <a:p>
                      <a:pPr marL="0" marR="0" indent="0" algn="ctr" defTabSz="914400" rtl="0" eaLnBrk="1" latinLnBrk="0" hangingPunct="1">
                        <a:spcBef>
                          <a:spcPts val="0"/>
                        </a:spcBef>
                        <a:spcAft>
                          <a:spcPts val="0"/>
                        </a:spcAft>
                      </a:pPr>
                      <a:r>
                        <a:rPr lang="en-US" sz="1200" b="1" kern="1200" dirty="0">
                          <a:solidFill>
                            <a:schemeClr val="lt1"/>
                          </a:solidFill>
                          <a:effectLst/>
                          <a:latin typeface="Arial" panose="020B0604020202020204" pitchFamily="34" charset="0"/>
                          <a:ea typeface="+mn-ea"/>
                          <a:cs typeface="Arial" panose="020B0604020202020204" pitchFamily="34" charset="0"/>
                        </a:rPr>
                        <a:t>Number of fund</a:t>
                      </a:r>
                      <a:r>
                        <a:rPr lang="sr-Latn-RS" sz="1200" b="1" kern="1200" dirty="0">
                          <a:solidFill>
                            <a:schemeClr val="lt1"/>
                          </a:solidFill>
                          <a:effectLst/>
                          <a:latin typeface="Arial" panose="020B0604020202020204" pitchFamily="34" charset="0"/>
                          <a:ea typeface="+mn-ea"/>
                          <a:cs typeface="Arial" panose="020B0604020202020204" pitchFamily="34" charset="0"/>
                        </a:rPr>
                        <a:t>ed</a:t>
                      </a:r>
                      <a:r>
                        <a:rPr lang="en-US" sz="1200" b="1" kern="1200" dirty="0">
                          <a:solidFill>
                            <a:schemeClr val="lt1"/>
                          </a:solidFill>
                          <a:effectLst/>
                          <a:latin typeface="Arial" panose="020B0604020202020204" pitchFamily="34" charset="0"/>
                          <a:ea typeface="+mn-ea"/>
                          <a:cs typeface="Arial" panose="020B0604020202020204" pitchFamily="34" charset="0"/>
                        </a:rPr>
                        <a:t> projects / vouchers</a:t>
                      </a:r>
                    </a:p>
                  </a:txBody>
                  <a:tcPr marL="47913" marR="47913" marT="0" marB="0" anchor="ctr">
                    <a:solidFill>
                      <a:srgbClr val="C00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Times New Roman" panose="02020603050405020304" pitchFamily="18" charset="0"/>
                          <a:cs typeface="Arial" panose="020B0604020202020204" pitchFamily="34" charset="0"/>
                        </a:rPr>
                        <a:t>Total value of projects / vouchers (EUR)</a:t>
                      </a:r>
                    </a:p>
                  </a:txBody>
                  <a:tcPr marL="47913" marR="47913" marT="0" marB="0" anchor="ctr">
                    <a:solidFill>
                      <a:srgbClr val="C00000"/>
                    </a:solidFill>
                  </a:tcPr>
                </a:tc>
                <a:tc>
                  <a:txBody>
                    <a:bodyPr/>
                    <a:lstStyle/>
                    <a:p>
                      <a:pPr marL="0" marR="0" algn="ctr">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Fund financing amount (EUR)</a:t>
                      </a:r>
                    </a:p>
                  </a:txBody>
                  <a:tcPr marL="47913" marR="47913" marT="0" marB="0" anchor="ctr">
                    <a:solidFill>
                      <a:srgbClr val="C00000"/>
                    </a:solidFill>
                  </a:tcPr>
                </a:tc>
                <a:extLst>
                  <a:ext uri="{0D108BD9-81ED-4DB2-BD59-A6C34878D82A}">
                    <a16:rowId xmlns:a16="http://schemas.microsoft.com/office/drawing/2014/main" val="841295930"/>
                  </a:ext>
                </a:extLst>
              </a:tr>
              <a:tr h="380374">
                <a:tc>
                  <a:txBody>
                    <a:bodyPr/>
                    <a:lstStyle/>
                    <a:p>
                      <a:pPr marL="0" marR="0" algn="ctr">
                        <a:spcBef>
                          <a:spcPts val="0"/>
                        </a:spcBef>
                        <a:spcAft>
                          <a:spcPts val="0"/>
                        </a:spcAft>
                      </a:pPr>
                      <a:r>
                        <a:rPr lang="en-US" sz="1200" b="1" dirty="0">
                          <a:solidFill>
                            <a:schemeClr val="tx1"/>
                          </a:solidFill>
                          <a:effectLst/>
                          <a:latin typeface="Arial" panose="020B0604020202020204" pitchFamily="34" charset="0"/>
                          <a:cs typeface="Arial" panose="020B0604020202020204" pitchFamily="34" charset="0"/>
                        </a:rPr>
                        <a:t>6</a:t>
                      </a:r>
                    </a:p>
                  </a:txBody>
                  <a:tcPr marL="47913" marR="47913" marT="0" marB="0" anchor="ctr">
                    <a:solidFill>
                      <a:schemeClr val="accent2">
                        <a:lumMod val="20000"/>
                        <a:lumOff val="80000"/>
                      </a:schemeClr>
                    </a:solidFill>
                  </a:tcPr>
                </a:tc>
                <a:tc>
                  <a:txBody>
                    <a:bodyPr/>
                    <a:lstStyle/>
                    <a:p>
                      <a:pPr marL="0" marR="0" algn="ctr">
                        <a:spcBef>
                          <a:spcPts val="0"/>
                        </a:spcBef>
                        <a:spcAft>
                          <a:spcPts val="0"/>
                        </a:spcAft>
                      </a:pPr>
                      <a:r>
                        <a:rPr lang="sr-Latn-RS" sz="1200" b="1" dirty="0">
                          <a:solidFill>
                            <a:schemeClr val="tx1"/>
                          </a:solidFill>
                          <a:effectLst/>
                          <a:latin typeface="Arial" panose="020B0604020202020204" pitchFamily="34" charset="0"/>
                          <a:cs typeface="Arial" panose="020B0604020202020204" pitchFamily="34" charset="0"/>
                        </a:rPr>
                        <a:t>836</a:t>
                      </a:r>
                      <a:endParaRPr lang="en-US" sz="1200" b="1" dirty="0">
                        <a:solidFill>
                          <a:schemeClr val="tx1"/>
                        </a:solidFill>
                        <a:effectLst/>
                        <a:latin typeface="Arial" panose="020B0604020202020204" pitchFamily="34" charset="0"/>
                        <a:cs typeface="Arial" panose="020B0604020202020204" pitchFamily="34" charset="0"/>
                      </a:endParaRPr>
                    </a:p>
                  </a:txBody>
                  <a:tcPr marL="47913" marR="47913" marT="0" marB="0" anchor="ctr">
                    <a:solidFill>
                      <a:schemeClr val="accent2">
                        <a:lumMod val="20000"/>
                        <a:lumOff val="80000"/>
                      </a:schemeClr>
                    </a:solidFill>
                  </a:tcPr>
                </a:tc>
                <a:tc>
                  <a:txBody>
                    <a:bodyPr/>
                    <a:lstStyle/>
                    <a:p>
                      <a:pPr marL="0" marR="0" algn="ctr">
                        <a:spcBef>
                          <a:spcPts val="0"/>
                        </a:spcBef>
                        <a:spcAft>
                          <a:spcPts val="0"/>
                        </a:spcAft>
                      </a:pPr>
                      <a:r>
                        <a:rPr lang="sr-Latn-RS" sz="1200" b="1" dirty="0">
                          <a:effectLst/>
                          <a:latin typeface="Arial" panose="020B0604020202020204" pitchFamily="34" charset="0"/>
                          <a:cs typeface="Arial" panose="020B0604020202020204" pitchFamily="34" charset="0"/>
                        </a:rPr>
                        <a:t>5,7 M</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7913" marR="47913" marT="0" marB="0" anchor="ctr">
                    <a:solidFill>
                      <a:schemeClr val="accent2">
                        <a:lumMod val="20000"/>
                        <a:lumOff val="80000"/>
                      </a:schemeClr>
                    </a:solidFill>
                  </a:tcPr>
                </a:tc>
                <a:tc>
                  <a:txBody>
                    <a:bodyPr/>
                    <a:lstStyle/>
                    <a:p>
                      <a:pPr marL="0" marR="0" algn="ctr">
                        <a:spcBef>
                          <a:spcPts val="0"/>
                        </a:spcBef>
                        <a:spcAft>
                          <a:spcPts val="0"/>
                        </a:spcAft>
                      </a:pPr>
                      <a:r>
                        <a:rPr lang="sr-Latn-RS" sz="1200" b="1" dirty="0">
                          <a:effectLst/>
                          <a:latin typeface="Arial" panose="020B0604020202020204" pitchFamily="34" charset="0"/>
                          <a:cs typeface="Arial" panose="020B0604020202020204" pitchFamily="34" charset="0"/>
                        </a:rPr>
                        <a:t>4,1 M</a:t>
                      </a:r>
                      <a:endParaRPr lang="en-US" sz="1200" b="1" dirty="0">
                        <a:effectLst/>
                        <a:latin typeface="Arial" panose="020B0604020202020204" pitchFamily="34" charset="0"/>
                        <a:cs typeface="Arial" panose="020B0604020202020204" pitchFamily="34" charset="0"/>
                      </a:endParaRPr>
                    </a:p>
                  </a:txBody>
                  <a:tcPr marL="47913" marR="47913" marT="0" marB="0" anchor="ctr">
                    <a:solidFill>
                      <a:schemeClr val="accent2">
                        <a:lumMod val="20000"/>
                        <a:lumOff val="80000"/>
                      </a:schemeClr>
                    </a:solidFill>
                  </a:tcPr>
                </a:tc>
                <a:extLst>
                  <a:ext uri="{0D108BD9-81ED-4DB2-BD59-A6C34878D82A}">
                    <a16:rowId xmlns:a16="http://schemas.microsoft.com/office/drawing/2014/main" val="2798189019"/>
                  </a:ext>
                </a:extLst>
              </a:tr>
            </a:tbl>
          </a:graphicData>
        </a:graphic>
      </p:graphicFrame>
    </p:spTree>
    <p:extLst>
      <p:ext uri="{BB962C8B-B14F-4D97-AF65-F5344CB8AC3E}">
        <p14:creationId xmlns:p14="http://schemas.microsoft.com/office/powerpoint/2010/main" val="1080757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719665"/>
            <a:ext cx="12192000" cy="1148241"/>
          </a:xfrm>
          <a:prstGeom prst="rect">
            <a:avLst/>
          </a:prstGeom>
        </p:spPr>
      </p:pic>
      <p:sp>
        <p:nvSpPr>
          <p:cNvPr id="4" name="TextBox 3"/>
          <p:cNvSpPr txBox="1"/>
          <p:nvPr/>
        </p:nvSpPr>
        <p:spPr>
          <a:xfrm>
            <a:off x="-80548" y="237694"/>
            <a:ext cx="12192001" cy="584775"/>
          </a:xfrm>
          <a:prstGeom prst="rect">
            <a:avLst/>
          </a:prstGeom>
          <a:noFill/>
        </p:spPr>
        <p:txBody>
          <a:bodyPr wrap="square" rtlCol="0">
            <a:spAutoFit/>
          </a:bodyPr>
          <a:lstStyle/>
          <a:p>
            <a:pPr algn="ctr"/>
            <a:r>
              <a:rPr lang="en-US" sz="3200" dirty="0">
                <a:latin typeface="Franklin Gothic Medium" panose="020B0603020102020204" pitchFamily="34" charset="0"/>
              </a:rPr>
              <a:t>Innovation voucher</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9107"/>
            <a:ext cx="2457794" cy="1883664"/>
          </a:xfrm>
          <a:prstGeom prst="rect">
            <a:avLst/>
          </a:prstGeom>
        </p:spPr>
      </p:pic>
      <p:pic>
        <p:nvPicPr>
          <p:cNvPr id="9" name="Picture 8">
            <a:extLst>
              <a:ext uri="{FF2B5EF4-FFF2-40B4-BE49-F238E27FC236}">
                <a16:creationId xmlns:a16="http://schemas.microsoft.com/office/drawing/2014/main" id="{7322B7E7-DCFE-455F-B146-205BA463BDD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3927" y="190532"/>
            <a:ext cx="2046428" cy="1132241"/>
          </a:xfrm>
          <a:prstGeom prst="rect">
            <a:avLst/>
          </a:prstGeom>
        </p:spPr>
      </p:pic>
      <p:graphicFrame>
        <p:nvGraphicFramePr>
          <p:cNvPr id="3" name="Table 2">
            <a:extLst>
              <a:ext uri="{FF2B5EF4-FFF2-40B4-BE49-F238E27FC236}">
                <a16:creationId xmlns:a16="http://schemas.microsoft.com/office/drawing/2014/main" id="{8EA2C3E2-ABF5-4C53-8301-22ACE9ED67AD}"/>
              </a:ext>
            </a:extLst>
          </p:cNvPr>
          <p:cNvGraphicFramePr>
            <a:graphicFrameLocks noGrp="1"/>
          </p:cNvGraphicFramePr>
          <p:nvPr>
            <p:extLst>
              <p:ext uri="{D42A27DB-BD31-4B8C-83A1-F6EECF244321}">
                <p14:modId xmlns:p14="http://schemas.microsoft.com/office/powerpoint/2010/main" val="26858062"/>
              </p:ext>
            </p:extLst>
          </p:nvPr>
        </p:nvGraphicFramePr>
        <p:xfrm>
          <a:off x="878889" y="2121358"/>
          <a:ext cx="10608818" cy="2862087"/>
        </p:xfrm>
        <a:graphic>
          <a:graphicData uri="http://schemas.openxmlformats.org/drawingml/2006/table">
            <a:tbl>
              <a:tblPr firstRow="1" firstCol="1" bandRow="1">
                <a:tableStyleId>{7E9639D4-E3E2-4D34-9284-5A2195B3D0D7}</a:tableStyleId>
              </a:tblPr>
              <a:tblGrid>
                <a:gridCol w="1165346">
                  <a:extLst>
                    <a:ext uri="{9D8B030D-6E8A-4147-A177-3AD203B41FA5}">
                      <a16:colId xmlns:a16="http://schemas.microsoft.com/office/drawing/2014/main" val="1537319819"/>
                    </a:ext>
                  </a:extLst>
                </a:gridCol>
                <a:gridCol w="1030275">
                  <a:extLst>
                    <a:ext uri="{9D8B030D-6E8A-4147-A177-3AD203B41FA5}">
                      <a16:colId xmlns:a16="http://schemas.microsoft.com/office/drawing/2014/main" val="1486469863"/>
                    </a:ext>
                  </a:extLst>
                </a:gridCol>
                <a:gridCol w="1107870">
                  <a:extLst>
                    <a:ext uri="{9D8B030D-6E8A-4147-A177-3AD203B41FA5}">
                      <a16:colId xmlns:a16="http://schemas.microsoft.com/office/drawing/2014/main" val="857842083"/>
                    </a:ext>
                  </a:extLst>
                </a:gridCol>
                <a:gridCol w="927535">
                  <a:extLst>
                    <a:ext uri="{9D8B030D-6E8A-4147-A177-3AD203B41FA5}">
                      <a16:colId xmlns:a16="http://schemas.microsoft.com/office/drawing/2014/main" val="43539953"/>
                    </a:ext>
                  </a:extLst>
                </a:gridCol>
                <a:gridCol w="1128704">
                  <a:extLst>
                    <a:ext uri="{9D8B030D-6E8A-4147-A177-3AD203B41FA5}">
                      <a16:colId xmlns:a16="http://schemas.microsoft.com/office/drawing/2014/main" val="118785355"/>
                    </a:ext>
                  </a:extLst>
                </a:gridCol>
                <a:gridCol w="1010158">
                  <a:extLst>
                    <a:ext uri="{9D8B030D-6E8A-4147-A177-3AD203B41FA5}">
                      <a16:colId xmlns:a16="http://schemas.microsoft.com/office/drawing/2014/main" val="2989663188"/>
                    </a:ext>
                  </a:extLst>
                </a:gridCol>
                <a:gridCol w="1015188">
                  <a:extLst>
                    <a:ext uri="{9D8B030D-6E8A-4147-A177-3AD203B41FA5}">
                      <a16:colId xmlns:a16="http://schemas.microsoft.com/office/drawing/2014/main" val="3336873229"/>
                    </a:ext>
                  </a:extLst>
                </a:gridCol>
                <a:gridCol w="1120802">
                  <a:extLst>
                    <a:ext uri="{9D8B030D-6E8A-4147-A177-3AD203B41FA5}">
                      <a16:colId xmlns:a16="http://schemas.microsoft.com/office/drawing/2014/main" val="2307315547"/>
                    </a:ext>
                  </a:extLst>
                </a:gridCol>
                <a:gridCol w="1112899">
                  <a:extLst>
                    <a:ext uri="{9D8B030D-6E8A-4147-A177-3AD203B41FA5}">
                      <a16:colId xmlns:a16="http://schemas.microsoft.com/office/drawing/2014/main" val="3625972809"/>
                    </a:ext>
                  </a:extLst>
                </a:gridCol>
                <a:gridCol w="990041">
                  <a:extLst>
                    <a:ext uri="{9D8B030D-6E8A-4147-A177-3AD203B41FA5}">
                      <a16:colId xmlns:a16="http://schemas.microsoft.com/office/drawing/2014/main" val="3285942771"/>
                    </a:ext>
                  </a:extLst>
                </a:gridCol>
              </a:tblGrid>
              <a:tr h="916962">
                <a:tc>
                  <a:txBody>
                    <a:bodyPr/>
                    <a:lstStyle/>
                    <a:p>
                      <a:pPr marL="0" marR="0" algn="ctr">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Public Call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Number of submitted applications</a:t>
                      </a:r>
                    </a:p>
                  </a:txBody>
                  <a:tcPr marL="68580" marR="68580" marT="0" marB="0"/>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Number of awarded vouchers</a:t>
                      </a:r>
                    </a:p>
                  </a:txBody>
                  <a:tcPr marL="68580" marR="68580" marT="0" marB="0"/>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awarded vouchers</a:t>
                      </a:r>
                    </a:p>
                  </a:txBody>
                  <a:tcPr marL="68580" marR="68580" marT="0" marB="0"/>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Total amount of awarded vouchers (RSD)</a:t>
                      </a:r>
                    </a:p>
                  </a:txBody>
                  <a:tcPr marL="68580" marR="68580" marT="0" marB="0"/>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Total amount of service</a:t>
                      </a:r>
                      <a:r>
                        <a:rPr lang="sr-Latn-RS" sz="1100" dirty="0">
                          <a:effectLst/>
                          <a:latin typeface="Calibri" panose="020F0502020204030204" pitchFamily="34" charset="0"/>
                          <a:ea typeface="Calibri" panose="020F0502020204030204" pitchFamily="34" charset="0"/>
                          <a:cs typeface="Times New Roman" panose="02020603050405020304" pitchFamily="18" charset="0"/>
                        </a:rPr>
                        <a:t>s</a:t>
                      </a:r>
                      <a:r>
                        <a:rPr lang="en-US" sz="1100" dirty="0">
                          <a:effectLst/>
                          <a:latin typeface="Calibri" panose="020F0502020204030204" pitchFamily="34" charset="0"/>
                          <a:ea typeface="Calibri" panose="020F0502020204030204" pitchFamily="34" charset="0"/>
                          <a:cs typeface="Times New Roman" panose="02020603050405020304" pitchFamily="18" charset="0"/>
                        </a:rPr>
                        <a:t> (RSD)</a:t>
                      </a:r>
                    </a:p>
                  </a:txBody>
                  <a:tcPr marL="68580" marR="68580" marT="0" marB="0"/>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Number of realized v</a:t>
                      </a:r>
                      <a:r>
                        <a:rPr lang="sr-Latn-RS" sz="1100" dirty="0">
                          <a:effectLst/>
                          <a:latin typeface="Calibri" panose="020F0502020204030204" pitchFamily="34" charset="0"/>
                          <a:ea typeface="Calibri" panose="020F0502020204030204" pitchFamily="34" charset="0"/>
                          <a:cs typeface="Times New Roman" panose="02020603050405020304" pitchFamily="18" charset="0"/>
                        </a:rPr>
                        <a:t>o</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uchers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Total amount of realized vouchers (RSD)</a:t>
                      </a:r>
                    </a:p>
                  </a:txBody>
                  <a:tcPr marL="68580" marR="68580" marT="0" marB="0"/>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Total amount of paid vouchers (RSD)</a:t>
                      </a:r>
                    </a:p>
                  </a:txBody>
                  <a:tcPr marL="68580" marR="68580" marT="0" marB="0"/>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realized vouchers</a:t>
                      </a:r>
                    </a:p>
                  </a:txBody>
                  <a:tcPr marL="68580" marR="68580" marT="0" marB="0"/>
                </a:tc>
                <a:extLst>
                  <a:ext uri="{0D108BD9-81ED-4DB2-BD59-A6C34878D82A}">
                    <a16:rowId xmlns:a16="http://schemas.microsoft.com/office/drawing/2014/main" val="4265237251"/>
                  </a:ext>
                </a:extLst>
              </a:tr>
              <a:tr h="277875">
                <a:tc>
                  <a:txBody>
                    <a:bodyPr/>
                    <a:lstStyle/>
                    <a:p>
                      <a:pPr marL="0" marR="0" algn="l">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First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134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74.284.426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93.752.989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70.110.722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70.005.122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74352677"/>
                  </a:ext>
                </a:extLst>
              </a:tr>
              <a:tr h="277875">
                <a:tc>
                  <a:txBody>
                    <a:bodyPr/>
                    <a:lstStyle/>
                    <a:p>
                      <a:pPr marL="0" marR="0" algn="l">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Second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107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68.643.649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86.183.864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65.605.169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65.604.449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57591559"/>
                  </a:ext>
                </a:extLst>
              </a:tr>
              <a:tr h="277875">
                <a:tc>
                  <a:txBody>
                    <a:bodyPr/>
                    <a:lstStyle/>
                    <a:p>
                      <a:pPr marL="0" marR="0" algn="l">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Third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67.400.753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84.496.242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65.146.753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65.146.753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62287913"/>
                  </a:ext>
                </a:extLst>
              </a:tr>
              <a:tr h="277875">
                <a:tc>
                  <a:txBody>
                    <a:bodyPr/>
                    <a:lstStyle/>
                    <a:p>
                      <a:pPr marL="0" marR="0" algn="l">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Fourth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243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110.899.088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139.164.562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105.573.880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105.317.620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0333841"/>
                  </a:ext>
                </a:extLst>
              </a:tr>
              <a:tr h="277875">
                <a:tc>
                  <a:txBody>
                    <a:bodyPr/>
                    <a:lstStyle/>
                    <a:p>
                      <a:pPr marL="0" marR="0" algn="l">
                        <a:lnSpc>
                          <a:spcPct val="107000"/>
                        </a:lnSpc>
                        <a:spcBef>
                          <a:spcPts val="0"/>
                        </a:spcBef>
                        <a:spcAft>
                          <a:spcPts val="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Fifth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dirty="0">
                          <a:effectLst/>
                        </a:rPr>
                        <a:t>60.093.614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100.351.738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56.119.514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56.030.047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35752658"/>
                  </a:ext>
                </a:extLst>
              </a:tr>
              <a:tr h="277875">
                <a:tc>
                  <a:txBody>
                    <a:bodyPr/>
                    <a:lstStyle/>
                    <a:p>
                      <a:pPr marL="0" marR="0" algn="l">
                        <a:lnSpc>
                          <a:spcPct val="107000"/>
                        </a:lnSpc>
                        <a:spcBef>
                          <a:spcPts val="0"/>
                        </a:spcBef>
                        <a:spcAft>
                          <a:spcPts val="0"/>
                        </a:spcAft>
                      </a:pPr>
                      <a:r>
                        <a:rPr lang="sr-Latn-RS" sz="1100" dirty="0">
                          <a:effectLst/>
                        </a:rPr>
                        <a:t>Sixth*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226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211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110.735.005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dirty="0">
                          <a:effectLst/>
                        </a:rPr>
                        <a:t>185.658.831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148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77.303.125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77.303.125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1819519"/>
                  </a:ext>
                </a:extLst>
              </a:tr>
              <a:tr h="277875">
                <a:tc>
                  <a:txBody>
                    <a:bodyPr/>
                    <a:lstStyle/>
                    <a:p>
                      <a:pPr marL="0" marR="0" algn="l">
                        <a:lnSpc>
                          <a:spcPct val="107000"/>
                        </a:lnSpc>
                        <a:spcBef>
                          <a:spcPts val="0"/>
                        </a:spcBef>
                        <a:spcAft>
                          <a:spcPts val="0"/>
                        </a:spcAft>
                      </a:pPr>
                      <a:r>
                        <a:rPr lang="sr-Latn-RS" sz="1100" b="1" dirty="0">
                          <a:effectLst/>
                          <a:latin typeface="Calibri" panose="020F0502020204030204" pitchFamily="34" charset="0"/>
                          <a:ea typeface="Calibri" panose="020F0502020204030204" pitchFamily="34" charset="0"/>
                          <a:cs typeface="Times New Roman" panose="02020603050405020304" pitchFamily="18" charset="0"/>
                        </a:rPr>
                        <a:t>TOTAL</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b="1" dirty="0">
                          <a:effectLst/>
                        </a:rPr>
                        <a:t>973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b="1" dirty="0">
                          <a:effectLst/>
                        </a:rPr>
                        <a:t>843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b="1" dirty="0">
                          <a:effectLst/>
                        </a:rPr>
                        <a:t>87%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b="1" dirty="0">
                          <a:effectLst/>
                        </a:rPr>
                        <a:t>492.056.535</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b="1" dirty="0">
                          <a:effectLst/>
                        </a:rPr>
                        <a:t>689.608.226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b="1" dirty="0">
                          <a:effectLst/>
                        </a:rPr>
                        <a:t>751</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b="1" dirty="0">
                          <a:effectLst/>
                        </a:rPr>
                        <a:t>439.859.163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b="1" dirty="0">
                          <a:effectLst/>
                        </a:rPr>
                        <a:t>439.407.116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sr-Latn-RS" sz="1100" b="1" dirty="0">
                          <a:effectLst/>
                        </a:rPr>
                        <a:t>89%</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765149"/>
                  </a:ext>
                </a:extLst>
              </a:tr>
            </a:tbl>
          </a:graphicData>
        </a:graphic>
      </p:graphicFrame>
      <p:sp>
        <p:nvSpPr>
          <p:cNvPr id="6" name="TextBox 5">
            <a:extLst>
              <a:ext uri="{FF2B5EF4-FFF2-40B4-BE49-F238E27FC236}">
                <a16:creationId xmlns:a16="http://schemas.microsoft.com/office/drawing/2014/main" id="{DAF5457F-A7C4-4FCF-B7F1-F138ED9904C9}"/>
              </a:ext>
            </a:extLst>
          </p:cNvPr>
          <p:cNvSpPr txBox="1"/>
          <p:nvPr/>
        </p:nvSpPr>
        <p:spPr>
          <a:xfrm>
            <a:off x="1242874" y="5348119"/>
            <a:ext cx="6800295" cy="923330"/>
          </a:xfrm>
          <a:prstGeom prst="rect">
            <a:avLst/>
          </a:prstGeom>
          <a:noFill/>
        </p:spPr>
        <p:txBody>
          <a:bodyPr wrap="square" rtlCol="0">
            <a:spAutoFit/>
          </a:bodyPr>
          <a:lstStyle/>
          <a:p>
            <a:r>
              <a:rPr lang="en-US" dirty="0">
                <a:latin typeface="Franklin Gothic Book" panose="020B0503020102020204" pitchFamily="34" charset="0"/>
              </a:rPr>
              <a:t>Review of submitted requests and realized innovation vouchers</a:t>
            </a:r>
            <a:endParaRPr lang="sr-Latn-RS" dirty="0">
              <a:latin typeface="Franklin Gothic Book" panose="020B0503020102020204" pitchFamily="34" charset="0"/>
            </a:endParaRPr>
          </a:p>
          <a:p>
            <a:endParaRPr lang="sr-Latn-RS" dirty="0">
              <a:latin typeface="Franklin Gothic Book" panose="020B0503020102020204" pitchFamily="34" charset="0"/>
            </a:endParaRPr>
          </a:p>
          <a:p>
            <a:r>
              <a:rPr lang="en-US" dirty="0">
                <a:latin typeface="Franklin Gothic Book" panose="020B0503020102020204" pitchFamily="34" charset="0"/>
              </a:rPr>
              <a:t>*Intersection as of December 1, 2021</a:t>
            </a:r>
          </a:p>
        </p:txBody>
      </p:sp>
    </p:spTree>
    <p:extLst>
      <p:ext uri="{BB962C8B-B14F-4D97-AF65-F5344CB8AC3E}">
        <p14:creationId xmlns:p14="http://schemas.microsoft.com/office/powerpoint/2010/main" val="36670437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2060</TotalTime>
  <Words>1428</Words>
  <Application>Microsoft Office PowerPoint</Application>
  <PresentationFormat>Widescreen</PresentationFormat>
  <Paragraphs>360</Paragraphs>
  <Slides>13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Franklin Gothic Book</vt:lpstr>
      <vt:lpstr>Franklin Gothic 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Erika D'Avolio</cp:lastModifiedBy>
  <cp:revision>106</cp:revision>
  <dcterms:created xsi:type="dcterms:W3CDTF">2017-12-19T13:39:34Z</dcterms:created>
  <dcterms:modified xsi:type="dcterms:W3CDTF">2021-12-16T15:40:29Z</dcterms:modified>
</cp:coreProperties>
</file>