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5"/>
    <p:sldMasterId id="2147483701" r:id="rId6"/>
    <p:sldMasterId id="2147483708" r:id="rId7"/>
  </p:sldMasterIdLst>
  <p:notesMasterIdLst>
    <p:notesMasterId r:id="rId28"/>
  </p:notesMasterIdLst>
  <p:handoutMasterIdLst>
    <p:handoutMasterId r:id="rId29"/>
  </p:handoutMasterIdLst>
  <p:sldIdLst>
    <p:sldId id="425" r:id="rId8"/>
    <p:sldId id="443" r:id="rId9"/>
    <p:sldId id="442" r:id="rId10"/>
    <p:sldId id="451" r:id="rId11"/>
    <p:sldId id="452" r:id="rId12"/>
    <p:sldId id="453" r:id="rId13"/>
    <p:sldId id="454" r:id="rId14"/>
    <p:sldId id="456" r:id="rId15"/>
    <p:sldId id="457" r:id="rId16"/>
    <p:sldId id="450" r:id="rId17"/>
    <p:sldId id="458" r:id="rId18"/>
    <p:sldId id="459" r:id="rId19"/>
    <p:sldId id="448" r:id="rId20"/>
    <p:sldId id="460" r:id="rId21"/>
    <p:sldId id="447" r:id="rId22"/>
    <p:sldId id="461" r:id="rId23"/>
    <p:sldId id="462" r:id="rId24"/>
    <p:sldId id="463" r:id="rId25"/>
    <p:sldId id="464" r:id="rId26"/>
    <p:sldId id="465" r:id="rId27"/>
  </p:sldIdLst>
  <p:sldSz cx="9144000" cy="5143500" type="screen16x9"/>
  <p:notesSz cx="6797675" cy="9928225"/>
  <p:embeddedFontLst>
    <p:embeddedFont>
      <p:font typeface="Montreal-DemiBold" panose="020B060402020202020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6040A-E652-4F7F-8994-79D4B2C32B42}">
          <p14:sldIdLst>
            <p14:sldId id="425"/>
            <p14:sldId id="443"/>
            <p14:sldId id="442"/>
            <p14:sldId id="451"/>
            <p14:sldId id="452"/>
            <p14:sldId id="453"/>
            <p14:sldId id="454"/>
            <p14:sldId id="456"/>
            <p14:sldId id="457"/>
            <p14:sldId id="450"/>
            <p14:sldId id="458"/>
            <p14:sldId id="459"/>
            <p14:sldId id="448"/>
            <p14:sldId id="460"/>
            <p14:sldId id="447"/>
            <p14:sldId id="461"/>
            <p14:sldId id="462"/>
            <p14:sldId id="463"/>
            <p14:sldId id="464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2210" userDrawn="1">
          <p15:clr>
            <a:srgbClr val="A4A3A4"/>
          </p15:clr>
        </p15:guide>
        <p15:guide id="5" pos="2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F39900"/>
    <a:srgbClr val="BEF1FF"/>
    <a:srgbClr val="F3F9FF"/>
    <a:srgbClr val="E0F2F7"/>
    <a:srgbClr val="F26530"/>
    <a:srgbClr val="8EC63F"/>
    <a:srgbClr val="DC006B"/>
    <a:srgbClr val="750D68"/>
    <a:srgbClr val="7C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567" autoAdjust="0"/>
  </p:normalViewPr>
  <p:slideViewPr>
    <p:cSldViewPr snapToGrid="0" showGuides="1">
      <p:cViewPr varScale="1">
        <p:scale>
          <a:sx n="154" d="100"/>
          <a:sy n="154" d="100"/>
        </p:scale>
        <p:origin x="246" y="144"/>
      </p:cViewPr>
      <p:guideLst>
        <p:guide orient="horz" pos="1620"/>
        <p:guide pos="2880"/>
        <p:guide orient="horz" pos="1008"/>
        <p:guide orient="horz" pos="2210"/>
        <p:guide pos="2426"/>
      </p:guideLst>
    </p:cSldViewPr>
  </p:slideViewPr>
  <p:outlineViewPr>
    <p:cViewPr>
      <p:scale>
        <a:sx n="33" d="100"/>
        <a:sy n="33" d="100"/>
      </p:scale>
      <p:origin x="0" y="-8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91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'A13'!$E$209</c:f>
              <c:strCache>
                <c:ptCount val="1"/>
                <c:pt idx="0">
                  <c:v>Technical competences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7452006980802793E-3"/>
                  <c:y val="-5.9831561458858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49-4DB3-93A4-1C872C48D567}"/>
                </c:ext>
              </c:extLst>
            </c:dLbl>
            <c:dLbl>
              <c:idx val="6"/>
              <c:layout>
                <c:manualLayout>
                  <c:x val="0"/>
                  <c:y val="-3.28955345228310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49-4DB3-93A4-1C872C48D567}"/>
                </c:ext>
              </c:extLst>
            </c:dLbl>
            <c:dLbl>
              <c:idx val="7"/>
              <c:layout>
                <c:manualLayout>
                  <c:x val="1.7452006980802153E-3"/>
                  <c:y val="-2.39168588774887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9-4DB3-93A4-1C872C48D567}"/>
                </c:ext>
              </c:extLst>
            </c:dLbl>
            <c:dLbl>
              <c:idx val="18"/>
              <c:layout>
                <c:manualLayout>
                  <c:x val="1.7452006980801513E-3"/>
                  <c:y val="-4.8077980151471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49-4DB3-93A4-1C872C48D567}"/>
                </c:ext>
              </c:extLst>
            </c:dLbl>
            <c:dLbl>
              <c:idx val="19"/>
              <c:layout>
                <c:manualLayout>
                  <c:x val="-3.4904013961606865E-3"/>
                  <c:y val="-3.28955345228310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49-4DB3-93A4-1C872C48D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'A13'!$B$210:$C$229</c:f>
              <c:multiLvlStrCache>
                <c:ptCount val="20"/>
                <c:lvl>
                  <c:pt idx="0">
                    <c:v>Very Oftern</c:v>
                  </c:pt>
                  <c:pt idx="1">
                    <c:v>Often</c:v>
                  </c:pt>
                  <c:pt idx="2">
                    <c:v>Not very often</c:v>
                  </c:pt>
                  <c:pt idx="3">
                    <c:v>Never</c:v>
                  </c:pt>
                  <c:pt idx="4">
                    <c:v>Very Oftern</c:v>
                  </c:pt>
                  <c:pt idx="5">
                    <c:v>Often</c:v>
                  </c:pt>
                  <c:pt idx="6">
                    <c:v>Not very often</c:v>
                  </c:pt>
                  <c:pt idx="7">
                    <c:v>Never</c:v>
                  </c:pt>
                  <c:pt idx="8">
                    <c:v>Very Oftern</c:v>
                  </c:pt>
                  <c:pt idx="9">
                    <c:v>Often</c:v>
                  </c:pt>
                  <c:pt idx="10">
                    <c:v>Not very often</c:v>
                  </c:pt>
                  <c:pt idx="11">
                    <c:v>Never</c:v>
                  </c:pt>
                  <c:pt idx="12">
                    <c:v>Very Oftern</c:v>
                  </c:pt>
                  <c:pt idx="13">
                    <c:v>Often</c:v>
                  </c:pt>
                  <c:pt idx="14">
                    <c:v>Not very often</c:v>
                  </c:pt>
                  <c:pt idx="15">
                    <c:v>Never</c:v>
                  </c:pt>
                  <c:pt idx="16">
                    <c:v>Very Oftern</c:v>
                  </c:pt>
                  <c:pt idx="17">
                    <c:v>Often</c:v>
                  </c:pt>
                  <c:pt idx="18">
                    <c:v>Not very often</c:v>
                  </c:pt>
                  <c:pt idx="19">
                    <c:v>Never</c:v>
                  </c:pt>
                </c:lvl>
                <c:lvl>
                  <c:pt idx="0">
                    <c:v>AL</c:v>
                  </c:pt>
                  <c:pt idx="4">
                    <c:v>JO</c:v>
                  </c:pt>
                  <c:pt idx="8">
                    <c:v>RS</c:v>
                  </c:pt>
                  <c:pt idx="12">
                    <c:v>UA</c:v>
                  </c:pt>
                  <c:pt idx="16">
                    <c:v>UZ</c:v>
                  </c:pt>
                </c:lvl>
              </c:multiLvlStrCache>
            </c:multiLvlStrRef>
          </c:cat>
          <c:val>
            <c:numRef>
              <c:f>'A13'!$E$210:$E$229</c:f>
              <c:numCache>
                <c:formatCode>0%</c:formatCode>
                <c:ptCount val="20"/>
                <c:pt idx="0">
                  <c:v>0.75</c:v>
                </c:pt>
                <c:pt idx="1">
                  <c:v>0.21428571428571427</c:v>
                </c:pt>
                <c:pt idx="2">
                  <c:v>3.5714285714285712E-2</c:v>
                </c:pt>
                <c:pt idx="3">
                  <c:v>0</c:v>
                </c:pt>
                <c:pt idx="4">
                  <c:v>0.66666666666666663</c:v>
                </c:pt>
                <c:pt idx="5">
                  <c:v>0.33333333333333331</c:v>
                </c:pt>
                <c:pt idx="6">
                  <c:v>0</c:v>
                </c:pt>
                <c:pt idx="7">
                  <c:v>0</c:v>
                </c:pt>
                <c:pt idx="8">
                  <c:v>0.26666666666666666</c:v>
                </c:pt>
                <c:pt idx="9">
                  <c:v>0.26666666666666666</c:v>
                </c:pt>
                <c:pt idx="10">
                  <c:v>0.26666666666666666</c:v>
                </c:pt>
                <c:pt idx="11">
                  <c:v>0.2</c:v>
                </c:pt>
                <c:pt idx="12">
                  <c:v>0.24390243902439024</c:v>
                </c:pt>
                <c:pt idx="13">
                  <c:v>0.24390243902439024</c:v>
                </c:pt>
                <c:pt idx="14">
                  <c:v>0.31707317073170732</c:v>
                </c:pt>
                <c:pt idx="15">
                  <c:v>0.1951219512195122</c:v>
                </c:pt>
                <c:pt idx="16">
                  <c:v>0.72222222222222221</c:v>
                </c:pt>
                <c:pt idx="17">
                  <c:v>0.22222222222222221</c:v>
                </c:pt>
                <c:pt idx="18">
                  <c:v>5.5555555555555552E-2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9-4DB3-93A4-1C872C48D5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409007"/>
        <c:axId val="259045503"/>
      </c:barChart>
      <c:catAx>
        <c:axId val="10740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45503"/>
        <c:crosses val="autoZero"/>
        <c:auto val="1"/>
        <c:lblAlgn val="ctr"/>
        <c:lblOffset val="100"/>
        <c:noMultiLvlLbl val="0"/>
      </c:catAx>
      <c:valAx>
        <c:axId val="25904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0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'A15'!$D$225</c:f>
              <c:strCache>
                <c:ptCount val="1"/>
                <c:pt idx="0">
                  <c:v>Classroom, training centre or similar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'A15'!$B$226:$C$245</c:f>
              <c:multiLvlStrCache>
                <c:ptCount val="20"/>
                <c:lvl>
                  <c:pt idx="0">
                    <c:v>Very effective</c:v>
                  </c:pt>
                  <c:pt idx="1">
                    <c:v>Effective</c:v>
                  </c:pt>
                  <c:pt idx="2">
                    <c:v>Sometimes effective</c:v>
                  </c:pt>
                  <c:pt idx="3">
                    <c:v>Not effective</c:v>
                  </c:pt>
                  <c:pt idx="4">
                    <c:v>Very effective</c:v>
                  </c:pt>
                  <c:pt idx="5">
                    <c:v>Effective</c:v>
                  </c:pt>
                  <c:pt idx="6">
                    <c:v>Sometimes effective</c:v>
                  </c:pt>
                  <c:pt idx="7">
                    <c:v>Not effective</c:v>
                  </c:pt>
                  <c:pt idx="8">
                    <c:v>Very effective</c:v>
                  </c:pt>
                  <c:pt idx="9">
                    <c:v>Effective</c:v>
                  </c:pt>
                  <c:pt idx="10">
                    <c:v>Sometimes effective</c:v>
                  </c:pt>
                  <c:pt idx="11">
                    <c:v>Not effective</c:v>
                  </c:pt>
                  <c:pt idx="12">
                    <c:v>Very effective</c:v>
                  </c:pt>
                  <c:pt idx="13">
                    <c:v>Effective</c:v>
                  </c:pt>
                  <c:pt idx="14">
                    <c:v>Sometimes effective</c:v>
                  </c:pt>
                  <c:pt idx="15">
                    <c:v>Not effective</c:v>
                  </c:pt>
                  <c:pt idx="16">
                    <c:v>Very effective</c:v>
                  </c:pt>
                  <c:pt idx="17">
                    <c:v>Effective</c:v>
                  </c:pt>
                  <c:pt idx="18">
                    <c:v>Sometimes effective</c:v>
                  </c:pt>
                  <c:pt idx="19">
                    <c:v>Not effective</c:v>
                  </c:pt>
                </c:lvl>
                <c:lvl>
                  <c:pt idx="0">
                    <c:v>AL</c:v>
                  </c:pt>
                  <c:pt idx="4">
                    <c:v>JO</c:v>
                  </c:pt>
                  <c:pt idx="8">
                    <c:v>RS</c:v>
                  </c:pt>
                  <c:pt idx="12">
                    <c:v>UA</c:v>
                  </c:pt>
                  <c:pt idx="16">
                    <c:v>UZ</c:v>
                  </c:pt>
                </c:lvl>
              </c:multiLvlStrCache>
            </c:multiLvlStrRef>
          </c:cat>
          <c:val>
            <c:numRef>
              <c:f>'A15'!$D$226:$D$245</c:f>
              <c:numCache>
                <c:formatCode>0%</c:formatCode>
                <c:ptCount val="20"/>
                <c:pt idx="0">
                  <c:v>0.8928571428571429</c:v>
                </c:pt>
                <c:pt idx="1">
                  <c:v>0.10714285714285714</c:v>
                </c:pt>
                <c:pt idx="2">
                  <c:v>0</c:v>
                </c:pt>
                <c:pt idx="3">
                  <c:v>0</c:v>
                </c:pt>
                <c:pt idx="4">
                  <c:v>0.6</c:v>
                </c:pt>
                <c:pt idx="5">
                  <c:v>0.13333333333333333</c:v>
                </c:pt>
                <c:pt idx="6">
                  <c:v>0.26666666666666666</c:v>
                </c:pt>
                <c:pt idx="7">
                  <c:v>0</c:v>
                </c:pt>
                <c:pt idx="8">
                  <c:v>0.6</c:v>
                </c:pt>
                <c:pt idx="9">
                  <c:v>0.26666666666666666</c:v>
                </c:pt>
                <c:pt idx="10">
                  <c:v>6.6666666666666666E-2</c:v>
                </c:pt>
                <c:pt idx="11">
                  <c:v>6.6666666666666666E-2</c:v>
                </c:pt>
                <c:pt idx="12">
                  <c:v>0.46341463414634149</c:v>
                </c:pt>
                <c:pt idx="13">
                  <c:v>0.31707317073170732</c:v>
                </c:pt>
                <c:pt idx="14">
                  <c:v>0.14634146341463414</c:v>
                </c:pt>
                <c:pt idx="15">
                  <c:v>7.3170731707317069E-2</c:v>
                </c:pt>
                <c:pt idx="16">
                  <c:v>0.66666666666666663</c:v>
                </c:pt>
                <c:pt idx="17">
                  <c:v>0.27777777777777779</c:v>
                </c:pt>
                <c:pt idx="18">
                  <c:v>5.5555555555555552E-2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4-4301-97E9-9F09AEFBB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13601280"/>
        <c:axId val="944005200"/>
      </c:barChart>
      <c:scatterChart>
        <c:scatterStyle val="lineMarker"/>
        <c:varyColors val="0"/>
        <c:ser>
          <c:idx val="1"/>
          <c:order val="1"/>
          <c:tx>
            <c:strRef>
              <c:f>'A15'!$E$225</c:f>
              <c:strCache>
                <c:ptCount val="1"/>
                <c:pt idx="0">
                  <c:v>On-the-job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multiLvlStrRef>
              <c:f>'A15'!$B$226:$C$245</c:f>
              <c:multiLvlStrCache>
                <c:ptCount val="20"/>
                <c:lvl>
                  <c:pt idx="0">
                    <c:v>Very effective</c:v>
                  </c:pt>
                  <c:pt idx="1">
                    <c:v>Effective</c:v>
                  </c:pt>
                  <c:pt idx="2">
                    <c:v>Sometimes effective</c:v>
                  </c:pt>
                  <c:pt idx="3">
                    <c:v>Not effective</c:v>
                  </c:pt>
                  <c:pt idx="4">
                    <c:v>Very effective</c:v>
                  </c:pt>
                  <c:pt idx="5">
                    <c:v>Effective</c:v>
                  </c:pt>
                  <c:pt idx="6">
                    <c:v>Sometimes effective</c:v>
                  </c:pt>
                  <c:pt idx="7">
                    <c:v>Not effective</c:v>
                  </c:pt>
                  <c:pt idx="8">
                    <c:v>Very effective</c:v>
                  </c:pt>
                  <c:pt idx="9">
                    <c:v>Effective</c:v>
                  </c:pt>
                  <c:pt idx="10">
                    <c:v>Sometimes effective</c:v>
                  </c:pt>
                  <c:pt idx="11">
                    <c:v>Not effective</c:v>
                  </c:pt>
                  <c:pt idx="12">
                    <c:v>Very effective</c:v>
                  </c:pt>
                  <c:pt idx="13">
                    <c:v>Effective</c:v>
                  </c:pt>
                  <c:pt idx="14">
                    <c:v>Sometimes effective</c:v>
                  </c:pt>
                  <c:pt idx="15">
                    <c:v>Not effective</c:v>
                  </c:pt>
                  <c:pt idx="16">
                    <c:v>Very effective</c:v>
                  </c:pt>
                  <c:pt idx="17">
                    <c:v>Effective</c:v>
                  </c:pt>
                  <c:pt idx="18">
                    <c:v>Sometimes effective</c:v>
                  </c:pt>
                  <c:pt idx="19">
                    <c:v>Not effective</c:v>
                  </c:pt>
                </c:lvl>
                <c:lvl>
                  <c:pt idx="0">
                    <c:v>AL</c:v>
                  </c:pt>
                  <c:pt idx="4">
                    <c:v>JO</c:v>
                  </c:pt>
                  <c:pt idx="8">
                    <c:v>RS</c:v>
                  </c:pt>
                  <c:pt idx="12">
                    <c:v>UA</c:v>
                  </c:pt>
                  <c:pt idx="16">
                    <c:v>UZ</c:v>
                  </c:pt>
                </c:lvl>
              </c:multiLvlStrCache>
            </c:multiLvlStrRef>
          </c:xVal>
          <c:yVal>
            <c:numRef>
              <c:f>'A15'!$E$226:$E$245</c:f>
              <c:numCache>
                <c:formatCode>0%</c:formatCode>
                <c:ptCount val="20"/>
                <c:pt idx="0">
                  <c:v>0.6428571428571429</c:v>
                </c:pt>
                <c:pt idx="1">
                  <c:v>0.25</c:v>
                </c:pt>
                <c:pt idx="2">
                  <c:v>7.1428571428571425E-2</c:v>
                </c:pt>
                <c:pt idx="3">
                  <c:v>3.5714285714285712E-2</c:v>
                </c:pt>
                <c:pt idx="4">
                  <c:v>0.21428571428571427</c:v>
                </c:pt>
                <c:pt idx="5">
                  <c:v>0.2857142857142857</c:v>
                </c:pt>
                <c:pt idx="6">
                  <c:v>0.35714285714285715</c:v>
                </c:pt>
                <c:pt idx="7">
                  <c:v>0.14285714285714285</c:v>
                </c:pt>
                <c:pt idx="8">
                  <c:v>0.4</c:v>
                </c:pt>
                <c:pt idx="9">
                  <c:v>0.33333333333333331</c:v>
                </c:pt>
                <c:pt idx="10">
                  <c:v>6.6666666666666666E-2</c:v>
                </c:pt>
                <c:pt idx="11">
                  <c:v>0.2</c:v>
                </c:pt>
                <c:pt idx="12">
                  <c:v>0.14634146341463414</c:v>
                </c:pt>
                <c:pt idx="13">
                  <c:v>0.31707317073170732</c:v>
                </c:pt>
                <c:pt idx="14">
                  <c:v>0.36585365853658536</c:v>
                </c:pt>
                <c:pt idx="15">
                  <c:v>0.17073170731707318</c:v>
                </c:pt>
                <c:pt idx="16">
                  <c:v>0.27777777777777779</c:v>
                </c:pt>
                <c:pt idx="17">
                  <c:v>0.44444444444444442</c:v>
                </c:pt>
                <c:pt idx="18">
                  <c:v>0.1111111111111111</c:v>
                </c:pt>
                <c:pt idx="19">
                  <c:v>0.16666666666666666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24-4301-97E9-9F09AEFBBE2B}"/>
            </c:ext>
          </c:extLst>
        </c:ser>
        <c:ser>
          <c:idx val="2"/>
          <c:order val="2"/>
          <c:tx>
            <c:strRef>
              <c:f>'A15'!$F$225</c:f>
              <c:strCache>
                <c:ptCount val="1"/>
                <c:pt idx="0">
                  <c:v>Online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multiLvlStrRef>
              <c:f>'A15'!$B$226:$C$245</c:f>
              <c:multiLvlStrCache>
                <c:ptCount val="20"/>
                <c:lvl>
                  <c:pt idx="0">
                    <c:v>Very effective</c:v>
                  </c:pt>
                  <c:pt idx="1">
                    <c:v>Effective</c:v>
                  </c:pt>
                  <c:pt idx="2">
                    <c:v>Sometimes effective</c:v>
                  </c:pt>
                  <c:pt idx="3">
                    <c:v>Not effective</c:v>
                  </c:pt>
                  <c:pt idx="4">
                    <c:v>Very effective</c:v>
                  </c:pt>
                  <c:pt idx="5">
                    <c:v>Effective</c:v>
                  </c:pt>
                  <c:pt idx="6">
                    <c:v>Sometimes effective</c:v>
                  </c:pt>
                  <c:pt idx="7">
                    <c:v>Not effective</c:v>
                  </c:pt>
                  <c:pt idx="8">
                    <c:v>Very effective</c:v>
                  </c:pt>
                  <c:pt idx="9">
                    <c:v>Effective</c:v>
                  </c:pt>
                  <c:pt idx="10">
                    <c:v>Sometimes effective</c:v>
                  </c:pt>
                  <c:pt idx="11">
                    <c:v>Not effective</c:v>
                  </c:pt>
                  <c:pt idx="12">
                    <c:v>Very effective</c:v>
                  </c:pt>
                  <c:pt idx="13">
                    <c:v>Effective</c:v>
                  </c:pt>
                  <c:pt idx="14">
                    <c:v>Sometimes effective</c:v>
                  </c:pt>
                  <c:pt idx="15">
                    <c:v>Not effective</c:v>
                  </c:pt>
                  <c:pt idx="16">
                    <c:v>Very effective</c:v>
                  </c:pt>
                  <c:pt idx="17">
                    <c:v>Effective</c:v>
                  </c:pt>
                  <c:pt idx="18">
                    <c:v>Sometimes effective</c:v>
                  </c:pt>
                  <c:pt idx="19">
                    <c:v>Not effective</c:v>
                  </c:pt>
                </c:lvl>
                <c:lvl>
                  <c:pt idx="0">
                    <c:v>AL</c:v>
                  </c:pt>
                  <c:pt idx="4">
                    <c:v>JO</c:v>
                  </c:pt>
                  <c:pt idx="8">
                    <c:v>RS</c:v>
                  </c:pt>
                  <c:pt idx="12">
                    <c:v>UA</c:v>
                  </c:pt>
                  <c:pt idx="16">
                    <c:v>UZ</c:v>
                  </c:pt>
                </c:lvl>
              </c:multiLvlStrCache>
            </c:multiLvlStrRef>
          </c:xVal>
          <c:yVal>
            <c:numRef>
              <c:f>'A15'!$F$226:$F$245</c:f>
              <c:numCache>
                <c:formatCode>0%</c:formatCode>
                <c:ptCount val="20"/>
                <c:pt idx="0">
                  <c:v>0.37037037037037035</c:v>
                </c:pt>
                <c:pt idx="1">
                  <c:v>0.37037037037037035</c:v>
                </c:pt>
                <c:pt idx="2">
                  <c:v>0.1111111111111111</c:v>
                </c:pt>
                <c:pt idx="3">
                  <c:v>0.14814814814814814</c:v>
                </c:pt>
                <c:pt idx="4">
                  <c:v>0.53333333333333333</c:v>
                </c:pt>
                <c:pt idx="5">
                  <c:v>0.2</c:v>
                </c:pt>
                <c:pt idx="6">
                  <c:v>0.2</c:v>
                </c:pt>
                <c:pt idx="7">
                  <c:v>6.6666666666666666E-2</c:v>
                </c:pt>
                <c:pt idx="8">
                  <c:v>0.13333333333333333</c:v>
                </c:pt>
                <c:pt idx="9">
                  <c:v>0.46666666666666667</c:v>
                </c:pt>
                <c:pt idx="10">
                  <c:v>0.33333333333333331</c:v>
                </c:pt>
                <c:pt idx="11">
                  <c:v>6.6666666666666666E-2</c:v>
                </c:pt>
                <c:pt idx="12">
                  <c:v>0.17073170731707318</c:v>
                </c:pt>
                <c:pt idx="13">
                  <c:v>0.43902439024390244</c:v>
                </c:pt>
                <c:pt idx="14">
                  <c:v>0.34146341463414637</c:v>
                </c:pt>
                <c:pt idx="15">
                  <c:v>4.878048780487805E-2</c:v>
                </c:pt>
                <c:pt idx="16">
                  <c:v>0.22222222222222221</c:v>
                </c:pt>
                <c:pt idx="17">
                  <c:v>0.33333333333333331</c:v>
                </c:pt>
                <c:pt idx="18">
                  <c:v>0.33333333333333331</c:v>
                </c:pt>
                <c:pt idx="19">
                  <c:v>0.1111111111111111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24-4301-97E9-9F09AEFBB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601280"/>
        <c:axId val="944005200"/>
      </c:scatterChart>
      <c:catAx>
        <c:axId val="10136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005200"/>
        <c:crosses val="autoZero"/>
        <c:auto val="1"/>
        <c:lblAlgn val="ctr"/>
        <c:lblOffset val="100"/>
        <c:noMultiLvlLbl val="0"/>
      </c:catAx>
      <c:valAx>
        <c:axId val="94400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6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159501144856285"/>
          <c:y val="3.4187408713628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B1_B8!$E$189</c:f>
              <c:strCache>
                <c:ptCount val="1"/>
                <c:pt idx="0">
                  <c:v>During the pandemic did the beneficiary groups changed?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B1_B8!$B$190:$C$199</c:f>
              <c:multiLvlStrCache>
                <c:ptCount val="10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</c:lvl>
                <c:lvl>
                  <c:pt idx="0">
                    <c:v>AL</c:v>
                  </c:pt>
                  <c:pt idx="2">
                    <c:v>JO</c:v>
                  </c:pt>
                  <c:pt idx="4">
                    <c:v>RS</c:v>
                  </c:pt>
                  <c:pt idx="6">
                    <c:v>UA</c:v>
                  </c:pt>
                  <c:pt idx="8">
                    <c:v>UZ</c:v>
                  </c:pt>
                </c:lvl>
              </c:multiLvlStrCache>
            </c:multiLvlStrRef>
          </c:cat>
          <c:val>
            <c:numRef>
              <c:f>B1_B8!$E$190:$E$199</c:f>
              <c:numCache>
                <c:formatCode>0%</c:formatCode>
                <c:ptCount val="10"/>
                <c:pt idx="0">
                  <c:v>0.25</c:v>
                </c:pt>
                <c:pt idx="1">
                  <c:v>0.75</c:v>
                </c:pt>
                <c:pt idx="2">
                  <c:v>0.46666666666666667</c:v>
                </c:pt>
                <c:pt idx="3">
                  <c:v>0.53333333333333333</c:v>
                </c:pt>
                <c:pt idx="4">
                  <c:v>6.6666666666666666E-2</c:v>
                </c:pt>
                <c:pt idx="5">
                  <c:v>0.93333333333333335</c:v>
                </c:pt>
                <c:pt idx="6">
                  <c:v>0.29268292682926828</c:v>
                </c:pt>
                <c:pt idx="7">
                  <c:v>0.70731707317073167</c:v>
                </c:pt>
                <c:pt idx="8">
                  <c:v>0.72222222222222221</c:v>
                </c:pt>
                <c:pt idx="9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0-4325-ACA6-EA2537726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272096"/>
        <c:axId val="9440463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B1_B8!$D$189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B1_B8!$B$190:$C$199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Yes</c:v>
                        </c:pt>
                        <c:pt idx="1">
                          <c:v>No</c:v>
                        </c:pt>
                        <c:pt idx="2">
                          <c:v>Yes</c:v>
                        </c:pt>
                        <c:pt idx="3">
                          <c:v>No</c:v>
                        </c:pt>
                        <c:pt idx="4">
                          <c:v>Yes</c:v>
                        </c:pt>
                        <c:pt idx="5">
                          <c:v>No</c:v>
                        </c:pt>
                        <c:pt idx="6">
                          <c:v>Yes</c:v>
                        </c:pt>
                        <c:pt idx="7">
                          <c:v>No</c:v>
                        </c:pt>
                        <c:pt idx="8">
                          <c:v>Yes</c:v>
                        </c:pt>
                        <c:pt idx="9">
                          <c:v>No</c:v>
                        </c:pt>
                      </c:lvl>
                      <c:lvl>
                        <c:pt idx="0">
                          <c:v>AL</c:v>
                        </c:pt>
                        <c:pt idx="2">
                          <c:v>JO</c:v>
                        </c:pt>
                        <c:pt idx="4">
                          <c:v>RS</c:v>
                        </c:pt>
                        <c:pt idx="6">
                          <c:v>UA</c:v>
                        </c:pt>
                        <c:pt idx="8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B1_B8!$D$190:$D$199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5B0-4325-ACA6-EA2537726A47}"/>
                  </c:ext>
                </c:extLst>
              </c15:ser>
            </c15:filteredBarSeries>
          </c:ext>
        </c:extLst>
      </c:barChart>
      <c:catAx>
        <c:axId val="10132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046384"/>
        <c:crosses val="autoZero"/>
        <c:auto val="1"/>
        <c:lblAlgn val="ctr"/>
        <c:lblOffset val="100"/>
        <c:noMultiLvlLbl val="0"/>
      </c:catAx>
      <c:valAx>
        <c:axId val="94404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27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B1_B8!$F$189</c:f>
              <c:strCache>
                <c:ptCount val="1"/>
                <c:pt idx="0">
                  <c:v>The organisation has learned short-term lessons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B1_B8!$B$190:$C$199</c:f>
              <c:multiLvlStrCache>
                <c:ptCount val="10"/>
                <c:lvl>
                  <c:pt idx="0">
                    <c:v>Yes</c:v>
                  </c:pt>
                  <c:pt idx="1">
                    <c:v>No</c:v>
                  </c:pt>
                  <c:pt idx="2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5">
                    <c:v>No</c:v>
                  </c:pt>
                  <c:pt idx="6">
                    <c:v>Yes</c:v>
                  </c:pt>
                  <c:pt idx="7">
                    <c:v>No</c:v>
                  </c:pt>
                  <c:pt idx="8">
                    <c:v>Yes</c:v>
                  </c:pt>
                  <c:pt idx="9">
                    <c:v>No</c:v>
                  </c:pt>
                </c:lvl>
                <c:lvl>
                  <c:pt idx="0">
                    <c:v>AL</c:v>
                  </c:pt>
                  <c:pt idx="2">
                    <c:v>JO</c:v>
                  </c:pt>
                  <c:pt idx="4">
                    <c:v>RS</c:v>
                  </c:pt>
                  <c:pt idx="6">
                    <c:v>UA</c:v>
                  </c:pt>
                  <c:pt idx="8">
                    <c:v>UZ</c:v>
                  </c:pt>
                </c:lvl>
              </c:multiLvlStrCache>
            </c:multiLvlStrRef>
          </c:cat>
          <c:val>
            <c:numRef>
              <c:f>B1_B8!$F$190:$F$199</c:f>
              <c:numCache>
                <c:formatCode>0%</c:formatCode>
                <c:ptCount val="10"/>
                <c:pt idx="0">
                  <c:v>0.9642857142857143</c:v>
                </c:pt>
                <c:pt idx="1">
                  <c:v>3.5714285714285712E-2</c:v>
                </c:pt>
                <c:pt idx="2">
                  <c:v>0.7857142857142857</c:v>
                </c:pt>
                <c:pt idx="3">
                  <c:v>0.21428571428571427</c:v>
                </c:pt>
                <c:pt idx="4">
                  <c:v>0.8666666666666667</c:v>
                </c:pt>
                <c:pt idx="5">
                  <c:v>0.13333333333333333</c:v>
                </c:pt>
                <c:pt idx="6">
                  <c:v>0.82926829268292679</c:v>
                </c:pt>
                <c:pt idx="7">
                  <c:v>0.17073170731707318</c:v>
                </c:pt>
                <c:pt idx="8">
                  <c:v>0.77777777777777779</c:v>
                </c:pt>
                <c:pt idx="9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8B3-939A-26ECF3F11E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6709376"/>
        <c:axId val="944033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B1_B8!$D$189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B1_B8!$B$190:$C$199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Yes</c:v>
                        </c:pt>
                        <c:pt idx="1">
                          <c:v>No</c:v>
                        </c:pt>
                        <c:pt idx="2">
                          <c:v>Yes</c:v>
                        </c:pt>
                        <c:pt idx="3">
                          <c:v>No</c:v>
                        </c:pt>
                        <c:pt idx="4">
                          <c:v>Yes</c:v>
                        </c:pt>
                        <c:pt idx="5">
                          <c:v>No</c:v>
                        </c:pt>
                        <c:pt idx="6">
                          <c:v>Yes</c:v>
                        </c:pt>
                        <c:pt idx="7">
                          <c:v>No</c:v>
                        </c:pt>
                        <c:pt idx="8">
                          <c:v>Yes</c:v>
                        </c:pt>
                        <c:pt idx="9">
                          <c:v>No</c:v>
                        </c:pt>
                      </c:lvl>
                      <c:lvl>
                        <c:pt idx="0">
                          <c:v>AL</c:v>
                        </c:pt>
                        <c:pt idx="2">
                          <c:v>JO</c:v>
                        </c:pt>
                        <c:pt idx="4">
                          <c:v>RS</c:v>
                        </c:pt>
                        <c:pt idx="6">
                          <c:v>UA</c:v>
                        </c:pt>
                        <c:pt idx="8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B1_B8!$D$190:$D$199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6E1-48B3-939A-26ECF3F11E3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B1_B8!$E$189</c15:sqref>
                        </c15:formulaRef>
                      </c:ext>
                    </c:extLst>
                    <c:strCache>
                      <c:ptCount val="1"/>
                      <c:pt idx="0">
                        <c:v>During the pandemic did the beneficiary groups changed?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B1_B8!$B$190:$C$199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Yes</c:v>
                        </c:pt>
                        <c:pt idx="1">
                          <c:v>No</c:v>
                        </c:pt>
                        <c:pt idx="2">
                          <c:v>Yes</c:v>
                        </c:pt>
                        <c:pt idx="3">
                          <c:v>No</c:v>
                        </c:pt>
                        <c:pt idx="4">
                          <c:v>Yes</c:v>
                        </c:pt>
                        <c:pt idx="5">
                          <c:v>No</c:v>
                        </c:pt>
                        <c:pt idx="6">
                          <c:v>Yes</c:v>
                        </c:pt>
                        <c:pt idx="7">
                          <c:v>No</c:v>
                        </c:pt>
                        <c:pt idx="8">
                          <c:v>Yes</c:v>
                        </c:pt>
                        <c:pt idx="9">
                          <c:v>No</c:v>
                        </c:pt>
                      </c:lvl>
                      <c:lvl>
                        <c:pt idx="0">
                          <c:v>AL</c:v>
                        </c:pt>
                        <c:pt idx="2">
                          <c:v>JO</c:v>
                        </c:pt>
                        <c:pt idx="4">
                          <c:v>RS</c:v>
                        </c:pt>
                        <c:pt idx="6">
                          <c:v>UA</c:v>
                        </c:pt>
                        <c:pt idx="8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B1_B8!$E$190:$E$199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0.25</c:v>
                      </c:pt>
                      <c:pt idx="1">
                        <c:v>0.75</c:v>
                      </c:pt>
                      <c:pt idx="2">
                        <c:v>0.46666666666666667</c:v>
                      </c:pt>
                      <c:pt idx="3">
                        <c:v>0.53333333333333333</c:v>
                      </c:pt>
                      <c:pt idx="4">
                        <c:v>6.6666666666666666E-2</c:v>
                      </c:pt>
                      <c:pt idx="5">
                        <c:v>0.93333333333333335</c:v>
                      </c:pt>
                      <c:pt idx="6">
                        <c:v>0.29268292682926828</c:v>
                      </c:pt>
                      <c:pt idx="7">
                        <c:v>0.70731707317073167</c:v>
                      </c:pt>
                      <c:pt idx="8">
                        <c:v>0.72222222222222221</c:v>
                      </c:pt>
                      <c:pt idx="9">
                        <c:v>0.27777777777777779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6E1-48B3-939A-26ECF3F11E39}"/>
                  </c:ext>
                </c:extLst>
              </c15:ser>
            </c15:filteredBarSeries>
          </c:ext>
        </c:extLst>
      </c:barChart>
      <c:catAx>
        <c:axId val="10767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033904"/>
        <c:crosses val="autoZero"/>
        <c:auto val="1"/>
        <c:lblAlgn val="ctr"/>
        <c:lblOffset val="100"/>
        <c:noMultiLvlLbl val="0"/>
      </c:catAx>
      <c:valAx>
        <c:axId val="944033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7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Is your organisation involved in the dialogue regarding skills strategies and policies?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'C1'!$H$224</c:f>
              <c:strCache>
                <c:ptCount val="1"/>
                <c:pt idx="0">
                  <c:v>YES, regularly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'C1'!$H$225:$H$229</c:f>
              <c:numCache>
                <c:formatCode>0%</c:formatCode>
                <c:ptCount val="5"/>
                <c:pt idx="0">
                  <c:v>0.17857142857142858</c:v>
                </c:pt>
                <c:pt idx="1">
                  <c:v>0.26666666666666666</c:v>
                </c:pt>
                <c:pt idx="2">
                  <c:v>0.26666666666666666</c:v>
                </c:pt>
                <c:pt idx="3">
                  <c:v>0.56097560975609762</c:v>
                </c:pt>
                <c:pt idx="4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0-4301-B1C8-354C520A44F3}"/>
            </c:ext>
          </c:extLst>
        </c:ser>
        <c:ser>
          <c:idx val="1"/>
          <c:order val="1"/>
          <c:tx>
            <c:strRef>
              <c:f>'C1'!$I$224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'C1'!$I$225:$I$229</c:f>
              <c:numCache>
                <c:formatCode>0%</c:formatCode>
                <c:ptCount val="5"/>
                <c:pt idx="0">
                  <c:v>0.39285714285714285</c:v>
                </c:pt>
                <c:pt idx="1">
                  <c:v>0.26666666666666666</c:v>
                </c:pt>
                <c:pt idx="2">
                  <c:v>0.53333333333333333</c:v>
                </c:pt>
                <c:pt idx="3">
                  <c:v>0.31707317073170732</c:v>
                </c:pt>
                <c:pt idx="4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0-4301-B1C8-354C520A44F3}"/>
            </c:ext>
          </c:extLst>
        </c:ser>
        <c:ser>
          <c:idx val="2"/>
          <c:order val="2"/>
          <c:tx>
            <c:strRef>
              <c:f>'C1'!$J$224</c:f>
              <c:strCache>
                <c:ptCount val="1"/>
                <c:pt idx="0">
                  <c:v>NO, but would like to participate in the policy dialogue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'C1'!$J$225:$J$229</c:f>
              <c:numCache>
                <c:formatCode>0%</c:formatCode>
                <c:ptCount val="5"/>
                <c:pt idx="0">
                  <c:v>0.42857142857142855</c:v>
                </c:pt>
                <c:pt idx="1">
                  <c:v>0.33333333333333331</c:v>
                </c:pt>
                <c:pt idx="2">
                  <c:v>0.2</c:v>
                </c:pt>
                <c:pt idx="3">
                  <c:v>7.3170731707317069E-2</c:v>
                </c:pt>
                <c:pt idx="4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0-4301-B1C8-354C520A44F3}"/>
            </c:ext>
          </c:extLst>
        </c:ser>
        <c:ser>
          <c:idx val="3"/>
          <c:order val="3"/>
          <c:tx>
            <c:strRef>
              <c:f>'C1'!$K$224</c:f>
              <c:strCache>
                <c:ptCount val="1"/>
                <c:pt idx="0">
                  <c:v>NO, my organisation is not interested in the policy dialogue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90-4301-B1C8-354C520A44F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90-4301-B1C8-354C520A4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'C1'!$K$225:$K$229</c:f>
              <c:numCache>
                <c:formatCode>0%</c:formatCode>
                <c:ptCount val="5"/>
                <c:pt idx="0">
                  <c:v>0</c:v>
                </c:pt>
                <c:pt idx="1">
                  <c:v>0.13333333333333333</c:v>
                </c:pt>
                <c:pt idx="2">
                  <c:v>0</c:v>
                </c:pt>
                <c:pt idx="3">
                  <c:v>4.878048780487805E-2</c:v>
                </c:pt>
                <c:pt idx="4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0-4301-B1C8-354C520A44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65744"/>
        <c:axId val="1107506448"/>
      </c:barChart>
      <c:catAx>
        <c:axId val="11020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506448"/>
        <c:crosses val="autoZero"/>
        <c:auto val="1"/>
        <c:lblAlgn val="ctr"/>
        <c:lblOffset val="100"/>
        <c:noMultiLvlLbl val="0"/>
      </c:catAx>
      <c:valAx>
        <c:axId val="1107506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06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212853645395166E-2"/>
          <c:y val="0.84226053912119081"/>
          <c:w val="0.91398953282100237"/>
          <c:h val="0.13323716772784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Provide </a:t>
            </a:r>
            <a:r>
              <a:rPr lang="en-US" b="1" dirty="0"/>
              <a:t>innovative</a:t>
            </a:r>
            <a:r>
              <a:rPr lang="en-US" dirty="0"/>
              <a:t> advice to shape HCD policies</a:t>
            </a:r>
          </a:p>
        </c:rich>
      </c:tx>
      <c:layout>
        <c:manualLayout>
          <c:xMode val="edge"/>
          <c:yMode val="edge"/>
          <c:x val="0.14045197740112994"/>
          <c:y val="2.6058631921824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'D1'!$E$199</c:f>
              <c:strCache>
                <c:ptCount val="1"/>
                <c:pt idx="0">
                  <c:v>Provide innovative advice to shape HCD policies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'D1'!$B$200:$C$214</c:f>
              <c:multiLvlStrCache>
                <c:ptCount val="15"/>
                <c:lvl>
                  <c:pt idx="0">
                    <c:v>Major Advantage</c:v>
                  </c:pt>
                  <c:pt idx="1">
                    <c:v>Advantage</c:v>
                  </c:pt>
                  <c:pt idx="2">
                    <c:v>No Advantage</c:v>
                  </c:pt>
                  <c:pt idx="3">
                    <c:v>Major Advantage</c:v>
                  </c:pt>
                  <c:pt idx="4">
                    <c:v>Advantage</c:v>
                  </c:pt>
                  <c:pt idx="5">
                    <c:v>No Advantage</c:v>
                  </c:pt>
                  <c:pt idx="6">
                    <c:v>Major Advantage</c:v>
                  </c:pt>
                  <c:pt idx="7">
                    <c:v>Advantage</c:v>
                  </c:pt>
                  <c:pt idx="8">
                    <c:v>No Advantage</c:v>
                  </c:pt>
                  <c:pt idx="9">
                    <c:v>Major Advantage</c:v>
                  </c:pt>
                  <c:pt idx="10">
                    <c:v>Advantage</c:v>
                  </c:pt>
                  <c:pt idx="11">
                    <c:v>No Advantage</c:v>
                  </c:pt>
                  <c:pt idx="12">
                    <c:v>Major Advantage</c:v>
                  </c:pt>
                  <c:pt idx="13">
                    <c:v>Advantage</c:v>
                  </c:pt>
                  <c:pt idx="14">
                    <c:v>No Advantage</c:v>
                  </c:pt>
                </c:lvl>
                <c:lvl>
                  <c:pt idx="0">
                    <c:v>AL</c:v>
                  </c:pt>
                  <c:pt idx="3">
                    <c:v>JO</c:v>
                  </c:pt>
                  <c:pt idx="6">
                    <c:v>RS</c:v>
                  </c:pt>
                  <c:pt idx="9">
                    <c:v>UA</c:v>
                  </c:pt>
                  <c:pt idx="12">
                    <c:v>UZ</c:v>
                  </c:pt>
                </c:lvl>
              </c:multiLvlStrCache>
            </c:multiLvlStrRef>
          </c:cat>
          <c:val>
            <c:numRef>
              <c:f>'D1'!$E$200:$E$214</c:f>
              <c:numCache>
                <c:formatCode>0%</c:formatCode>
                <c:ptCount val="15"/>
                <c:pt idx="0">
                  <c:v>0.25</c:v>
                </c:pt>
                <c:pt idx="1">
                  <c:v>0.6428571428571429</c:v>
                </c:pt>
                <c:pt idx="2">
                  <c:v>0.10714285714285714</c:v>
                </c:pt>
                <c:pt idx="3">
                  <c:v>0.6428571428571429</c:v>
                </c:pt>
                <c:pt idx="4">
                  <c:v>0.21428571428571427</c:v>
                </c:pt>
                <c:pt idx="5">
                  <c:v>0.14285714285714285</c:v>
                </c:pt>
                <c:pt idx="6">
                  <c:v>0.53333333333333333</c:v>
                </c:pt>
                <c:pt idx="7">
                  <c:v>0.13333333333333333</c:v>
                </c:pt>
                <c:pt idx="8">
                  <c:v>0.33333333333333331</c:v>
                </c:pt>
                <c:pt idx="9">
                  <c:v>0.43902439024390244</c:v>
                </c:pt>
                <c:pt idx="10">
                  <c:v>0.41463414634146339</c:v>
                </c:pt>
                <c:pt idx="11">
                  <c:v>0.12195121951219512</c:v>
                </c:pt>
                <c:pt idx="12">
                  <c:v>0.61111111111111116</c:v>
                </c:pt>
                <c:pt idx="13">
                  <c:v>5.5555555555555552E-2</c:v>
                </c:pt>
                <c:pt idx="1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6-4B15-8E31-7F1EAE35F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5764064"/>
        <c:axId val="1155117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'D1'!$D$199</c15:sqref>
                        </c15:formulaRef>
                      </c:ext>
                    </c:extLst>
                    <c:strCache>
                      <c:ptCount val="1"/>
                      <c:pt idx="0">
                        <c:v>Provide independent advice to shape HCD policies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'D1'!$D$200:$D$214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0.5714285714285714</c:v>
                      </c:pt>
                      <c:pt idx="2">
                        <c:v>0.10714285714285714</c:v>
                      </c:pt>
                      <c:pt idx="3">
                        <c:v>0.38461538461538464</c:v>
                      </c:pt>
                      <c:pt idx="4">
                        <c:v>0.30769230769230771</c:v>
                      </c:pt>
                      <c:pt idx="5">
                        <c:v>0.30769230769230771</c:v>
                      </c:pt>
                      <c:pt idx="6">
                        <c:v>0.33333333333333331</c:v>
                      </c:pt>
                      <c:pt idx="7">
                        <c:v>0.26666666666666666</c:v>
                      </c:pt>
                      <c:pt idx="8">
                        <c:v>0.4</c:v>
                      </c:pt>
                      <c:pt idx="9">
                        <c:v>0.36585365853658536</c:v>
                      </c:pt>
                      <c:pt idx="10">
                        <c:v>0.43902439024390244</c:v>
                      </c:pt>
                      <c:pt idx="11">
                        <c:v>0.17073170731707318</c:v>
                      </c:pt>
                      <c:pt idx="12">
                        <c:v>0.5</c:v>
                      </c:pt>
                      <c:pt idx="13">
                        <c:v>0.1111111111111111</c:v>
                      </c:pt>
                      <c:pt idx="14">
                        <c:v>0.3888888888888889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B96-4B15-8E31-7F1EAE35FED9}"/>
                  </c:ext>
                </c:extLst>
              </c15:ser>
            </c15:filteredBarSeries>
          </c:ext>
        </c:extLst>
      </c:barChart>
      <c:catAx>
        <c:axId val="8457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117712"/>
        <c:crosses val="autoZero"/>
        <c:auto val="1"/>
        <c:lblAlgn val="ctr"/>
        <c:lblOffset val="100"/>
        <c:noMultiLvlLbl val="0"/>
      </c:catAx>
      <c:valAx>
        <c:axId val="11551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76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Provide </a:t>
            </a:r>
            <a:r>
              <a:rPr lang="en-US" b="1" dirty="0"/>
              <a:t>independent</a:t>
            </a:r>
            <a:r>
              <a:rPr lang="en-US" dirty="0"/>
              <a:t> advice to shape HCD policies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'D1'!$D$199</c:f>
              <c:strCache>
                <c:ptCount val="1"/>
                <c:pt idx="0">
                  <c:v>Provide independent advice to shape HCD policies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'D1'!$B$200:$C$214</c:f>
              <c:multiLvlStrCache>
                <c:ptCount val="15"/>
                <c:lvl>
                  <c:pt idx="0">
                    <c:v>Major Advantage</c:v>
                  </c:pt>
                  <c:pt idx="1">
                    <c:v>Advantage</c:v>
                  </c:pt>
                  <c:pt idx="2">
                    <c:v>No Advantage</c:v>
                  </c:pt>
                  <c:pt idx="3">
                    <c:v>Major Advantage</c:v>
                  </c:pt>
                  <c:pt idx="4">
                    <c:v>Advantage</c:v>
                  </c:pt>
                  <c:pt idx="5">
                    <c:v>No Advantage</c:v>
                  </c:pt>
                  <c:pt idx="6">
                    <c:v>Major Advantage</c:v>
                  </c:pt>
                  <c:pt idx="7">
                    <c:v>Advantage</c:v>
                  </c:pt>
                  <c:pt idx="8">
                    <c:v>No Advantage</c:v>
                  </c:pt>
                  <c:pt idx="9">
                    <c:v>Major Advantage</c:v>
                  </c:pt>
                  <c:pt idx="10">
                    <c:v>Advantage</c:v>
                  </c:pt>
                  <c:pt idx="11">
                    <c:v>No Advantage</c:v>
                  </c:pt>
                  <c:pt idx="12">
                    <c:v>Major Advantage</c:v>
                  </c:pt>
                  <c:pt idx="13">
                    <c:v>Advantage</c:v>
                  </c:pt>
                  <c:pt idx="14">
                    <c:v>No Advantage</c:v>
                  </c:pt>
                </c:lvl>
                <c:lvl>
                  <c:pt idx="0">
                    <c:v>AL</c:v>
                  </c:pt>
                  <c:pt idx="3">
                    <c:v>JO</c:v>
                  </c:pt>
                  <c:pt idx="6">
                    <c:v>RS</c:v>
                  </c:pt>
                  <c:pt idx="9">
                    <c:v>UA</c:v>
                  </c:pt>
                  <c:pt idx="12">
                    <c:v>UZ</c:v>
                  </c:pt>
                </c:lvl>
              </c:multiLvlStrCache>
            </c:multiLvlStrRef>
          </c:cat>
          <c:val>
            <c:numRef>
              <c:f>'D1'!$D$200:$D$214</c:f>
              <c:numCache>
                <c:formatCode>0%</c:formatCode>
                <c:ptCount val="15"/>
                <c:pt idx="0">
                  <c:v>0.32142857142857145</c:v>
                </c:pt>
                <c:pt idx="1">
                  <c:v>0.5714285714285714</c:v>
                </c:pt>
                <c:pt idx="2">
                  <c:v>0.10714285714285714</c:v>
                </c:pt>
                <c:pt idx="3">
                  <c:v>0.38461538461538464</c:v>
                </c:pt>
                <c:pt idx="4">
                  <c:v>0.30769230769230771</c:v>
                </c:pt>
                <c:pt idx="5">
                  <c:v>0.30769230769230771</c:v>
                </c:pt>
                <c:pt idx="6">
                  <c:v>0.33333333333333331</c:v>
                </c:pt>
                <c:pt idx="7">
                  <c:v>0.26666666666666666</c:v>
                </c:pt>
                <c:pt idx="8">
                  <c:v>0.4</c:v>
                </c:pt>
                <c:pt idx="9">
                  <c:v>0.36585365853658536</c:v>
                </c:pt>
                <c:pt idx="10">
                  <c:v>0.43902439024390244</c:v>
                </c:pt>
                <c:pt idx="11">
                  <c:v>0.17073170731707318</c:v>
                </c:pt>
                <c:pt idx="12">
                  <c:v>0.5</c:v>
                </c:pt>
                <c:pt idx="13">
                  <c:v>0.1111111111111111</c:v>
                </c:pt>
                <c:pt idx="14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5-40C1-942A-FB2511FCC4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3279696"/>
        <c:axId val="1030779184"/>
      </c:barChart>
      <c:catAx>
        <c:axId val="10132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779184"/>
        <c:crosses val="autoZero"/>
        <c:auto val="1"/>
        <c:lblAlgn val="ctr"/>
        <c:lblOffset val="100"/>
        <c:noMultiLvlLbl val="0"/>
      </c:catAx>
      <c:valAx>
        <c:axId val="103077918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2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'D1'!$H$199</c:f>
              <c:strCache>
                <c:ptCount val="1"/>
                <c:pt idx="0">
                  <c:v>Improve the outcome of policy dialogue and public consultations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'D1'!$B$200:$C$214</c:f>
              <c:multiLvlStrCache>
                <c:ptCount val="15"/>
                <c:lvl>
                  <c:pt idx="0">
                    <c:v>Major Advantage</c:v>
                  </c:pt>
                  <c:pt idx="1">
                    <c:v>Advantage</c:v>
                  </c:pt>
                  <c:pt idx="2">
                    <c:v>No Advantage</c:v>
                  </c:pt>
                  <c:pt idx="3">
                    <c:v>Major Advantage</c:v>
                  </c:pt>
                  <c:pt idx="4">
                    <c:v>Advantage</c:v>
                  </c:pt>
                  <c:pt idx="5">
                    <c:v>No Advantage</c:v>
                  </c:pt>
                  <c:pt idx="6">
                    <c:v>Major Advantage</c:v>
                  </c:pt>
                  <c:pt idx="7">
                    <c:v>Advantage</c:v>
                  </c:pt>
                  <c:pt idx="8">
                    <c:v>No Advantage</c:v>
                  </c:pt>
                  <c:pt idx="9">
                    <c:v>Major Advantage</c:v>
                  </c:pt>
                  <c:pt idx="10">
                    <c:v>Advantage</c:v>
                  </c:pt>
                  <c:pt idx="11">
                    <c:v>No Advantage</c:v>
                  </c:pt>
                  <c:pt idx="12">
                    <c:v>Major Advantage</c:v>
                  </c:pt>
                  <c:pt idx="13">
                    <c:v>Advantage</c:v>
                  </c:pt>
                  <c:pt idx="14">
                    <c:v>No Advantage</c:v>
                  </c:pt>
                </c:lvl>
                <c:lvl>
                  <c:pt idx="0">
                    <c:v>AL</c:v>
                  </c:pt>
                  <c:pt idx="3">
                    <c:v>JO</c:v>
                  </c:pt>
                  <c:pt idx="6">
                    <c:v>RS</c:v>
                  </c:pt>
                  <c:pt idx="9">
                    <c:v>UA</c:v>
                  </c:pt>
                  <c:pt idx="12">
                    <c:v>UZ</c:v>
                  </c:pt>
                </c:lvl>
              </c:multiLvlStrCache>
            </c:multiLvlStrRef>
          </c:cat>
          <c:val>
            <c:numRef>
              <c:f>'D1'!$H$200:$H$214</c:f>
              <c:numCache>
                <c:formatCode>0%</c:formatCode>
                <c:ptCount val="15"/>
                <c:pt idx="0">
                  <c:v>0.42857142857142855</c:v>
                </c:pt>
                <c:pt idx="1">
                  <c:v>0.32142857142857145</c:v>
                </c:pt>
                <c:pt idx="2">
                  <c:v>0.25</c:v>
                </c:pt>
                <c:pt idx="3">
                  <c:v>0.72727272727272729</c:v>
                </c:pt>
                <c:pt idx="4">
                  <c:v>9.0909090909090912E-2</c:v>
                </c:pt>
                <c:pt idx="5">
                  <c:v>0.18181818181818182</c:v>
                </c:pt>
                <c:pt idx="6">
                  <c:v>6.6666666666666666E-2</c:v>
                </c:pt>
                <c:pt idx="7">
                  <c:v>0.33333333333333331</c:v>
                </c:pt>
                <c:pt idx="8">
                  <c:v>0.6</c:v>
                </c:pt>
                <c:pt idx="9">
                  <c:v>0.12195121951219512</c:v>
                </c:pt>
                <c:pt idx="10">
                  <c:v>0.41463414634146339</c:v>
                </c:pt>
                <c:pt idx="11">
                  <c:v>0.43902439024390244</c:v>
                </c:pt>
                <c:pt idx="12">
                  <c:v>0.1111111111111111</c:v>
                </c:pt>
                <c:pt idx="13">
                  <c:v>0.3888888888888889</c:v>
                </c:pt>
                <c:pt idx="1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3-4BBF-AB31-32D93D729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2072944"/>
        <c:axId val="11551085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'D1'!$D$199</c15:sqref>
                        </c15:formulaRef>
                      </c:ext>
                    </c:extLst>
                    <c:strCache>
                      <c:ptCount val="1"/>
                      <c:pt idx="0">
                        <c:v>Provide independent advice to shape HCD policies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'D1'!$D$200:$D$214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0.5714285714285714</c:v>
                      </c:pt>
                      <c:pt idx="2">
                        <c:v>0.10714285714285714</c:v>
                      </c:pt>
                      <c:pt idx="3">
                        <c:v>0.38461538461538464</c:v>
                      </c:pt>
                      <c:pt idx="4">
                        <c:v>0.30769230769230771</c:v>
                      </c:pt>
                      <c:pt idx="5">
                        <c:v>0.30769230769230771</c:v>
                      </c:pt>
                      <c:pt idx="6">
                        <c:v>0.33333333333333331</c:v>
                      </c:pt>
                      <c:pt idx="7">
                        <c:v>0.26666666666666666</c:v>
                      </c:pt>
                      <c:pt idx="8">
                        <c:v>0.4</c:v>
                      </c:pt>
                      <c:pt idx="9">
                        <c:v>0.36585365853658536</c:v>
                      </c:pt>
                      <c:pt idx="10">
                        <c:v>0.43902439024390244</c:v>
                      </c:pt>
                      <c:pt idx="11">
                        <c:v>0.17073170731707318</c:v>
                      </c:pt>
                      <c:pt idx="12">
                        <c:v>0.5</c:v>
                      </c:pt>
                      <c:pt idx="13">
                        <c:v>0.1111111111111111</c:v>
                      </c:pt>
                      <c:pt idx="14">
                        <c:v>0.3888888888888889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9F3-4BBF-AB31-32D93D729C5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'D1'!$E$199</c15:sqref>
                        </c15:formulaRef>
                      </c:ext>
                    </c:extLst>
                    <c:strCache>
                      <c:ptCount val="1"/>
                      <c:pt idx="0">
                        <c:v>Provide innovative advice to shape HCD policies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'D1'!$E$200:$E$214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0.25</c:v>
                      </c:pt>
                      <c:pt idx="1">
                        <c:v>0.6428571428571429</c:v>
                      </c:pt>
                      <c:pt idx="2">
                        <c:v>0.10714285714285714</c:v>
                      </c:pt>
                      <c:pt idx="3">
                        <c:v>0.6428571428571429</c:v>
                      </c:pt>
                      <c:pt idx="4">
                        <c:v>0.21428571428571427</c:v>
                      </c:pt>
                      <c:pt idx="5">
                        <c:v>0.14285714285714285</c:v>
                      </c:pt>
                      <c:pt idx="6">
                        <c:v>0.53333333333333333</c:v>
                      </c:pt>
                      <c:pt idx="7">
                        <c:v>0.13333333333333333</c:v>
                      </c:pt>
                      <c:pt idx="8">
                        <c:v>0.33333333333333331</c:v>
                      </c:pt>
                      <c:pt idx="9">
                        <c:v>0.43902439024390244</c:v>
                      </c:pt>
                      <c:pt idx="10">
                        <c:v>0.41463414634146339</c:v>
                      </c:pt>
                      <c:pt idx="11">
                        <c:v>0.12195121951219512</c:v>
                      </c:pt>
                      <c:pt idx="12">
                        <c:v>0.61111111111111116</c:v>
                      </c:pt>
                      <c:pt idx="13">
                        <c:v>5.5555555555555552E-2</c:v>
                      </c:pt>
                      <c:pt idx="14">
                        <c:v>0.33333333333333331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9F3-4BBF-AB31-32D93D729C5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'D1'!$F$199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'D1'!$F$200:$F$214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0.4642857142857143</c:v>
                      </c:pt>
                      <c:pt idx="2">
                        <c:v>0.21428571428571427</c:v>
                      </c:pt>
                      <c:pt idx="3">
                        <c:v>0.7857142857142857</c:v>
                      </c:pt>
                      <c:pt idx="4">
                        <c:v>0.14285714285714285</c:v>
                      </c:pt>
                      <c:pt idx="5">
                        <c:v>7.1428571428571425E-2</c:v>
                      </c:pt>
                      <c:pt idx="6">
                        <c:v>0.33333333333333331</c:v>
                      </c:pt>
                      <c:pt idx="7">
                        <c:v>0.4</c:v>
                      </c:pt>
                      <c:pt idx="8">
                        <c:v>0.26666666666666666</c:v>
                      </c:pt>
                      <c:pt idx="9">
                        <c:v>0.17073170731707318</c:v>
                      </c:pt>
                      <c:pt idx="10">
                        <c:v>0.48780487804878048</c:v>
                      </c:pt>
                      <c:pt idx="11">
                        <c:v>0.31707317073170732</c:v>
                      </c:pt>
                      <c:pt idx="12">
                        <c:v>0.33333333333333331</c:v>
                      </c:pt>
                      <c:pt idx="13">
                        <c:v>0.16666666666666666</c:v>
                      </c:pt>
                      <c:pt idx="14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9F3-4BBF-AB31-32D93D729C5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'D1'!$G$199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'D1'!$G$200:$G$214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0.39285714285714285</c:v>
                      </c:pt>
                      <c:pt idx="1">
                        <c:v>0.35714285714285715</c:v>
                      </c:pt>
                      <c:pt idx="2">
                        <c:v>0.25</c:v>
                      </c:pt>
                      <c:pt idx="3">
                        <c:v>0.61538461538461542</c:v>
                      </c:pt>
                      <c:pt idx="4">
                        <c:v>0.30769230769230771</c:v>
                      </c:pt>
                      <c:pt idx="5">
                        <c:v>7.6923076923076927E-2</c:v>
                      </c:pt>
                      <c:pt idx="6">
                        <c:v>0.2</c:v>
                      </c:pt>
                      <c:pt idx="7">
                        <c:v>0.13333333333333333</c:v>
                      </c:pt>
                      <c:pt idx="8">
                        <c:v>0.66666666666666663</c:v>
                      </c:pt>
                      <c:pt idx="9">
                        <c:v>0.14634146341463414</c:v>
                      </c:pt>
                      <c:pt idx="10">
                        <c:v>0.36585365853658536</c:v>
                      </c:pt>
                      <c:pt idx="11">
                        <c:v>0.46341463414634149</c:v>
                      </c:pt>
                      <c:pt idx="12">
                        <c:v>0.22222222222222221</c:v>
                      </c:pt>
                      <c:pt idx="13">
                        <c:v>0.33333333333333331</c:v>
                      </c:pt>
                      <c:pt idx="14">
                        <c:v>0.44444444444444442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9F3-4BBF-AB31-32D93D729C5D}"/>
                  </c:ext>
                </c:extLst>
              </c15:ser>
            </c15:filteredBarSeries>
          </c:ext>
        </c:extLst>
      </c:barChart>
      <c:catAx>
        <c:axId val="110207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108560"/>
        <c:crosses val="autoZero"/>
        <c:auto val="1"/>
        <c:lblAlgn val="ctr"/>
        <c:lblOffset val="100"/>
        <c:noMultiLvlLbl val="0"/>
      </c:catAx>
      <c:valAx>
        <c:axId val="115510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07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'D1'!$K$199</c:f>
              <c:strCache>
                <c:ptCount val="1"/>
                <c:pt idx="0">
                  <c:v>Support effectiveness of education, training and other learning processes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'D1'!$B$200:$C$214</c:f>
              <c:multiLvlStrCache>
                <c:ptCount val="15"/>
                <c:lvl>
                  <c:pt idx="0">
                    <c:v>Major Advantage</c:v>
                  </c:pt>
                  <c:pt idx="1">
                    <c:v>Advantage</c:v>
                  </c:pt>
                  <c:pt idx="2">
                    <c:v>No Advantage</c:v>
                  </c:pt>
                  <c:pt idx="3">
                    <c:v>Major Advantage</c:v>
                  </c:pt>
                  <c:pt idx="4">
                    <c:v>Advantage</c:v>
                  </c:pt>
                  <c:pt idx="5">
                    <c:v>No Advantage</c:v>
                  </c:pt>
                  <c:pt idx="6">
                    <c:v>Major Advantage</c:v>
                  </c:pt>
                  <c:pt idx="7">
                    <c:v>Advantage</c:v>
                  </c:pt>
                  <c:pt idx="8">
                    <c:v>No Advantage</c:v>
                  </c:pt>
                  <c:pt idx="9">
                    <c:v>Major Advantage</c:v>
                  </c:pt>
                  <c:pt idx="10">
                    <c:v>Advantage</c:v>
                  </c:pt>
                  <c:pt idx="11">
                    <c:v>No Advantage</c:v>
                  </c:pt>
                  <c:pt idx="12">
                    <c:v>Major Advantage</c:v>
                  </c:pt>
                  <c:pt idx="13">
                    <c:v>Advantage</c:v>
                  </c:pt>
                  <c:pt idx="14">
                    <c:v>No Advantage</c:v>
                  </c:pt>
                </c:lvl>
                <c:lvl>
                  <c:pt idx="0">
                    <c:v>AL</c:v>
                  </c:pt>
                  <c:pt idx="3">
                    <c:v>JO</c:v>
                  </c:pt>
                  <c:pt idx="6">
                    <c:v>RS</c:v>
                  </c:pt>
                  <c:pt idx="9">
                    <c:v>UA</c:v>
                  </c:pt>
                  <c:pt idx="12">
                    <c:v>UZ</c:v>
                  </c:pt>
                </c:lvl>
              </c:multiLvlStrCache>
            </c:multiLvlStrRef>
          </c:cat>
          <c:val>
            <c:numRef>
              <c:f>'D1'!$K$200:$K$214</c:f>
              <c:numCache>
                <c:formatCode>0%</c:formatCode>
                <c:ptCount val="15"/>
                <c:pt idx="0">
                  <c:v>0.75</c:v>
                </c:pt>
                <c:pt idx="1">
                  <c:v>0.17857142857142858</c:v>
                </c:pt>
                <c:pt idx="2">
                  <c:v>7.1428571428571425E-2</c:v>
                </c:pt>
                <c:pt idx="3">
                  <c:v>0.7857142857142857</c:v>
                </c:pt>
                <c:pt idx="4">
                  <c:v>0.14285714285714285</c:v>
                </c:pt>
                <c:pt idx="5">
                  <c:v>7.1428571428571425E-2</c:v>
                </c:pt>
                <c:pt idx="6">
                  <c:v>0.33333333333333331</c:v>
                </c:pt>
                <c:pt idx="7">
                  <c:v>0.53333333333333333</c:v>
                </c:pt>
                <c:pt idx="8">
                  <c:v>0.13333333333333333</c:v>
                </c:pt>
                <c:pt idx="9">
                  <c:v>0.70731707317073167</c:v>
                </c:pt>
                <c:pt idx="10">
                  <c:v>0.21951219512195122</c:v>
                </c:pt>
                <c:pt idx="11">
                  <c:v>4.878048780487805E-2</c:v>
                </c:pt>
                <c:pt idx="12">
                  <c:v>0.66666666666666663</c:v>
                </c:pt>
                <c:pt idx="13">
                  <c:v>0.33333333333333331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9-4DE9-92B1-BD69918C9B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3610880"/>
        <c:axId val="1030775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'D1'!$D$199</c15:sqref>
                        </c15:formulaRef>
                      </c:ext>
                    </c:extLst>
                    <c:strCache>
                      <c:ptCount val="1"/>
                      <c:pt idx="0">
                        <c:v>Provide independent advice to shape HCD policies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'D1'!$D$200:$D$214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0.5714285714285714</c:v>
                      </c:pt>
                      <c:pt idx="2">
                        <c:v>0.10714285714285714</c:v>
                      </c:pt>
                      <c:pt idx="3">
                        <c:v>0.38461538461538464</c:v>
                      </c:pt>
                      <c:pt idx="4">
                        <c:v>0.30769230769230771</c:v>
                      </c:pt>
                      <c:pt idx="5">
                        <c:v>0.30769230769230771</c:v>
                      </c:pt>
                      <c:pt idx="6">
                        <c:v>0.33333333333333331</c:v>
                      </c:pt>
                      <c:pt idx="7">
                        <c:v>0.26666666666666666</c:v>
                      </c:pt>
                      <c:pt idx="8">
                        <c:v>0.4</c:v>
                      </c:pt>
                      <c:pt idx="9">
                        <c:v>0.36585365853658536</c:v>
                      </c:pt>
                      <c:pt idx="10">
                        <c:v>0.43902439024390244</c:v>
                      </c:pt>
                      <c:pt idx="11">
                        <c:v>0.17073170731707318</c:v>
                      </c:pt>
                      <c:pt idx="12">
                        <c:v>0.5</c:v>
                      </c:pt>
                      <c:pt idx="13">
                        <c:v>0.1111111111111111</c:v>
                      </c:pt>
                      <c:pt idx="14">
                        <c:v>0.3888888888888889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1F9-4DE9-92B1-BD69918C9BC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'D1'!$E$199</c15:sqref>
                        </c15:formulaRef>
                      </c:ext>
                    </c:extLst>
                    <c:strCache>
                      <c:ptCount val="1"/>
                      <c:pt idx="0">
                        <c:v>Provide innovative advice to shape HCD policies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'D1'!$E$200:$E$214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0.25</c:v>
                      </c:pt>
                      <c:pt idx="1">
                        <c:v>0.6428571428571429</c:v>
                      </c:pt>
                      <c:pt idx="2">
                        <c:v>0.10714285714285714</c:v>
                      </c:pt>
                      <c:pt idx="3">
                        <c:v>0.6428571428571429</c:v>
                      </c:pt>
                      <c:pt idx="4">
                        <c:v>0.21428571428571427</c:v>
                      </c:pt>
                      <c:pt idx="5">
                        <c:v>0.14285714285714285</c:v>
                      </c:pt>
                      <c:pt idx="6">
                        <c:v>0.53333333333333333</c:v>
                      </c:pt>
                      <c:pt idx="7">
                        <c:v>0.13333333333333333</c:v>
                      </c:pt>
                      <c:pt idx="8">
                        <c:v>0.33333333333333331</c:v>
                      </c:pt>
                      <c:pt idx="9">
                        <c:v>0.43902439024390244</c:v>
                      </c:pt>
                      <c:pt idx="10">
                        <c:v>0.41463414634146339</c:v>
                      </c:pt>
                      <c:pt idx="11">
                        <c:v>0.12195121951219512</c:v>
                      </c:pt>
                      <c:pt idx="12">
                        <c:v>0.61111111111111116</c:v>
                      </c:pt>
                      <c:pt idx="13">
                        <c:v>5.5555555555555552E-2</c:v>
                      </c:pt>
                      <c:pt idx="14">
                        <c:v>0.33333333333333331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1F9-4DE9-92B1-BD69918C9BC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'D1'!$F$199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'D1'!$F$200:$F$214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0.4642857142857143</c:v>
                      </c:pt>
                      <c:pt idx="2">
                        <c:v>0.21428571428571427</c:v>
                      </c:pt>
                      <c:pt idx="3">
                        <c:v>0.7857142857142857</c:v>
                      </c:pt>
                      <c:pt idx="4">
                        <c:v>0.14285714285714285</c:v>
                      </c:pt>
                      <c:pt idx="5">
                        <c:v>7.1428571428571425E-2</c:v>
                      </c:pt>
                      <c:pt idx="6">
                        <c:v>0.33333333333333331</c:v>
                      </c:pt>
                      <c:pt idx="7">
                        <c:v>0.4</c:v>
                      </c:pt>
                      <c:pt idx="8">
                        <c:v>0.26666666666666666</c:v>
                      </c:pt>
                      <c:pt idx="9">
                        <c:v>0.17073170731707318</c:v>
                      </c:pt>
                      <c:pt idx="10">
                        <c:v>0.48780487804878048</c:v>
                      </c:pt>
                      <c:pt idx="11">
                        <c:v>0.31707317073170732</c:v>
                      </c:pt>
                      <c:pt idx="12">
                        <c:v>0.33333333333333331</c:v>
                      </c:pt>
                      <c:pt idx="13">
                        <c:v>0.16666666666666666</c:v>
                      </c:pt>
                      <c:pt idx="14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1F9-4DE9-92B1-BD69918C9BC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'D1'!$G$199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'D1'!$G$200:$G$214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0.39285714285714285</c:v>
                      </c:pt>
                      <c:pt idx="1">
                        <c:v>0.35714285714285715</c:v>
                      </c:pt>
                      <c:pt idx="2">
                        <c:v>0.25</c:v>
                      </c:pt>
                      <c:pt idx="3">
                        <c:v>0.61538461538461542</c:v>
                      </c:pt>
                      <c:pt idx="4">
                        <c:v>0.30769230769230771</c:v>
                      </c:pt>
                      <c:pt idx="5">
                        <c:v>7.6923076923076927E-2</c:v>
                      </c:pt>
                      <c:pt idx="6">
                        <c:v>0.2</c:v>
                      </c:pt>
                      <c:pt idx="7">
                        <c:v>0.13333333333333333</c:v>
                      </c:pt>
                      <c:pt idx="8">
                        <c:v>0.66666666666666663</c:v>
                      </c:pt>
                      <c:pt idx="9">
                        <c:v>0.14634146341463414</c:v>
                      </c:pt>
                      <c:pt idx="10">
                        <c:v>0.36585365853658536</c:v>
                      </c:pt>
                      <c:pt idx="11">
                        <c:v>0.46341463414634149</c:v>
                      </c:pt>
                      <c:pt idx="12">
                        <c:v>0.22222222222222221</c:v>
                      </c:pt>
                      <c:pt idx="13">
                        <c:v>0.33333333333333331</c:v>
                      </c:pt>
                      <c:pt idx="14">
                        <c:v>0.44444444444444442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1F9-4DE9-92B1-BD69918C9BC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'D1'!$H$199</c15:sqref>
                        </c15:formulaRef>
                      </c:ext>
                    </c:extLst>
                    <c:strCache>
                      <c:ptCount val="1"/>
                      <c:pt idx="0">
                        <c:v>Improve the outcome of policy dialogue and public consultations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'D1'!$H$200:$H$214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0.42857142857142855</c:v>
                      </c:pt>
                      <c:pt idx="1">
                        <c:v>0.32142857142857145</c:v>
                      </c:pt>
                      <c:pt idx="2">
                        <c:v>0.25</c:v>
                      </c:pt>
                      <c:pt idx="3">
                        <c:v>0.72727272727272729</c:v>
                      </c:pt>
                      <c:pt idx="4">
                        <c:v>9.0909090909090912E-2</c:v>
                      </c:pt>
                      <c:pt idx="5">
                        <c:v>0.18181818181818182</c:v>
                      </c:pt>
                      <c:pt idx="6">
                        <c:v>6.6666666666666666E-2</c:v>
                      </c:pt>
                      <c:pt idx="7">
                        <c:v>0.33333333333333331</c:v>
                      </c:pt>
                      <c:pt idx="8">
                        <c:v>0.6</c:v>
                      </c:pt>
                      <c:pt idx="9">
                        <c:v>0.12195121951219512</c:v>
                      </c:pt>
                      <c:pt idx="10">
                        <c:v>0.41463414634146339</c:v>
                      </c:pt>
                      <c:pt idx="11">
                        <c:v>0.43902439024390244</c:v>
                      </c:pt>
                      <c:pt idx="12">
                        <c:v>0.1111111111111111</c:v>
                      </c:pt>
                      <c:pt idx="13">
                        <c:v>0.3888888888888889</c:v>
                      </c:pt>
                      <c:pt idx="14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1F9-4DE9-92B1-BD69918C9BC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'D1'!$I$199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'D1'!$I$200:$I$214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0.6428571428571429</c:v>
                      </c:pt>
                      <c:pt idx="1">
                        <c:v>0.32142857142857145</c:v>
                      </c:pt>
                      <c:pt idx="2">
                        <c:v>3.5714285714285712E-2</c:v>
                      </c:pt>
                      <c:pt idx="3">
                        <c:v>0.61538461538461542</c:v>
                      </c:pt>
                      <c:pt idx="4">
                        <c:v>0.30769230769230771</c:v>
                      </c:pt>
                      <c:pt idx="5">
                        <c:v>7.6923076923076927E-2</c:v>
                      </c:pt>
                      <c:pt idx="6">
                        <c:v>0.6</c:v>
                      </c:pt>
                      <c:pt idx="7">
                        <c:v>0.33333333333333331</c:v>
                      </c:pt>
                      <c:pt idx="8">
                        <c:v>6.6666666666666666E-2</c:v>
                      </c:pt>
                      <c:pt idx="9">
                        <c:v>0.29268292682926828</c:v>
                      </c:pt>
                      <c:pt idx="10">
                        <c:v>0.46341463414634149</c:v>
                      </c:pt>
                      <c:pt idx="11">
                        <c:v>0.21951219512195122</c:v>
                      </c:pt>
                      <c:pt idx="12">
                        <c:v>0.33333333333333331</c:v>
                      </c:pt>
                      <c:pt idx="13">
                        <c:v>0.3888888888888889</c:v>
                      </c:pt>
                      <c:pt idx="14">
                        <c:v>0.27777777777777779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1F9-4DE9-92B1-BD69918C9BC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'D1'!$J$199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'D1'!$J$200:$J$214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0.2857142857142857</c:v>
                      </c:pt>
                      <c:pt idx="1">
                        <c:v>0.5714285714285714</c:v>
                      </c:pt>
                      <c:pt idx="2">
                        <c:v>0.14285714285714285</c:v>
                      </c:pt>
                      <c:pt idx="3">
                        <c:v>0.46153846153846156</c:v>
                      </c:pt>
                      <c:pt idx="4">
                        <c:v>0.38461538461538464</c:v>
                      </c:pt>
                      <c:pt idx="5">
                        <c:v>0.15384615384615385</c:v>
                      </c:pt>
                      <c:pt idx="6">
                        <c:v>0.26666666666666666</c:v>
                      </c:pt>
                      <c:pt idx="7">
                        <c:v>0.33333333333333331</c:v>
                      </c:pt>
                      <c:pt idx="8">
                        <c:v>0.4</c:v>
                      </c:pt>
                      <c:pt idx="9">
                        <c:v>0.1951219512195122</c:v>
                      </c:pt>
                      <c:pt idx="10">
                        <c:v>0.3902439024390244</c:v>
                      </c:pt>
                      <c:pt idx="11">
                        <c:v>0.3902439024390244</c:v>
                      </c:pt>
                      <c:pt idx="12">
                        <c:v>0.16666666666666666</c:v>
                      </c:pt>
                      <c:pt idx="13">
                        <c:v>0.44444444444444442</c:v>
                      </c:pt>
                      <c:pt idx="14">
                        <c:v>0.3888888888888889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1F9-4DE9-92B1-BD69918C9BC8}"/>
                  </c:ext>
                </c:extLst>
              </c15:ser>
            </c15:filteredBarSeries>
          </c:ext>
        </c:extLst>
      </c:barChart>
      <c:catAx>
        <c:axId val="10136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775856"/>
        <c:crosses val="autoZero"/>
        <c:auto val="1"/>
        <c:lblAlgn val="ctr"/>
        <c:lblOffset val="100"/>
        <c:noMultiLvlLbl val="0"/>
      </c:catAx>
      <c:valAx>
        <c:axId val="10307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6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0.03836</cdr:x>
      <cdr:y>0.03125</cdr:y>
    </cdr:from>
    <cdr:to>
      <cdr:x>0.236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7946" y="125879"/>
          <a:ext cx="1689779" cy="39020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35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A2D9FE1C-913C-429D-B136-25A3643E9CF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C950095F-1177-4149-ACCA-528C870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09F9967E-48D6-46E8-884C-931A1405866C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B3843B5E-D3F0-4402-B759-161617353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3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8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3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6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0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7577"/>
          <a:stretch/>
        </p:blipFill>
        <p:spPr>
          <a:xfrm>
            <a:off x="0" y="0"/>
            <a:ext cx="9144000" cy="5141214"/>
          </a:xfrm>
          <a:prstGeom prst="rect">
            <a:avLst/>
          </a:prstGeom>
        </p:spPr>
      </p:pic>
      <p:sp>
        <p:nvSpPr>
          <p:cNvPr id="168" name="Text Placeholder 167"/>
          <p:cNvSpPr>
            <a:spLocks noGrp="1"/>
          </p:cNvSpPr>
          <p:nvPr>
            <p:ph type="body" sz="quarter" idx="10" hasCustomPrompt="1"/>
          </p:nvPr>
        </p:nvSpPr>
        <p:spPr>
          <a:xfrm>
            <a:off x="5530850" y="4618136"/>
            <a:ext cx="3376614" cy="486680"/>
          </a:xfrm>
        </p:spPr>
        <p:txBody>
          <a:bodyPr anchor="ctr"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5530850" y="4372272"/>
            <a:ext cx="3376613" cy="542713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83519" y="938321"/>
            <a:ext cx="5023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Torino</a:t>
            </a:r>
            <a:r>
              <a:rPr lang="en-GB" sz="3000" baseline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Process </a:t>
            </a:r>
            <a:r>
              <a:rPr lang="en-GB" sz="3000" baseline="0" dirty="0">
                <a:solidFill>
                  <a:srgbClr val="8EC63F"/>
                </a:solidFill>
              </a:rPr>
              <a:t>2018-2020</a:t>
            </a:r>
            <a:endParaRPr lang="en-GB" sz="3000" dirty="0">
              <a:solidFill>
                <a:srgbClr val="8EC63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" y="0"/>
            <a:ext cx="1525835" cy="123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" y="4074890"/>
            <a:ext cx="1114376" cy="9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300" y="198438"/>
            <a:ext cx="1719221" cy="737680"/>
          </a:xfrm>
          <a:prstGeom prst="rect">
            <a:avLst/>
          </a:prstGeom>
        </p:spPr>
      </p:pic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758032" y="1417851"/>
            <a:ext cx="4185443" cy="982559"/>
          </a:xfrm>
          <a:blipFill dpi="0" rotWithShape="1">
            <a:blip r:embed="rId4"/>
            <a:srcRect/>
            <a:stretch>
              <a:fillRect t="94000"/>
            </a:stretch>
          </a:blipFill>
        </p:spPr>
        <p:txBody>
          <a:bodyPr lIns="0" tIns="0" rIns="0" bIns="144000">
            <a:sp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2" name="Subtitle 2"/>
          <p:cNvSpPr>
            <a:spLocks noGrp="1"/>
          </p:cNvSpPr>
          <p:nvPr>
            <p:ph type="subTitle" idx="1"/>
          </p:nvPr>
        </p:nvSpPr>
        <p:spPr>
          <a:xfrm>
            <a:off x="758032" y="2543146"/>
            <a:ext cx="4185443" cy="631536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0" kern="1200" cap="all" baseline="0" dirty="0" smtClean="0">
                <a:solidFill>
                  <a:schemeClr val="bg1">
                    <a:alpha val="7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7832" y="1492251"/>
            <a:ext cx="8500338" cy="2951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Torino Process 2018-20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6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Torino Process 2018-20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Torino Process 2018-20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9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7A8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758032" y="1417851"/>
            <a:ext cx="4185443" cy="982559"/>
          </a:xfrm>
          <a:blipFill dpi="0" rotWithShape="1">
            <a:blip r:embed="rId3"/>
            <a:srcRect/>
            <a:stretch>
              <a:fillRect t="94000"/>
            </a:stretch>
          </a:blipFill>
        </p:spPr>
        <p:txBody>
          <a:bodyPr lIns="0" tIns="0" rIns="0" bIns="144000">
            <a:sp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2" name="Subtitle 2"/>
          <p:cNvSpPr>
            <a:spLocks noGrp="1"/>
          </p:cNvSpPr>
          <p:nvPr>
            <p:ph type="subTitle" idx="1"/>
          </p:nvPr>
        </p:nvSpPr>
        <p:spPr>
          <a:xfrm>
            <a:off x="758032" y="2543146"/>
            <a:ext cx="4185443" cy="631536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0" kern="1200" cap="all" baseline="0" dirty="0" smtClean="0">
                <a:solidFill>
                  <a:schemeClr val="bg1">
                    <a:alpha val="7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300" y="198438"/>
            <a:ext cx="171922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82179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61" y="59288"/>
            <a:ext cx="1230943" cy="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 userDrawn="1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 userDrawn="1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 userDrawn="1">
          <p15:clr>
            <a:srgbClr val="F26B43"/>
          </p15:clr>
        </p15:guide>
        <p15:guide id="11" orient="horz" pos="146" userDrawn="1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0" pos="4971" userDrawn="1">
          <p15:clr>
            <a:srgbClr val="F26B43"/>
          </p15:clr>
        </p15:guide>
        <p15:guide id="14" pos="55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  <a:prstGeom prst="rect">
            <a:avLst/>
          </a:prstGeom>
          <a:blipFill dpi="0" rotWithShape="1">
            <a:blip r:embed="rId9"/>
            <a:srcRect/>
            <a:stretch>
              <a:fillRect r="99000"/>
            </a:stretch>
          </a:blipFill>
          <a:effectLst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17" y="4867165"/>
            <a:ext cx="2347570" cy="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36000"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  <a:prstGeom prst="rect">
            <a:avLst/>
          </a:prstGeom>
          <a:blipFill dpi="0" rotWithShape="1">
            <a:blip r:embed="rId9"/>
            <a:srcRect/>
            <a:stretch>
              <a:fillRect r="99000"/>
            </a:stretch>
          </a:blipFill>
          <a:effectLst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17" y="4867165"/>
            <a:ext cx="2347570" cy="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36000"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accent6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9710" y="1311071"/>
            <a:ext cx="7010401" cy="178340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ETF SURVEY ON CIVIL SOCIETY ORGANISATIONS’ CONTRIBUTION TO THE LIFELONG DEVELOPMENT OF PEOPLE’S HUMAN CAPITAL 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 Cross-country analysis</a:t>
            </a:r>
            <a:endParaRPr lang="en-GB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1989710" y="2891673"/>
            <a:ext cx="4364477" cy="1835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Stylianos Karagiannis, ETF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Statistician and Data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Officer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90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782408" y="2726143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indent="-1314450" algn="just"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Part B: COVID19 pandemic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effects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4125" algn="just">
              <a:spcAft>
                <a:spcPts val="600"/>
              </a:spcAft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changes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in beneficiary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groups and activities in 2020 due to the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pandemic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GB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03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38CA8-9B5D-4C75-8854-092CA67B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1667C-6833-4B81-BB5C-F4076B2D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1673C72-E64B-4FDE-A679-93EF24ED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7" y="319197"/>
            <a:ext cx="7683283" cy="686644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B1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During the pandemic did the beneficiary groups changed?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A83B0F0-8CAE-4DD2-AFEA-32C701F3E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91343"/>
              </p:ext>
            </p:extLst>
          </p:nvPr>
        </p:nvGraphicFramePr>
        <p:xfrm>
          <a:off x="158699" y="574334"/>
          <a:ext cx="8622564" cy="412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8700" y="929514"/>
            <a:ext cx="2070622" cy="383141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3F765-A359-4CC1-AEE8-831036BA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CDDC-950F-442D-AD4D-65A18D27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4227230-84CB-4DE5-96BE-1B9BEEEF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7" y="319196"/>
            <a:ext cx="7704118" cy="821798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B8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DURING the implementation of HCD activities in response to the COVID19 pandemic crisis in 2020, our organisation has learned short-term lessons, in emergency or under pressure: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A0DF77-719C-4828-A637-70659A1DD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941107"/>
              </p:ext>
            </p:extLst>
          </p:nvPr>
        </p:nvGraphicFramePr>
        <p:xfrm>
          <a:off x="271997" y="989971"/>
          <a:ext cx="8373239" cy="374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8700" y="1140993"/>
            <a:ext cx="2016706" cy="3589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782408" y="2726143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indent="-1314450" algn="just"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Part C: Stakeholders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policy dialogue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sector </a:t>
            </a:r>
          </a:p>
          <a:p>
            <a:pPr marL="1254125" algn="just">
              <a:spcAft>
                <a:spcPts val="600"/>
              </a:spcAft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“participation of the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in policy dialogue with institutional counterparts, and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its contribution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to the HCD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policy”</a:t>
            </a:r>
            <a:endParaRPr lang="en-GB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24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72B46-B18B-40E7-BA40-30EE4A4C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05E8-738D-4750-975D-F8AF686F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54DDF4B-A584-48CE-9F51-348F655D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7" y="319196"/>
            <a:ext cx="7633753" cy="820738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C1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Is your organisation involved in the dialogue regarding skills strategies and policies?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BF8AA5-ACDB-464E-ACDB-EDC0B5ABA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25504"/>
              </p:ext>
            </p:extLst>
          </p:nvPr>
        </p:nvGraphicFramePr>
        <p:xfrm>
          <a:off x="271997" y="853944"/>
          <a:ext cx="8486596" cy="377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87909" y="1139934"/>
            <a:ext cx="2016706" cy="3589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782408" y="2726143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indent="-1314450" algn="just"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Part D: Potential of your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in the HCD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sector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54125" algn="just">
              <a:spcAft>
                <a:spcPts val="600"/>
              </a:spcAft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“present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advantage, and possible future contribution to the HCD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sector”</a:t>
            </a:r>
            <a:endParaRPr lang="en-GB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54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3E82F-A1B7-42EB-8F52-A6025EDB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EBC91-A01E-4B3D-A772-651DCDBC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013E9DE-7AC9-43C5-8EBF-A04320AC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6" y="319196"/>
            <a:ext cx="7633753" cy="820738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D1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The advantage of your organisation compared to other (public, private, non-governmental) organisations is: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D212FA1-5A84-42B9-8C43-196399B3E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066906"/>
              </p:ext>
            </p:extLst>
          </p:nvPr>
        </p:nvGraphicFramePr>
        <p:xfrm>
          <a:off x="4572001" y="1079392"/>
          <a:ext cx="4572000" cy="311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E36587-3010-44A8-A392-F98489E45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03089"/>
              </p:ext>
            </p:extLst>
          </p:nvPr>
        </p:nvGraphicFramePr>
        <p:xfrm>
          <a:off x="76199" y="1079391"/>
          <a:ext cx="4639383" cy="311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6199" y="1575399"/>
            <a:ext cx="1246280" cy="30542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31827" y="1573817"/>
            <a:ext cx="1186454" cy="305579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2477-679D-468E-AB77-A1A1E0BD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BE2D5-86C9-4F6B-923A-6DFF1128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62E4AB-F398-43B4-95D1-E388BDAC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6" y="319196"/>
            <a:ext cx="7633753" cy="820738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D1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The advantage of your organisation compared to other (public, private, non-governmental) organisations is: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06AC47-EDFA-42A8-8176-2253B3693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036299"/>
              </p:ext>
            </p:extLst>
          </p:nvPr>
        </p:nvGraphicFramePr>
        <p:xfrm>
          <a:off x="851382" y="851648"/>
          <a:ext cx="7372661" cy="377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851382" y="1213523"/>
            <a:ext cx="1801134" cy="34160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87519-0085-4C52-9794-2B5E6BA4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BC272-6ADB-4CAA-BB4C-38D4F629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19B14C7-700E-4776-8352-D85682D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6" y="319196"/>
            <a:ext cx="7633753" cy="820738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D1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The advantage of your organisation compared to other (public, private, non-governmental) organisations is: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C6C82B-ED51-4165-98C0-E617A5711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760225"/>
              </p:ext>
            </p:extLst>
          </p:nvPr>
        </p:nvGraphicFramePr>
        <p:xfrm>
          <a:off x="590292" y="874426"/>
          <a:ext cx="7633752" cy="375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90291" y="1207545"/>
            <a:ext cx="1782615" cy="33544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91" y="876616"/>
            <a:ext cx="8612576" cy="3632094"/>
          </a:xfrm>
        </p:spPr>
        <p:txBody>
          <a:bodyPr vert="horz" lIns="91440" tIns="45720" rIns="91440" bIns="45720" rtlCol="0" anchor="ctr"/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CSOs in AL focus on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Jobs &amp; Growth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Gender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Inequality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SDG themes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Mainly on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vulnerable youth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for skills development through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technical competences…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…strongly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supporting classroom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and similar environments as effective learning environment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504134" y="602619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Country comparisons: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Take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aways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166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91" y="876616"/>
            <a:ext cx="8612576" cy="3632094"/>
          </a:xfrm>
        </p:spPr>
        <p:txBody>
          <a:bodyPr vert="horz" lIns="91440" tIns="45720" rIns="91440" bIns="45720" rtlCol="0" anchor="ctr"/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Survey on how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CSO’s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contributes to forming the skills, competences, knowledge and attitudes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that support people’s employment and realization of their potential.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Albania, Serbia, Jordan, Ukraine, Uzbekistan &amp; Tajikistan.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Cross country analysis: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uncover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useful insights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trends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differences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among countries;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Share findings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and share for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potential lessons.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510354" y="602619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Our aim (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395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091" y="876616"/>
            <a:ext cx="8612576" cy="3073084"/>
          </a:xfrm>
        </p:spPr>
        <p:txBody>
          <a:bodyPr vert="horz" lIns="91440" tIns="45720" rIns="91440" bIns="45720" rtlCol="0" anchor="ctr"/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some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changes of beneficiaries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during the pandemic…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… with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short-term lessons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learned;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CSO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involved or eager to be involved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in policy dialogue;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Providing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innovative advice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to shape HCD policies.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...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supporting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effectiveness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of education, training and other learning processes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491304" y="602619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Country comparisons: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Take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aways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ii)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9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" y="938281"/>
            <a:ext cx="8612576" cy="3632094"/>
          </a:xfrm>
        </p:spPr>
        <p:txBody>
          <a:bodyPr vert="horz" lIns="91440" tIns="45720" rIns="91440" bIns="45720" rtlCol="0" anchor="ctr"/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Qualitative approach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- more than 30 questions organized on: </a:t>
            </a:r>
          </a:p>
          <a:p>
            <a:pPr marL="857250" lvl="1" indent="-514350" algn="just">
              <a:spcAft>
                <a:spcPts val="800"/>
              </a:spcAft>
              <a:buFont typeface="+mj-lt"/>
              <a:buAutoNum type="romanUcPeriod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Beneficiaries, activities, content, learning environment</a:t>
            </a:r>
          </a:p>
          <a:p>
            <a:pPr marL="857250" lvl="1" indent="-514350" algn="just">
              <a:spcAft>
                <a:spcPts val="800"/>
              </a:spcAft>
              <a:buFont typeface="+mj-lt"/>
              <a:buAutoNum type="romanUcPeriod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COVID 19 pandemic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ffects</a:t>
            </a:r>
          </a:p>
          <a:p>
            <a:pPr marL="857250" lvl="1" indent="-514350" algn="just">
              <a:spcAft>
                <a:spcPts val="800"/>
              </a:spcAft>
              <a:buFont typeface="+mj-lt"/>
              <a:buAutoNum type="romanUcPeriod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Stakeholder &amp; policy dialogue</a:t>
            </a:r>
          </a:p>
          <a:p>
            <a:pPr marL="857250" lvl="1" indent="-514350" algn="just">
              <a:spcAft>
                <a:spcPts val="800"/>
              </a:spcAft>
              <a:buFont typeface="+mj-lt"/>
              <a:buAutoNum type="romanUcPeriod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Potential in the HCD sector</a:t>
            </a:r>
          </a:p>
          <a:p>
            <a:pPr marL="339725" indent="-339725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Today: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present a selective set of findings on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Albania vs rest of the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countries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510354" y="602619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Our aim (ii)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9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782408" y="2726143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indent="-1314450" algn="just"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profile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4125" algn="just">
              <a:spcAft>
                <a:spcPts val="600"/>
              </a:spcAft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“main characteristics and activities of your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.”</a:t>
            </a:r>
            <a:endParaRPr lang="en-GB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344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8043" y="4851534"/>
            <a:ext cx="396016" cy="194689"/>
          </a:xfrm>
        </p:spPr>
        <p:txBody>
          <a:bodyPr/>
          <a:lstStyle/>
          <a:p>
            <a:fld id="{4E406AB4-22D1-4ABB-99CF-8A54ADA954A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497654" y="265229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en-US" sz="16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A.10 Which Sustainable Development Goals (SDGs) of the Agenda 2030 is your </a:t>
            </a:r>
            <a:r>
              <a:rPr lang="en-US" sz="1600" cap="all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organisation</a:t>
            </a:r>
            <a:r>
              <a:rPr lang="en-US" sz="16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supporting?:</a:t>
            </a:r>
            <a:endParaRPr lang="en-GB" sz="1600" cap="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015" y="926660"/>
            <a:ext cx="1087952" cy="40156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3735" y="926659"/>
            <a:ext cx="826632" cy="40156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1562" y="933244"/>
            <a:ext cx="1100143" cy="40090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74663" y="698500"/>
            <a:ext cx="7175500" cy="4348163"/>
            <a:chOff x="299" y="440"/>
            <a:chExt cx="4520" cy="273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9" y="440"/>
              <a:ext cx="4520" cy="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96" y="437"/>
              <a:ext cx="4526" cy="27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50" y="542"/>
              <a:ext cx="4080" cy="2018"/>
            </a:xfrm>
            <a:custGeom>
              <a:avLst/>
              <a:gdLst>
                <a:gd name="T0" fmla="*/ 0 w 4080"/>
                <a:gd name="T1" fmla="*/ 2018 h 2018"/>
                <a:gd name="T2" fmla="*/ 4080 w 4080"/>
                <a:gd name="T3" fmla="*/ 2018 h 2018"/>
                <a:gd name="T4" fmla="*/ 0 w 4080"/>
                <a:gd name="T5" fmla="*/ 1794 h 2018"/>
                <a:gd name="T6" fmla="*/ 4080 w 4080"/>
                <a:gd name="T7" fmla="*/ 1794 h 2018"/>
                <a:gd name="T8" fmla="*/ 0 w 4080"/>
                <a:gd name="T9" fmla="*/ 1571 h 2018"/>
                <a:gd name="T10" fmla="*/ 4080 w 4080"/>
                <a:gd name="T11" fmla="*/ 1571 h 2018"/>
                <a:gd name="T12" fmla="*/ 0 w 4080"/>
                <a:gd name="T13" fmla="*/ 1347 h 2018"/>
                <a:gd name="T14" fmla="*/ 4080 w 4080"/>
                <a:gd name="T15" fmla="*/ 1347 h 2018"/>
                <a:gd name="T16" fmla="*/ 0 w 4080"/>
                <a:gd name="T17" fmla="*/ 1118 h 2018"/>
                <a:gd name="T18" fmla="*/ 4080 w 4080"/>
                <a:gd name="T19" fmla="*/ 1118 h 2018"/>
                <a:gd name="T20" fmla="*/ 0 w 4080"/>
                <a:gd name="T21" fmla="*/ 894 h 2018"/>
                <a:gd name="T22" fmla="*/ 4080 w 4080"/>
                <a:gd name="T23" fmla="*/ 894 h 2018"/>
                <a:gd name="T24" fmla="*/ 0 w 4080"/>
                <a:gd name="T25" fmla="*/ 671 h 2018"/>
                <a:gd name="T26" fmla="*/ 4080 w 4080"/>
                <a:gd name="T27" fmla="*/ 671 h 2018"/>
                <a:gd name="T28" fmla="*/ 0 w 4080"/>
                <a:gd name="T29" fmla="*/ 447 h 2018"/>
                <a:gd name="T30" fmla="*/ 4080 w 4080"/>
                <a:gd name="T31" fmla="*/ 447 h 2018"/>
                <a:gd name="T32" fmla="*/ 0 w 4080"/>
                <a:gd name="T33" fmla="*/ 224 h 2018"/>
                <a:gd name="T34" fmla="*/ 4080 w 4080"/>
                <a:gd name="T35" fmla="*/ 224 h 2018"/>
                <a:gd name="T36" fmla="*/ 0 w 4080"/>
                <a:gd name="T37" fmla="*/ 0 h 2018"/>
                <a:gd name="T38" fmla="*/ 4080 w 4080"/>
                <a:gd name="T39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0" h="2018">
                  <a:moveTo>
                    <a:pt x="0" y="2018"/>
                  </a:moveTo>
                  <a:lnTo>
                    <a:pt x="4080" y="2018"/>
                  </a:lnTo>
                  <a:moveTo>
                    <a:pt x="0" y="1794"/>
                  </a:moveTo>
                  <a:lnTo>
                    <a:pt x="4080" y="1794"/>
                  </a:lnTo>
                  <a:moveTo>
                    <a:pt x="0" y="1571"/>
                  </a:moveTo>
                  <a:lnTo>
                    <a:pt x="4080" y="1571"/>
                  </a:lnTo>
                  <a:moveTo>
                    <a:pt x="0" y="1347"/>
                  </a:moveTo>
                  <a:lnTo>
                    <a:pt x="4080" y="1347"/>
                  </a:lnTo>
                  <a:moveTo>
                    <a:pt x="0" y="1118"/>
                  </a:moveTo>
                  <a:lnTo>
                    <a:pt x="4080" y="1118"/>
                  </a:lnTo>
                  <a:moveTo>
                    <a:pt x="0" y="894"/>
                  </a:moveTo>
                  <a:lnTo>
                    <a:pt x="4080" y="894"/>
                  </a:lnTo>
                  <a:moveTo>
                    <a:pt x="0" y="671"/>
                  </a:moveTo>
                  <a:lnTo>
                    <a:pt x="4080" y="671"/>
                  </a:lnTo>
                  <a:moveTo>
                    <a:pt x="0" y="447"/>
                  </a:moveTo>
                  <a:lnTo>
                    <a:pt x="4080" y="447"/>
                  </a:lnTo>
                  <a:moveTo>
                    <a:pt x="0" y="224"/>
                  </a:moveTo>
                  <a:lnTo>
                    <a:pt x="4080" y="224"/>
                  </a:lnTo>
                  <a:moveTo>
                    <a:pt x="0" y="0"/>
                  </a:moveTo>
                  <a:lnTo>
                    <a:pt x="4080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42" y="782"/>
              <a:ext cx="1441" cy="2004"/>
            </a:xfrm>
            <a:custGeom>
              <a:avLst/>
              <a:gdLst>
                <a:gd name="T0" fmla="*/ 0 w 1441"/>
                <a:gd name="T1" fmla="*/ 0 h 2004"/>
                <a:gd name="T2" fmla="*/ 83 w 1441"/>
                <a:gd name="T3" fmla="*/ 0 h 2004"/>
                <a:gd name="T4" fmla="*/ 83 w 1441"/>
                <a:gd name="T5" fmla="*/ 2004 h 2004"/>
                <a:gd name="T6" fmla="*/ 0 w 1441"/>
                <a:gd name="T7" fmla="*/ 2004 h 2004"/>
                <a:gd name="T8" fmla="*/ 0 w 1441"/>
                <a:gd name="T9" fmla="*/ 0 h 2004"/>
                <a:gd name="T10" fmla="*/ 676 w 1441"/>
                <a:gd name="T11" fmla="*/ 0 h 2004"/>
                <a:gd name="T12" fmla="*/ 759 w 1441"/>
                <a:gd name="T13" fmla="*/ 0 h 2004"/>
                <a:gd name="T14" fmla="*/ 759 w 1441"/>
                <a:gd name="T15" fmla="*/ 2004 h 2004"/>
                <a:gd name="T16" fmla="*/ 676 w 1441"/>
                <a:gd name="T17" fmla="*/ 2004 h 2004"/>
                <a:gd name="T18" fmla="*/ 676 w 1441"/>
                <a:gd name="T19" fmla="*/ 0 h 2004"/>
                <a:gd name="T20" fmla="*/ 1358 w 1441"/>
                <a:gd name="T21" fmla="*/ 236 h 2004"/>
                <a:gd name="T22" fmla="*/ 1441 w 1441"/>
                <a:gd name="T23" fmla="*/ 236 h 2004"/>
                <a:gd name="T24" fmla="*/ 1441 w 1441"/>
                <a:gd name="T25" fmla="*/ 2004 h 2004"/>
                <a:gd name="T26" fmla="*/ 1358 w 1441"/>
                <a:gd name="T27" fmla="*/ 2004 h 2004"/>
                <a:gd name="T28" fmla="*/ 1358 w 1441"/>
                <a:gd name="T29" fmla="*/ 236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1" h="2004">
                  <a:moveTo>
                    <a:pt x="0" y="0"/>
                  </a:moveTo>
                  <a:lnTo>
                    <a:pt x="83" y="0"/>
                  </a:lnTo>
                  <a:lnTo>
                    <a:pt x="83" y="2004"/>
                  </a:lnTo>
                  <a:lnTo>
                    <a:pt x="0" y="2004"/>
                  </a:lnTo>
                  <a:lnTo>
                    <a:pt x="0" y="0"/>
                  </a:lnTo>
                  <a:close/>
                  <a:moveTo>
                    <a:pt x="676" y="0"/>
                  </a:moveTo>
                  <a:lnTo>
                    <a:pt x="759" y="0"/>
                  </a:lnTo>
                  <a:lnTo>
                    <a:pt x="759" y="2004"/>
                  </a:lnTo>
                  <a:lnTo>
                    <a:pt x="676" y="2004"/>
                  </a:lnTo>
                  <a:lnTo>
                    <a:pt x="676" y="0"/>
                  </a:lnTo>
                  <a:close/>
                  <a:moveTo>
                    <a:pt x="1358" y="236"/>
                  </a:moveTo>
                  <a:lnTo>
                    <a:pt x="1441" y="236"/>
                  </a:lnTo>
                  <a:lnTo>
                    <a:pt x="1441" y="2004"/>
                  </a:lnTo>
                  <a:lnTo>
                    <a:pt x="1358" y="2004"/>
                  </a:lnTo>
                  <a:lnTo>
                    <a:pt x="1358" y="23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44" y="1139"/>
              <a:ext cx="1441" cy="1647"/>
            </a:xfrm>
            <a:custGeom>
              <a:avLst/>
              <a:gdLst>
                <a:gd name="T0" fmla="*/ 0 w 1441"/>
                <a:gd name="T1" fmla="*/ 0 h 1647"/>
                <a:gd name="T2" fmla="*/ 83 w 1441"/>
                <a:gd name="T3" fmla="*/ 0 h 1647"/>
                <a:gd name="T4" fmla="*/ 83 w 1441"/>
                <a:gd name="T5" fmla="*/ 1647 h 1647"/>
                <a:gd name="T6" fmla="*/ 0 w 1441"/>
                <a:gd name="T7" fmla="*/ 1647 h 1647"/>
                <a:gd name="T8" fmla="*/ 0 w 1441"/>
                <a:gd name="T9" fmla="*/ 0 h 1647"/>
                <a:gd name="T10" fmla="*/ 682 w 1441"/>
                <a:gd name="T11" fmla="*/ 147 h 1647"/>
                <a:gd name="T12" fmla="*/ 765 w 1441"/>
                <a:gd name="T13" fmla="*/ 147 h 1647"/>
                <a:gd name="T14" fmla="*/ 765 w 1441"/>
                <a:gd name="T15" fmla="*/ 1647 h 1647"/>
                <a:gd name="T16" fmla="*/ 682 w 1441"/>
                <a:gd name="T17" fmla="*/ 1647 h 1647"/>
                <a:gd name="T18" fmla="*/ 682 w 1441"/>
                <a:gd name="T19" fmla="*/ 147 h 1647"/>
                <a:gd name="T20" fmla="*/ 1358 w 1441"/>
                <a:gd name="T21" fmla="*/ 0 h 1647"/>
                <a:gd name="T22" fmla="*/ 1441 w 1441"/>
                <a:gd name="T23" fmla="*/ 0 h 1647"/>
                <a:gd name="T24" fmla="*/ 1441 w 1441"/>
                <a:gd name="T25" fmla="*/ 1647 h 1647"/>
                <a:gd name="T26" fmla="*/ 1358 w 1441"/>
                <a:gd name="T27" fmla="*/ 1647 h 1647"/>
                <a:gd name="T28" fmla="*/ 1358 w 1441"/>
                <a:gd name="T29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1" h="1647">
                  <a:moveTo>
                    <a:pt x="0" y="0"/>
                  </a:moveTo>
                  <a:lnTo>
                    <a:pt x="83" y="0"/>
                  </a:lnTo>
                  <a:lnTo>
                    <a:pt x="83" y="1647"/>
                  </a:lnTo>
                  <a:lnTo>
                    <a:pt x="0" y="1647"/>
                  </a:lnTo>
                  <a:lnTo>
                    <a:pt x="0" y="0"/>
                  </a:lnTo>
                  <a:close/>
                  <a:moveTo>
                    <a:pt x="682" y="147"/>
                  </a:moveTo>
                  <a:lnTo>
                    <a:pt x="765" y="147"/>
                  </a:lnTo>
                  <a:lnTo>
                    <a:pt x="765" y="1647"/>
                  </a:lnTo>
                  <a:lnTo>
                    <a:pt x="682" y="1647"/>
                  </a:lnTo>
                  <a:lnTo>
                    <a:pt x="682" y="147"/>
                  </a:lnTo>
                  <a:close/>
                  <a:moveTo>
                    <a:pt x="1358" y="0"/>
                  </a:moveTo>
                  <a:lnTo>
                    <a:pt x="1441" y="0"/>
                  </a:lnTo>
                  <a:lnTo>
                    <a:pt x="1441" y="1647"/>
                  </a:lnTo>
                  <a:lnTo>
                    <a:pt x="1358" y="1647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52" y="839"/>
              <a:ext cx="2117" cy="1947"/>
            </a:xfrm>
            <a:custGeom>
              <a:avLst/>
              <a:gdLst>
                <a:gd name="T0" fmla="*/ 0 w 2117"/>
                <a:gd name="T1" fmla="*/ 147 h 1947"/>
                <a:gd name="T2" fmla="*/ 77 w 2117"/>
                <a:gd name="T3" fmla="*/ 147 h 1947"/>
                <a:gd name="T4" fmla="*/ 77 w 2117"/>
                <a:gd name="T5" fmla="*/ 1947 h 1947"/>
                <a:gd name="T6" fmla="*/ 0 w 2117"/>
                <a:gd name="T7" fmla="*/ 1947 h 1947"/>
                <a:gd name="T8" fmla="*/ 0 w 2117"/>
                <a:gd name="T9" fmla="*/ 147 h 1947"/>
                <a:gd name="T10" fmla="*/ 1358 w 2117"/>
                <a:gd name="T11" fmla="*/ 447 h 1947"/>
                <a:gd name="T12" fmla="*/ 1441 w 2117"/>
                <a:gd name="T13" fmla="*/ 447 h 1947"/>
                <a:gd name="T14" fmla="*/ 1441 w 2117"/>
                <a:gd name="T15" fmla="*/ 1947 h 1947"/>
                <a:gd name="T16" fmla="*/ 1358 w 2117"/>
                <a:gd name="T17" fmla="*/ 1947 h 1947"/>
                <a:gd name="T18" fmla="*/ 1358 w 2117"/>
                <a:gd name="T19" fmla="*/ 447 h 1947"/>
                <a:gd name="T20" fmla="*/ 2034 w 2117"/>
                <a:gd name="T21" fmla="*/ 0 h 1947"/>
                <a:gd name="T22" fmla="*/ 2117 w 2117"/>
                <a:gd name="T23" fmla="*/ 0 h 1947"/>
                <a:gd name="T24" fmla="*/ 2117 w 2117"/>
                <a:gd name="T25" fmla="*/ 1947 h 1947"/>
                <a:gd name="T26" fmla="*/ 2034 w 2117"/>
                <a:gd name="T27" fmla="*/ 1947 h 1947"/>
                <a:gd name="T28" fmla="*/ 2034 w 2117"/>
                <a:gd name="T2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7" h="1947">
                  <a:moveTo>
                    <a:pt x="0" y="147"/>
                  </a:moveTo>
                  <a:lnTo>
                    <a:pt x="77" y="147"/>
                  </a:lnTo>
                  <a:lnTo>
                    <a:pt x="77" y="1947"/>
                  </a:lnTo>
                  <a:lnTo>
                    <a:pt x="0" y="1947"/>
                  </a:lnTo>
                  <a:lnTo>
                    <a:pt x="0" y="147"/>
                  </a:lnTo>
                  <a:close/>
                  <a:moveTo>
                    <a:pt x="1358" y="447"/>
                  </a:moveTo>
                  <a:lnTo>
                    <a:pt x="1441" y="447"/>
                  </a:lnTo>
                  <a:lnTo>
                    <a:pt x="1441" y="1947"/>
                  </a:lnTo>
                  <a:lnTo>
                    <a:pt x="1358" y="1947"/>
                  </a:lnTo>
                  <a:lnTo>
                    <a:pt x="1358" y="447"/>
                  </a:lnTo>
                  <a:close/>
                  <a:moveTo>
                    <a:pt x="2034" y="0"/>
                  </a:moveTo>
                  <a:lnTo>
                    <a:pt x="2117" y="0"/>
                  </a:lnTo>
                  <a:lnTo>
                    <a:pt x="2117" y="1947"/>
                  </a:lnTo>
                  <a:lnTo>
                    <a:pt x="2034" y="1947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54" y="596"/>
              <a:ext cx="2799" cy="2190"/>
            </a:xfrm>
            <a:custGeom>
              <a:avLst/>
              <a:gdLst>
                <a:gd name="T0" fmla="*/ 0 w 2799"/>
                <a:gd name="T1" fmla="*/ 435 h 2190"/>
                <a:gd name="T2" fmla="*/ 83 w 2799"/>
                <a:gd name="T3" fmla="*/ 435 h 2190"/>
                <a:gd name="T4" fmla="*/ 83 w 2799"/>
                <a:gd name="T5" fmla="*/ 2190 h 2190"/>
                <a:gd name="T6" fmla="*/ 0 w 2799"/>
                <a:gd name="T7" fmla="*/ 2190 h 2190"/>
                <a:gd name="T8" fmla="*/ 0 w 2799"/>
                <a:gd name="T9" fmla="*/ 435 h 2190"/>
                <a:gd name="T10" fmla="*/ 2041 w 2799"/>
                <a:gd name="T11" fmla="*/ 0 h 2190"/>
                <a:gd name="T12" fmla="*/ 2123 w 2799"/>
                <a:gd name="T13" fmla="*/ 0 h 2190"/>
                <a:gd name="T14" fmla="*/ 2123 w 2799"/>
                <a:gd name="T15" fmla="*/ 2190 h 2190"/>
                <a:gd name="T16" fmla="*/ 2041 w 2799"/>
                <a:gd name="T17" fmla="*/ 2190 h 2190"/>
                <a:gd name="T18" fmla="*/ 2041 w 2799"/>
                <a:gd name="T19" fmla="*/ 0 h 2190"/>
                <a:gd name="T20" fmla="*/ 2716 w 2799"/>
                <a:gd name="T21" fmla="*/ 384 h 2190"/>
                <a:gd name="T22" fmla="*/ 2799 w 2799"/>
                <a:gd name="T23" fmla="*/ 384 h 2190"/>
                <a:gd name="T24" fmla="*/ 2799 w 2799"/>
                <a:gd name="T25" fmla="*/ 2190 h 2190"/>
                <a:gd name="T26" fmla="*/ 2716 w 2799"/>
                <a:gd name="T27" fmla="*/ 2190 h 2190"/>
                <a:gd name="T28" fmla="*/ 2716 w 2799"/>
                <a:gd name="T29" fmla="*/ 384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99" h="2190">
                  <a:moveTo>
                    <a:pt x="0" y="435"/>
                  </a:moveTo>
                  <a:lnTo>
                    <a:pt x="83" y="435"/>
                  </a:lnTo>
                  <a:lnTo>
                    <a:pt x="83" y="2190"/>
                  </a:lnTo>
                  <a:lnTo>
                    <a:pt x="0" y="2190"/>
                  </a:lnTo>
                  <a:lnTo>
                    <a:pt x="0" y="435"/>
                  </a:lnTo>
                  <a:close/>
                  <a:moveTo>
                    <a:pt x="2041" y="0"/>
                  </a:moveTo>
                  <a:lnTo>
                    <a:pt x="2123" y="0"/>
                  </a:lnTo>
                  <a:lnTo>
                    <a:pt x="2123" y="2190"/>
                  </a:lnTo>
                  <a:lnTo>
                    <a:pt x="2041" y="2190"/>
                  </a:lnTo>
                  <a:lnTo>
                    <a:pt x="2041" y="0"/>
                  </a:lnTo>
                  <a:close/>
                  <a:moveTo>
                    <a:pt x="2716" y="384"/>
                  </a:moveTo>
                  <a:lnTo>
                    <a:pt x="2799" y="384"/>
                  </a:lnTo>
                  <a:lnTo>
                    <a:pt x="2799" y="2190"/>
                  </a:lnTo>
                  <a:lnTo>
                    <a:pt x="2716" y="2190"/>
                  </a:lnTo>
                  <a:lnTo>
                    <a:pt x="2716" y="38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157" y="1139"/>
              <a:ext cx="3480" cy="1647"/>
            </a:xfrm>
            <a:custGeom>
              <a:avLst/>
              <a:gdLst>
                <a:gd name="T0" fmla="*/ 0 w 3480"/>
                <a:gd name="T1" fmla="*/ 0 h 1647"/>
                <a:gd name="T2" fmla="*/ 82 w 3480"/>
                <a:gd name="T3" fmla="*/ 0 h 1647"/>
                <a:gd name="T4" fmla="*/ 82 w 3480"/>
                <a:gd name="T5" fmla="*/ 1647 h 1647"/>
                <a:gd name="T6" fmla="*/ 0 w 3480"/>
                <a:gd name="T7" fmla="*/ 1647 h 1647"/>
                <a:gd name="T8" fmla="*/ 0 w 3480"/>
                <a:gd name="T9" fmla="*/ 0 h 1647"/>
                <a:gd name="T10" fmla="*/ 2722 w 3480"/>
                <a:gd name="T11" fmla="*/ 607 h 1647"/>
                <a:gd name="T12" fmla="*/ 2805 w 3480"/>
                <a:gd name="T13" fmla="*/ 607 h 1647"/>
                <a:gd name="T14" fmla="*/ 2805 w 3480"/>
                <a:gd name="T15" fmla="*/ 1647 h 1647"/>
                <a:gd name="T16" fmla="*/ 2722 w 3480"/>
                <a:gd name="T17" fmla="*/ 1647 h 1647"/>
                <a:gd name="T18" fmla="*/ 2722 w 3480"/>
                <a:gd name="T19" fmla="*/ 607 h 1647"/>
                <a:gd name="T20" fmla="*/ 3398 w 3480"/>
                <a:gd name="T21" fmla="*/ 224 h 1647"/>
                <a:gd name="T22" fmla="*/ 3480 w 3480"/>
                <a:gd name="T23" fmla="*/ 224 h 1647"/>
                <a:gd name="T24" fmla="*/ 3480 w 3480"/>
                <a:gd name="T25" fmla="*/ 1647 h 1647"/>
                <a:gd name="T26" fmla="*/ 3398 w 3480"/>
                <a:gd name="T27" fmla="*/ 1647 h 1647"/>
                <a:gd name="T28" fmla="*/ 3398 w 3480"/>
                <a:gd name="T29" fmla="*/ 224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0" h="1647">
                  <a:moveTo>
                    <a:pt x="0" y="0"/>
                  </a:moveTo>
                  <a:lnTo>
                    <a:pt x="82" y="0"/>
                  </a:lnTo>
                  <a:lnTo>
                    <a:pt x="82" y="1647"/>
                  </a:lnTo>
                  <a:lnTo>
                    <a:pt x="0" y="1647"/>
                  </a:lnTo>
                  <a:lnTo>
                    <a:pt x="0" y="0"/>
                  </a:lnTo>
                  <a:close/>
                  <a:moveTo>
                    <a:pt x="2722" y="607"/>
                  </a:moveTo>
                  <a:lnTo>
                    <a:pt x="2805" y="607"/>
                  </a:lnTo>
                  <a:lnTo>
                    <a:pt x="2805" y="1647"/>
                  </a:lnTo>
                  <a:lnTo>
                    <a:pt x="2722" y="1647"/>
                  </a:lnTo>
                  <a:lnTo>
                    <a:pt x="2722" y="607"/>
                  </a:lnTo>
                  <a:close/>
                  <a:moveTo>
                    <a:pt x="3398" y="224"/>
                  </a:moveTo>
                  <a:lnTo>
                    <a:pt x="3480" y="224"/>
                  </a:lnTo>
                  <a:lnTo>
                    <a:pt x="3480" y="1647"/>
                  </a:lnTo>
                  <a:lnTo>
                    <a:pt x="3398" y="1647"/>
                  </a:lnTo>
                  <a:lnTo>
                    <a:pt x="3398" y="224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50" y="2783"/>
              <a:ext cx="4080" cy="0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47" y="652"/>
              <a:ext cx="12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427" y="652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106" y="892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2" y="2737"/>
              <a:ext cx="21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93" y="2512"/>
              <a:ext cx="2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93" y="2288"/>
              <a:ext cx="24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93" y="2063"/>
              <a:ext cx="2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30.0%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93" y="1839"/>
              <a:ext cx="24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93" y="1614"/>
              <a:ext cx="2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93" y="1390"/>
              <a:ext cx="24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93" y="1164"/>
              <a:ext cx="2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70.0%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93" y="941"/>
              <a:ext cx="2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93" y="715"/>
              <a:ext cx="2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90.0%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54" y="492"/>
              <a:ext cx="29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100.0%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658" y="2836"/>
              <a:ext cx="7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SDG 8, Good jobs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723" y="2930"/>
              <a:ext cx="63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economic growth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446" y="2836"/>
              <a:ext cx="5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SDG 5, Gender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549" y="2930"/>
              <a:ext cx="31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Equality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107" y="2836"/>
              <a:ext cx="5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SDG 10, Reduce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2198" y="2930"/>
              <a:ext cx="38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Inequality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2810" y="2836"/>
              <a:ext cx="5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SDG 4, Quality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779" y="2930"/>
              <a:ext cx="59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education for all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386" y="2836"/>
              <a:ext cx="7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SDG 17, Partnerships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533" y="2930"/>
              <a:ext cx="43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for the goal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107" y="2836"/>
              <a:ext cx="6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SDG 1, No Poverty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087" y="3029"/>
              <a:ext cx="45" cy="51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158" y="3007"/>
              <a:ext cx="12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285" y="3029"/>
              <a:ext cx="51" cy="51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357" y="3007"/>
              <a:ext cx="12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JO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483" y="3029"/>
              <a:ext cx="51" cy="5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555" y="3007"/>
              <a:ext cx="12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2687" y="3029"/>
              <a:ext cx="44" cy="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2755" y="3008"/>
              <a:ext cx="1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UA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910" y="3029"/>
              <a:ext cx="51" cy="51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2981" y="3007"/>
              <a:ext cx="13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UZ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299" y="440"/>
              <a:ext cx="4520" cy="2739"/>
            </a:xfrm>
            <a:prstGeom prst="rect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9853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8043" y="4851534"/>
            <a:ext cx="396016" cy="194689"/>
          </a:xfrm>
        </p:spPr>
        <p:txBody>
          <a:bodyPr/>
          <a:lstStyle/>
          <a:p>
            <a:fld id="{4E406AB4-22D1-4ABB-99CF-8A54ADA954A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4" y="413252"/>
            <a:ext cx="8002050" cy="4730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65251" y="956889"/>
            <a:ext cx="527186" cy="37202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26587" y="956889"/>
            <a:ext cx="527186" cy="37202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7255" y="956889"/>
            <a:ext cx="527186" cy="37202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800A71-B868-4C6C-A044-8639C8D53A23}"/>
              </a:ext>
            </a:extLst>
          </p:cNvPr>
          <p:cNvSpPr txBox="1">
            <a:spLocks/>
          </p:cNvSpPr>
          <p:nvPr/>
        </p:nvSpPr>
        <p:spPr>
          <a:xfrm>
            <a:off x="497654" y="265229"/>
            <a:ext cx="8002050" cy="33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858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en-US" sz="16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QA11.The BENEFICIARIES of your </a:t>
            </a:r>
            <a:r>
              <a:rPr lang="en-US" sz="1600" cap="all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organisation’s</a:t>
            </a:r>
            <a:r>
              <a:rPr lang="en-US" sz="16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activities related to skills development through non-formal learning and informal learning, services to employment are</a:t>
            </a:r>
            <a:r>
              <a:rPr lang="en-US" sz="1600" dirty="0" smtClean="0">
                <a:solidFill>
                  <a:srgbClr val="0070C0"/>
                </a:solidFill>
              </a:rPr>
              <a:t>: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274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125A1-2FDD-4563-907D-99B3AE23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50AD-929F-4755-BC97-592D8D16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A5B33D3-677F-4A59-926C-66981C78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6297"/>
            <a:ext cx="8571557" cy="80421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A13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The CONTENT of your organisation's activities related to skills development through non-formal learning and informal learning, and services to employment comprises: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CF2D38-7CF7-4706-A84B-45EFBAB42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980143"/>
              </p:ext>
            </p:extLst>
          </p:nvPr>
        </p:nvGraphicFramePr>
        <p:xfrm>
          <a:off x="340066" y="944628"/>
          <a:ext cx="8549786" cy="402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1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125A1-2FDD-4563-907D-99B3AE23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D50AD-929F-4755-BC97-592D8D16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A5B33D3-677F-4A59-926C-66981C78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6297"/>
            <a:ext cx="8571557" cy="804210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A13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The CONTENT of your organisation's activities related to skills development through non-formal learning and informal learning, and services to employment comprises: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5" y="942111"/>
            <a:ext cx="8131415" cy="3815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626" y="942111"/>
            <a:ext cx="1689779" cy="39020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AF3C4-BE42-496E-B146-2806DC01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B8583-7C13-4AAE-B439-42F0B472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3770960-6FA4-49C2-BB69-A2B3545C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7" y="163286"/>
            <a:ext cx="8016386" cy="903576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A15</a:t>
            </a:r>
            <a:r>
              <a:rPr lang="it-IT" sz="1600" dirty="0">
                <a:solidFill>
                  <a:srgbClr val="0070C0"/>
                </a:solidFill>
              </a:rPr>
              <a:t>: </a:t>
            </a:r>
            <a:r>
              <a:rPr lang="en-GB" sz="1600" dirty="0">
                <a:solidFill>
                  <a:srgbClr val="0070C0"/>
                </a:solidFill>
              </a:rPr>
              <a:t>The most effective LEARNING ENVIRONMENTS in the field of skills development, non-formal and informal learning, employment-related services (HCD) are: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2755BB-5F2E-4E76-B59D-3153E00AD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399936"/>
              </p:ext>
            </p:extLst>
          </p:nvPr>
        </p:nvGraphicFramePr>
        <p:xfrm>
          <a:off x="398416" y="748145"/>
          <a:ext cx="8382847" cy="425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15461" y="824944"/>
            <a:ext cx="860889" cy="380467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TF_Mai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2.xml><?xml version="1.0" encoding="utf-8"?>
<a:theme xmlns:a="http://schemas.openxmlformats.org/drawingml/2006/main" name="ETF_Gree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3.xml><?xml version="1.0" encoding="utf-8"?>
<a:theme xmlns:a="http://schemas.openxmlformats.org/drawingml/2006/main" name="ETF_Orange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perations Document" ma:contentTypeID="0x01010018C77CAB493C4CC28C851D171ACDEB5D02004A752964EEAEB74BA7E750AAE93EAE62" ma:contentTypeVersion="36" ma:contentTypeDescription="Create a new Operations document" ma:contentTypeScope="" ma:versionID="e3acbd17359e6798543580b69881d3c2">
  <xsd:schema xmlns:xsd="http://www.w3.org/2001/XMLSchema" xmlns:xs="http://www.w3.org/2001/XMLSchema" xmlns:p="http://schemas.microsoft.com/office/2006/metadata/properties" xmlns:ns1="df6b2545-d15d-4d63-86ca-644416e434f8" xmlns:ns2="26194f73-ef64-4a6b-9063-49cea2f52145" targetNamespace="http://schemas.microsoft.com/office/2006/metadata/properties" ma:root="true" ma:fieldsID="7c5f58939db86ee3e2d3536741d4bc97" ns1:_="" ns2:_="">
    <xsd:import namespace="df6b2545-d15d-4d63-86ca-644416e434f8"/>
    <xsd:import namespace="26194f73-ef64-4a6b-9063-49cea2f52145"/>
    <xsd:element name="properties">
      <xsd:complexType>
        <xsd:sequence>
          <xsd:element name="documentManagement">
            <xsd:complexType>
              <xsd:all>
                <xsd:element ref="ns1:Operations_x0020_Document_x0020_Type"/>
                <xsd:element ref="ns2:OperationsSubArea"/>
                <xsd:element ref="ns2:ReferenceYear"/>
                <xsd:element ref="ns2:Authors" minOccurs="0"/>
                <xsd:element ref="ns2:ETFLanguage" minOccurs="0"/>
                <xsd:element ref="ns2:ReferenceNumber" minOccurs="0"/>
                <xsd:element ref="ns1:OPS_x0020_Tags" minOccurs="0"/>
                <xsd:element ref="ns2:Torino_x0020_Process_x0020_Keywords" minOccurs="0"/>
                <xsd:element ref="ns1:Countries" minOccurs="0"/>
                <xsd:element ref="ns1:Regions" minOccurs="0"/>
                <xsd:element ref="ns1:Functions" minOccurs="0"/>
                <xsd:element ref="ns1:General_x0020_Keywords" minOccurs="0"/>
                <xsd:element ref="ns2:Status" minOccurs="0"/>
                <xsd:element ref="ns2:Origin" minOccurs="0"/>
                <xsd:element ref="ns1:_dlc_DocId" minOccurs="0"/>
                <xsd:element ref="ns1:_dlc_DocIdUrl" minOccurs="0"/>
                <xsd:element ref="ns1:_dlc_DocIdPersistId" minOccurs="0"/>
                <xsd:element ref="ns1:PA_TRP" minOccurs="0"/>
                <xsd:element ref="ns1:IPubSourceDocPublicationStatus" minOccurs="0"/>
                <xsd:element ref="ns1:Intran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Operations_x0020_Document_x0020_Type" ma:index="0" ma:displayName="Operations Document Type" ma:format="Dropdown" ma:internalName="Operations_x0020_Document_x0020_Type">
      <xsd:simpleType>
        <xsd:restriction base="dms:Choice">
          <xsd:enumeration value="Article"/>
          <xsd:enumeration value="Briefing"/>
          <xsd:enumeration value="Compendium"/>
          <xsd:enumeration value="Context mechanism outcome"/>
          <xsd:enumeration value="Country report"/>
          <xsd:enumeration value="Country fiche"/>
          <xsd:enumeration value="Country strategic perspective"/>
          <xsd:enumeration value="Employability fiche"/>
          <xsd:enumeration value="ETF assessment"/>
          <xsd:enumeration value="ETF review"/>
          <xsd:enumeration value="Formulation fiche"/>
          <xsd:enumeration value="Guide"/>
          <xsd:enumeration value="Identification fiche"/>
          <xsd:enumeration value="Information note"/>
          <xsd:enumeration value="Key indicators"/>
          <xsd:enumeration value="KIESE"/>
          <xsd:enumeration value="Methodology"/>
          <xsd:enumeration value="Note"/>
          <xsd:enumeration value="Policy"/>
          <xsd:enumeration value="Policy brief"/>
          <xsd:enumeration value="Position paper"/>
          <xsd:enumeration value="Project assessment"/>
          <xsd:enumeration value="Project implementation plan"/>
          <xsd:enumeration value="Project leaflet"/>
          <xsd:enumeration value="Publication"/>
          <xsd:enumeration value="Reference document"/>
          <xsd:enumeration value="Region report"/>
          <xsd:enumeration value="Region fiche"/>
          <xsd:enumeration value="Report"/>
          <xsd:enumeration value="Statistical annex"/>
          <xsd:enumeration value="Statistics report"/>
          <xsd:enumeration value="Study"/>
          <xsd:enumeration value="Terms of reference"/>
          <xsd:enumeration value="Thematic paper"/>
          <xsd:enumeration value="Toolkit"/>
          <xsd:enumeration value="TRP annex"/>
          <xsd:enumeration value="Working paper"/>
        </xsd:restriction>
      </xsd:simpleType>
    </xsd:element>
    <xsd:element name="OPS_x0020_Tags" ma:index="8" nillable="true" ma:displayName="OPS Tags" ma:internalName="OPS_x0020_Tag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reer Guidance"/>
                    <xsd:enumeration value="Competences"/>
                    <xsd:enumeration value="CVET and adult learning"/>
                    <xsd:enumeration value="Digital Skills &amp; Learning"/>
                    <xsd:enumeration value="Education and business"/>
                    <xsd:enumeration value="Employment and labour market"/>
                    <xsd:enumeration value="Enterprise skills"/>
                    <xsd:enumeration value="Entrepreneurial learning"/>
                    <xsd:enumeration value="Indicators"/>
                    <xsd:enumeration value="Matching and anticipation of skills"/>
                    <xsd:enumeration value="Migration and skills"/>
                    <xsd:enumeration value="Qualifications"/>
                    <xsd:enumeration value="Quality Assurance"/>
                    <xsd:enumeration value="Social partnership"/>
                    <xsd:enumeration value="Teaching and learning"/>
                    <xsd:enumeration value="Validation of prior learning"/>
                    <xsd:enumeration value="VET and social inclusion"/>
                    <xsd:enumeration value="VET and sustainable development"/>
                    <xsd:enumeration value="VET Governance"/>
                    <xsd:enumeration value="VET system assessment"/>
                    <xsd:enumeration value="Work-based learning"/>
                    <xsd:enumeration value="Not Applicable"/>
                  </xsd:restriction>
                </xsd:simpleType>
              </xsd:element>
            </xsd:sequence>
          </xsd:extension>
        </xsd:complexContent>
      </xsd:complexType>
    </xsd:element>
    <xsd:element name="Countries" ma:index="10" nillable="true" ma:displayName="Countries" ma:list="{9194351c-4b7d-432a-9a74-6cfaf37d5a5a}" ma:internalName="Countries" ma:readOnly="false" ma:showField="Title" ma:web="df6b2545-d15d-4d63-86ca-644416e434f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s" ma:index="11" nillable="true" ma:displayName="Regions" ma:default="Not Applicable" ma:internalName="Region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Central Asia"/>
                    <xsd:enumeration value="Eastern Europe"/>
                    <xsd:enumeration value="South Eastern Europe and Turkey (SEET)"/>
                    <xsd:enumeration value="Southern and Eastern Mediterranean (SEMED)"/>
                  </xsd:restriction>
                </xsd:simpleType>
              </xsd:element>
            </xsd:sequence>
          </xsd:extension>
        </xsd:complexContent>
      </xsd:complexType>
    </xsd:element>
    <xsd:element name="Functions" ma:index="12" nillable="true" ma:displayName="Functions" ma:internalName="Functio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1 Input to the Commission"/>
                    <xsd:enumeration value="F2 Capacity building"/>
                    <xsd:enumeration value="F3 Policy analysis"/>
                    <xsd:enumeration value="F4 Dissemination and networking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3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A_TRP" ma:index="25" nillable="true" ma:displayName="Project Activity" ma:list="{92c94a25-bd6d-4345-ac2b-b847e49695b0}" ma:internalName="PA_TRP" ma:showField="Title" ma:web="df6b2545-d15d-4d63-86ca-644416e434f8">
      <xsd:simpleType>
        <xsd:restriction base="dms:Lookup"/>
      </xsd:simpleType>
    </xsd:element>
    <xsd:element name="IPubSourceDocPublicationStatus" ma:index="26" nillable="true" ma:displayName="Publication Status" ma:format="Dropdown" ma:hidden="true" ma:internalName="IPubSourceDocPublicationStatus" ma:readOnly="false">
      <xsd:simpleType>
        <xsd:restriction base="dms:Choice">
          <xsd:enumeration value="Published"/>
          <xsd:enumeration value="Unpublished"/>
        </xsd:restriction>
      </xsd:simpleType>
    </xsd:element>
    <xsd:element name="Intranet" ma:index="27" nillable="true" ma:displayName="Intranet" ma:default="0" ma:internalName="Intrane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94f73-ef64-4a6b-9063-49cea2f52145" elementFormDefault="qualified">
    <xsd:import namespace="http://schemas.microsoft.com/office/2006/documentManagement/types"/>
    <xsd:import namespace="http://schemas.microsoft.com/office/infopath/2007/PartnerControls"/>
    <xsd:element name="OperationsSubArea" ma:index="1" ma:displayName="Operations Sub Area" ma:format="Dropdown" ma:internalName="OperationsSubArea">
      <xsd:simpleType>
        <xsd:restriction base="dms:Choice">
          <xsd:enumeration value="Support to the EU policy and external assistance"/>
          <xsd:enumeration value="Policy analysis and system wide progress monitoring"/>
          <xsd:enumeration value="VET governance"/>
          <xsd:enumeration value="Qualifications and qualification system"/>
          <xsd:enumeration value="VET provision and quality"/>
          <xsd:enumeration value="Employment, employability and mobility"/>
          <xsd:enumeration value="Entrepreneurial learning and enterprise skills"/>
          <xsd:enumeration value="Country desks"/>
          <xsd:enumeration value="GEMM"/>
          <xsd:enumeration value="Statistics"/>
          <xsd:enumeration value="Knowledge management"/>
          <xsd:enumeration value="Capacity building"/>
          <xsd:enumeration value="Expertise development"/>
          <xsd:enumeration value="Regional activitie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20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Authors" ma:index="5" nillable="true" ma:displayName="Authors" ma:internalName="Authors">
      <xsd:simpleType>
        <xsd:restriction base="dms:Text"/>
      </xsd:simpleType>
    </xsd:element>
    <xsd:element name="ETFLanguage" ma:index="6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  <xsd:element name="ReferenceNumber" ma:index="7" nillable="true" ma:displayName="Reference Number" ma:internalName="ReferenceNumber">
      <xsd:simpleType>
        <xsd:restriction base="dms:Text"/>
      </xsd:simpleType>
    </xsd:element>
    <xsd:element name="Torino_x0020_Process_x0020_Keywords" ma:index="9" nillable="true" ma:displayName="Torino Process Keywords" ma:internalName="Torino_x0020_Process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orino process preparation"/>
                    <xsd:enumeration value="Torino process implementation"/>
                    <xsd:enumeration value="Torino process reports"/>
                    <xsd:enumeration value="Torino process evaluation"/>
                    <xsd:enumeration value="Torino process dissemination"/>
                    <xsd:enumeration value="Torino process project monitoring"/>
                    <xsd:enumeration value="Torino process documentation"/>
                    <xsd:enumeration value="Riga"/>
                    <xsd:enumeration value="Capacity building"/>
                  </xsd:restriction>
                </xsd:simpleType>
              </xsd:element>
            </xsd:sequence>
          </xsd:extension>
        </xsd:complexContent>
      </xsd:complexType>
    </xsd:element>
    <xsd:element name="Status" ma:index="14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Origin" ma:index="15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net xmlns="df6b2545-d15d-4d63-86ca-644416e434f8">false</Intranet>
    <Countries xmlns="df6b2545-d15d-4d63-86ca-644416e434f8">
      <Value>17</Value>
    </Countries>
    <IPubSourceDocPublicationStatus xmlns="df6b2545-d15d-4d63-86ca-644416e434f8" xsi:nil="true"/>
    <Status xmlns="26194f73-ef64-4a6b-9063-49cea2f52145" xsi:nil="true"/>
    <ReferenceNumber xmlns="26194f73-ef64-4a6b-9063-49cea2f52145" xsi:nil="true"/>
    <Regions xmlns="df6b2545-d15d-4d63-86ca-644416e434f8">
      <Value>Eastern Europe</Value>
    </Regions>
    <ETFLanguage xmlns="26194f73-ef64-4a6b-9063-49cea2f52145">English</ETFLanguage>
    <Origin xmlns="26194f73-ef64-4a6b-9063-49cea2f52145" xsi:nil="true"/>
    <PA_TRP xmlns="df6b2545-d15d-4d63-86ca-644416e434f8" xsi:nil="true"/>
    <Authors xmlns="26194f73-ef64-4a6b-9063-49cea2f52145">mmi</Authors>
    <OperationsSubArea xmlns="26194f73-ef64-4a6b-9063-49cea2f52145">Policy analysis and system wide progress monitoring</OperationsSubArea>
    <ReferenceYear xmlns="26194f73-ef64-4a6b-9063-49cea2f52145">2019</ReferenceYear>
    <General_x0020_Keywords xmlns="df6b2545-d15d-4d63-86ca-644416e434f8"/>
    <Torino_x0020_Process_x0020_Keywords xmlns="26194f73-ef64-4a6b-9063-49cea2f52145">
      <Value>Torino process project monitoring</Value>
    </Torino_x0020_Process_x0020_Keywords>
    <_dlc_DocId xmlns="df6b2545-d15d-4d63-86ca-644416e434f8">ETFDMS-820364017-2505</_dlc_DocId>
    <_dlc_DocIdUrl xmlns="df6b2545-d15d-4d63-86ca-644416e434f8">
      <Url>https://sharing.etf.europa.eu/sites/dms/ops/turin/_layouts/15/DocIdRedir.aspx?ID=ETFDMS-820364017-2505</Url>
      <Description>ETFDMS-820364017-2505</Description>
    </_dlc_DocIdUrl>
    <OPS_x0020_Tags xmlns="df6b2545-d15d-4d63-86ca-644416e434f8">
      <Value>Not Applicable</Value>
    </OPS_x0020_Tags>
    <Operations_x0020_Document_x0020_Type xmlns="df6b2545-d15d-4d63-86ca-644416e434f8">Note</Operations_x0020_Document_x0020_Type>
    <Functions xmlns="df6b2545-d15d-4d63-86ca-644416e434f8">
      <Value>F3 Policy analysis</Value>
    </Function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5C556-28FD-4C2E-8C7C-AA1A20CF10D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739D703-CCA9-4620-A81A-CB7DED7E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26194f73-ef64-4a6b-9063-49cea2f52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F6B868-20E1-45D5-85A5-F58DA894F17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26194f73-ef64-4a6b-9063-49cea2f52145"/>
    <ds:schemaRef ds:uri="df6b2545-d15d-4d63-86ca-644416e434f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071A7FF-1E52-441B-9D2F-EF67E62FB4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13717</TotalTime>
  <Words>715</Words>
  <Application>Microsoft Office PowerPoint</Application>
  <PresentationFormat>On-screen Show (16:9)</PresentationFormat>
  <Paragraphs>121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Montreal-DemiBold</vt:lpstr>
      <vt:lpstr>Calibri</vt:lpstr>
      <vt:lpstr>ETF_Main_Theme</vt:lpstr>
      <vt:lpstr>ETF_Green_Theme</vt:lpstr>
      <vt:lpstr>ETF_Orange_Theme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A13: The CONTENT of your organisation's activities related to skills development through non-formal learning and informal learning, and services to employment comprises:</vt:lpstr>
      <vt:lpstr>A13: The CONTENT of your organisation's activities related to skills development through non-formal learning and informal learning, and services to employment comprises:</vt:lpstr>
      <vt:lpstr>A15: The most effective LEARNING ENVIRONMENTS in the field of skills development, non-formal and informal learning, employment-related services (HCD) are:</vt:lpstr>
      <vt:lpstr>PowerPoint Presentation</vt:lpstr>
      <vt:lpstr>B1: During the pandemic did the beneficiary groups changed? </vt:lpstr>
      <vt:lpstr>B8: DURING the implementation of HCD activities in response to the COVID19 pandemic crisis in 2020, our organisation has learned short-term lessons, in emergency or under pressure:</vt:lpstr>
      <vt:lpstr>PowerPoint Presentation</vt:lpstr>
      <vt:lpstr>C1: Is your organisation involved in the dialogue regarding skills strategies and policies? </vt:lpstr>
      <vt:lpstr>PowerPoint Presentation</vt:lpstr>
      <vt:lpstr>D1: The advantage of your organisation compared to other (public, private, non-governmental) organisations is:</vt:lpstr>
      <vt:lpstr>D1: The advantage of your organisation compared to other (public, private, non-governmental) organisations is:</vt:lpstr>
      <vt:lpstr>D1: The advantage of your organisation compared to other (public, private, non-governmental) organisations is: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 Assessment MD</dc:title>
  <dc:creator>Ana Araujo</dc:creator>
  <cp:lastModifiedBy>Windows User</cp:lastModifiedBy>
  <cp:revision>598</cp:revision>
  <cp:lastPrinted>2018-09-17T08:08:08Z</cp:lastPrinted>
  <dcterms:created xsi:type="dcterms:W3CDTF">2016-02-03T14:31:01Z</dcterms:created>
  <dcterms:modified xsi:type="dcterms:W3CDTF">2021-03-22T10:16:53Z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0x01010018C77CAB493C4CC28C851D171ACDEB5D02004A752964EEAEB74BA7E750AAE93EAE62</vt:lpwstr>
  </property>
  <property fmtid="{D5CDD505-2E9C-101B-9397-08002B2CF9AE}" pid="3" name="Area">
    <vt:lpwstr>Operations</vt:lpwstr>
  </property>
  <property fmtid="{D5CDD505-2E9C-101B-9397-08002B2CF9AE}" pid="4" name="_dlc_DocIdItemGuid">
    <vt:lpwstr>00a4f31b-82e5-43f7-a50a-8626c5cd4c1b</vt:lpwstr>
  </property>
</Properties>
</file>