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BAAFE7-5BE1-46A8-A4FD-6A3DF1DE1C49}" type="datetimeFigureOut">
              <a:rPr lang="en-US" smtClean="0"/>
              <a:t>23-Mar-21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24FCA3-09BC-4391-B838-410B1E137B1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924800" cy="4800599"/>
          </a:xfrm>
        </p:spPr>
        <p:txBody>
          <a:bodyPr/>
          <a:lstStyle/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Agjencia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Mbeshtetjen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Civile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156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Puna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e AMSHC-se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gjate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Pandemise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err="1" smtClean="0">
                <a:latin typeface="Andalus" pitchFamily="18" charset="-78"/>
                <a:cs typeface="Andalus" pitchFamily="18" charset="-78"/>
              </a:rPr>
              <a:t>Lancimi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i="1" dirty="0" err="1" smtClean="0">
                <a:latin typeface="Andalus" pitchFamily="18" charset="-78"/>
                <a:cs typeface="Andalus" pitchFamily="18" charset="-78"/>
              </a:rPr>
              <a:t>thirrjes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13 </a:t>
            </a:r>
            <a:r>
              <a:rPr lang="en-US" i="1" dirty="0" err="1" smtClean="0">
                <a:latin typeface="Andalus" pitchFamily="18" charset="-78"/>
                <a:cs typeface="Andalus" pitchFamily="18" charset="-78"/>
              </a:rPr>
              <a:t>qe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i="1" dirty="0" err="1" smtClean="0">
                <a:latin typeface="Andalus" pitchFamily="18" charset="-78"/>
                <a:cs typeface="Andalus" pitchFamily="18" charset="-78"/>
              </a:rPr>
              <a:t>konsiston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i="1" dirty="0" err="1" smtClean="0">
                <a:latin typeface="Andalus" pitchFamily="18" charset="-78"/>
                <a:cs typeface="Andalus" pitchFamily="18" charset="-78"/>
              </a:rPr>
              <a:t>nga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data</a:t>
            </a:r>
            <a:r>
              <a:rPr lang="en-US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sq-AL" i="1" dirty="0" smtClean="0">
                <a:latin typeface="Andalus" pitchFamily="18" charset="-78"/>
                <a:cs typeface="Andalus" pitchFamily="18" charset="-78"/>
              </a:rPr>
              <a:t>22 </a:t>
            </a:r>
            <a:r>
              <a:rPr lang="sq-AL" i="1" dirty="0">
                <a:latin typeface="Andalus" pitchFamily="18" charset="-78"/>
                <a:cs typeface="Andalus" pitchFamily="18" charset="-78"/>
              </a:rPr>
              <a:t>qershor- 23 korrik 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2020.</a:t>
            </a:r>
          </a:p>
          <a:p>
            <a:r>
              <a:rPr lang="sq-AL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q-AL" i="1" dirty="0">
                <a:latin typeface="Andalus" pitchFamily="18" charset="-78"/>
                <a:cs typeface="Andalus" pitchFamily="18" charset="-78"/>
              </a:rPr>
              <a:t>Agjencia i ka ndryshuar prioritetet ne financimin e projekteve ne drejtim te atyre qe mbeshtesin permiresimin e situates se krijuar nga Pandemia e Covid 19-tes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sq-AL" dirty="0">
                <a:latin typeface="Andalus" pitchFamily="18" charset="-78"/>
                <a:cs typeface="Andalus" pitchFamily="18" charset="-78"/>
              </a:rPr>
              <a:t>Pergjate kesaj periudhe AMSHC-ja ka punuar fort per mbeshtetjen ne sektorin e Zhvillimit te Kapitalit Njerezor.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q-AL" dirty="0" smtClean="0">
                <a:latin typeface="Andalus" pitchFamily="18" charset="-78"/>
                <a:cs typeface="Andalus" pitchFamily="18" charset="-78"/>
              </a:rPr>
              <a:t>Ka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dhene Mbeshtetje per zbatimin e projekteve ne fushen e sherbimeve sociale per grupet ne nevoje sic eshte: ofrimi i terapise psikologjike, trajnimet on- line te personelit mjekesor dhe iniciativave te tjera inovative ne funksion te permiresimit te situates se krijuar.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Shuma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totale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akorduar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mbeshtetje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veprimtarive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OJF-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AMSHC-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ja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kete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thirrje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eshte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 16,850,000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leke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.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3396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sq-AL" sz="3200" b="1" dirty="0">
                <a:latin typeface="Andalus" pitchFamily="18" charset="-78"/>
                <a:cs typeface="Andalus" pitchFamily="18" charset="-78"/>
              </a:rPr>
              <a:t>Projektet e Financuara nga AMSHC, per Sherbime Psiko- Sociale </a:t>
            </a:r>
            <a:r>
              <a:rPr lang="en-US" sz="3200" dirty="0">
                <a:latin typeface="Andalus" pitchFamily="18" charset="-78"/>
                <a:cs typeface="Andalus" pitchFamily="18" charset="-78"/>
              </a:rPr>
              <a:t/>
            </a:r>
            <a:br>
              <a:rPr lang="en-US" sz="3200" dirty="0">
                <a:latin typeface="Andalus" pitchFamily="18" charset="-78"/>
                <a:cs typeface="Andalus" pitchFamily="18" charset="-78"/>
              </a:rPr>
            </a:b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05400"/>
          </a:xfrm>
        </p:spPr>
        <p:txBody>
          <a:bodyPr>
            <a:noAutofit/>
          </a:bodyPr>
          <a:lstStyle/>
          <a:p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Projekti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it-IT" sz="2400" b="1" dirty="0">
                <a:latin typeface="Andalus" pitchFamily="18" charset="-78"/>
                <a:cs typeface="Andalus" pitchFamily="18" charset="-78"/>
              </a:rPr>
              <a:t>Ndihme dhe kujdes gjate periudhes se pandemise COVID-19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, </a:t>
            </a:r>
          </a:p>
          <a:p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shtrihet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pertej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Tiranes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objektiv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krijimin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nje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platform online per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trajnim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informim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kuader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Covid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- 19.</a:t>
            </a:r>
          </a:p>
          <a:p>
            <a:r>
              <a:rPr lang="it-IT" sz="2400" b="1" dirty="0">
                <a:latin typeface="Andalus" pitchFamily="18" charset="-78"/>
                <a:cs typeface="Andalus" pitchFamily="18" charset="-78"/>
              </a:rPr>
              <a:t>Projekti per Përgjigje emergjente ndaj pasojave të Covid-19 në Shqipëri</a:t>
            </a:r>
            <a:r>
              <a:rPr lang="it-IT" sz="2400" b="1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r>
              <a:rPr lang="it-IT" sz="2400" b="1" dirty="0">
                <a:latin typeface="Andalus" pitchFamily="18" charset="-78"/>
                <a:cs typeface="Andalus" pitchFamily="18" charset="-78"/>
              </a:rPr>
              <a:t>M</a:t>
            </a:r>
            <a:r>
              <a:rPr lang="it-IT" sz="2400" dirty="0" smtClean="0">
                <a:latin typeface="Andalus" pitchFamily="18" charset="-78"/>
                <a:cs typeface="Andalus" pitchFamily="18" charset="-78"/>
              </a:rPr>
              <a:t>bështetje </a:t>
            </a:r>
            <a:r>
              <a:rPr lang="it-IT" sz="2400" dirty="0">
                <a:latin typeface="Andalus" pitchFamily="18" charset="-78"/>
                <a:cs typeface="Andalus" pitchFamily="18" charset="-78"/>
              </a:rPr>
              <a:t>psiko-sociale dhe ligjore për personat në nevojë</a:t>
            </a:r>
            <a:r>
              <a:rPr lang="it-IT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sz="2400" b="1" i="1" dirty="0" err="1" smtClean="0">
                <a:latin typeface="Andalus" pitchFamily="18" charset="-78"/>
                <a:cs typeface="Andalus" pitchFamily="18" charset="-78"/>
              </a:rPr>
              <a:t>Shtrirja</a:t>
            </a:r>
            <a:r>
              <a:rPr lang="en-US" sz="2400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i="1" dirty="0">
                <a:latin typeface="Andalus" pitchFamily="18" charset="-78"/>
                <a:cs typeface="Andalus" pitchFamily="18" charset="-78"/>
              </a:rPr>
              <a:t>e </a:t>
            </a:r>
            <a:r>
              <a:rPr lang="en-US" sz="2400" b="1" i="1" dirty="0" err="1">
                <a:latin typeface="Andalus" pitchFamily="18" charset="-78"/>
                <a:cs typeface="Andalus" pitchFamily="18" charset="-78"/>
              </a:rPr>
              <a:t>Projektit</a:t>
            </a:r>
            <a:r>
              <a:rPr lang="en-US" sz="2400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i="1" dirty="0" err="1">
                <a:latin typeface="Andalus" pitchFamily="18" charset="-78"/>
                <a:cs typeface="Andalus" pitchFamily="18" charset="-78"/>
              </a:rPr>
              <a:t>eshte</a:t>
            </a:r>
            <a:r>
              <a:rPr lang="en-US" sz="2400" i="1" dirty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sz="2400" i="1" dirty="0" err="1">
                <a:latin typeface="Andalus" pitchFamily="18" charset="-78"/>
                <a:cs typeface="Andalus" pitchFamily="18" charset="-78"/>
              </a:rPr>
              <a:t>mbare</a:t>
            </a:r>
            <a:r>
              <a:rPr lang="en-US" sz="2400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vendin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, me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fokus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vecantë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bashkinë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Librazhdit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Këlcyrës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Devollit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Rrogozhinës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Bulqëizës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.</a:t>
            </a:r>
            <a:r>
              <a:rPr lang="it-IT" sz="2400" dirty="0">
                <a:latin typeface="Andalus" pitchFamily="18" charset="-78"/>
                <a:cs typeface="Andalus" pitchFamily="18" charset="-78"/>
              </a:rPr>
              <a:t> 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8141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>
            <a:normAutofit/>
          </a:bodyPr>
          <a:lstStyle/>
          <a:p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Projektet e Financuara nga AMSHC, per Sherbime Psiko- Sociale jane: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200" dirty="0" smtClean="0">
                <a:latin typeface="Andalus" pitchFamily="18" charset="-78"/>
                <a:cs typeface="Andalus" pitchFamily="18" charset="-78"/>
              </a:rPr>
            </a:b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800600"/>
          </a:xfrm>
        </p:spPr>
        <p:txBody>
          <a:bodyPr>
            <a:normAutofit/>
          </a:bodyPr>
          <a:lstStyle/>
          <a:p>
            <a:r>
              <a:rPr lang="it-IT" sz="2800" b="1" dirty="0">
                <a:latin typeface="Andalus" pitchFamily="18" charset="-78"/>
                <a:cs typeface="Andalus" pitchFamily="18" charset="-78"/>
              </a:rPr>
              <a:t>Projekti per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Trajtimi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psiko-emocional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 me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 focus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individin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përballë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Covid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 19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,</a:t>
            </a:r>
          </a:p>
          <a:p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ShtrIhet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ne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Tirane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, Durres,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Lezhe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Objektivi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 se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ciles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eshte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ofroje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sherbime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psiko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sociale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situaten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post-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covid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grupet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nevoje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4398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Financuara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sz="3600" b="1" dirty="0" smtClean="0">
                <a:latin typeface="Andalus" pitchFamily="18" charset="-78"/>
                <a:cs typeface="Andalus" pitchFamily="18" charset="-78"/>
              </a:rPr>
              <a:t>Iniciativa inovative</a:t>
            </a:r>
            <a:r>
              <a:rPr lang="en-US" sz="3600" b="1" dirty="0" smtClean="0"/>
              <a:t>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34340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Andalus" pitchFamily="18" charset="-78"/>
                <a:cs typeface="Andalus" pitchFamily="18" charset="-78"/>
              </a:rPr>
              <a:t>Projekti </a:t>
            </a:r>
            <a:r>
              <a:rPr lang="it-IT" sz="2800" b="1" dirty="0">
                <a:latin typeface="Andalus" pitchFamily="18" charset="-78"/>
                <a:cs typeface="Andalus" pitchFamily="18" charset="-78"/>
              </a:rPr>
              <a:t>per Trajnim, per Nxitje, Stimulim dhe Fuqizimin e Vullnetarizmit per te marre iniciativa inovative ne permiresimte situates se krijuar nga Pandemia Covid- 19</a:t>
            </a:r>
            <a:r>
              <a:rPr lang="it-IT" sz="2800" dirty="0">
                <a:latin typeface="Andalus" pitchFamily="18" charset="-78"/>
                <a:cs typeface="Andalus" pitchFamily="18" charset="-78"/>
              </a:rPr>
              <a:t>. </a:t>
            </a:r>
            <a:endParaRPr lang="it-IT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Ky </a:t>
            </a:r>
            <a:r>
              <a:rPr lang="it-IT" sz="2800" dirty="0">
                <a:latin typeface="Andalus" pitchFamily="18" charset="-78"/>
                <a:cs typeface="Andalus" pitchFamily="18" charset="-78"/>
              </a:rPr>
              <a:t>projekt shtrihet ne Tirane, Durres, Vlore, Shkoder dhe Elbasan. </a:t>
            </a:r>
            <a:endParaRPr lang="it-IT" sz="2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Objektivi </a:t>
            </a:r>
            <a:r>
              <a:rPr lang="it-IT" sz="2800" dirty="0">
                <a:latin typeface="Andalus" pitchFamily="18" charset="-78"/>
                <a:cs typeface="Andalus" pitchFamily="18" charset="-78"/>
              </a:rPr>
              <a:t>i se ciles eshte Realizimin e projekteve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ndryshme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kontribuar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lehtesuar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situaten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krijuar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pandemia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5860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Mbeshtetura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Iniciativa  inovative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9067800" cy="495300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Andalus" pitchFamily="18" charset="-78"/>
                <a:cs typeface="Andalus" pitchFamily="18" charset="-78"/>
              </a:rPr>
              <a:t>Projekti </a:t>
            </a:r>
            <a:r>
              <a:rPr lang="it-IT" sz="2800" b="1" dirty="0">
                <a:latin typeface="Andalus" pitchFamily="18" charset="-78"/>
                <a:cs typeface="Andalus" pitchFamily="18" charset="-78"/>
              </a:rPr>
              <a:t>per “Fushaten Vendose Masken”, </a:t>
            </a:r>
            <a:endParaRPr lang="it-IT" sz="28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Bazohet ne </a:t>
            </a:r>
            <a:r>
              <a:rPr lang="it-IT" sz="2800" dirty="0">
                <a:latin typeface="Andalus" pitchFamily="18" charset="-78"/>
                <a:cs typeface="Andalus" pitchFamily="18" charset="-78"/>
              </a:rPr>
              <a:t>mediat </a:t>
            </a: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sociale, </a:t>
            </a:r>
            <a:r>
              <a:rPr lang="it-IT" sz="2800" dirty="0">
                <a:latin typeface="Andalus" pitchFamily="18" charset="-78"/>
                <a:cs typeface="Andalus" pitchFamily="18" charset="-78"/>
              </a:rPr>
              <a:t>online dhe perfshin te gjithe Shqiperine</a:t>
            </a:r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it-IT" sz="2800" dirty="0" smtClean="0">
                <a:latin typeface="Andalus" pitchFamily="18" charset="-78"/>
                <a:cs typeface="Andalus" pitchFamily="18" charset="-78"/>
              </a:rPr>
              <a:t>Objektivi </a:t>
            </a:r>
            <a:r>
              <a:rPr lang="it-IT" sz="2800" dirty="0">
                <a:latin typeface="Andalus" pitchFamily="18" charset="-78"/>
                <a:cs typeface="Andalus" pitchFamily="18" charset="-78"/>
              </a:rPr>
              <a:t>i se ciles eshte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sensibilizimin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njerëzve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ndaj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maskës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ndaj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udhëzimeve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certifikuara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profesionistët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5672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Mbeshtetura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Iniciativa inovative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9067800" cy="48006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Andalus" pitchFamily="18" charset="-78"/>
                <a:cs typeface="Andalus" pitchFamily="18" charset="-78"/>
              </a:rPr>
              <a:t>Projektin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Mbrojtjen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edukimin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ndërgjegjësimin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miturve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/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rinjve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komunitetit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Rom&amp;Egjiptian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për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respektimin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rregullave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gjatë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gjendjes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së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shkaktuar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Covid-19". </a:t>
            </a:r>
            <a:endParaRPr lang="en-US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 err="1">
                <a:latin typeface="Andalus" pitchFamily="18" charset="-78"/>
                <a:cs typeface="Andalus" pitchFamily="18" charset="-78"/>
              </a:rPr>
              <a:t>S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htrihet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ne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Tirane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si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objektiv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Mbrojtjen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edukimin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ndërgjegjësimin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miturve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/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rinjve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komunitetit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Rom&amp;Egjiptian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për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respektimin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rregullave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gjatë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gjendjes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shkaktuar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Covid-19.</a:t>
            </a:r>
          </a:p>
        </p:txBody>
      </p:sp>
    </p:spTree>
    <p:extLst>
      <p:ext uri="{BB962C8B-B14F-4D97-AF65-F5344CB8AC3E}">
        <p14:creationId xmlns:p14="http://schemas.microsoft.com/office/powerpoint/2010/main" val="2188441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417638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Mbeshtetura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Iniciativ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 inovative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334000"/>
          </a:xfrm>
        </p:spPr>
        <p:txBody>
          <a:bodyPr/>
          <a:lstStyle/>
          <a:p>
            <a:r>
              <a:rPr lang="it-IT" b="1" dirty="0" smtClean="0">
                <a:latin typeface="Andalus" pitchFamily="18" charset="-78"/>
                <a:cs typeface="Andalus" pitchFamily="18" charset="-78"/>
              </a:rPr>
              <a:t>Projekti </a:t>
            </a:r>
            <a:r>
              <a:rPr lang="it-IT" b="1" dirty="0">
                <a:latin typeface="Andalus" pitchFamily="18" charset="-78"/>
                <a:cs typeface="Andalus" pitchFamily="18" charset="-78"/>
              </a:rPr>
              <a:t>per Maksimizimin e performances se Studentit ne Auditoret Virtuale . </a:t>
            </a:r>
            <a:endParaRPr lang="it-IT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it-IT" b="1" dirty="0" smtClean="0">
                <a:latin typeface="Andalus" pitchFamily="18" charset="-78"/>
                <a:cs typeface="Andalus" pitchFamily="18" charset="-78"/>
              </a:rPr>
              <a:t>Shtrihet </a:t>
            </a:r>
            <a:r>
              <a:rPr lang="it-IT" b="1" dirty="0">
                <a:latin typeface="Andalus" pitchFamily="18" charset="-78"/>
                <a:cs typeface="Andalus" pitchFamily="18" charset="-78"/>
              </a:rPr>
              <a:t>ne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Bashkitë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Shkodër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Vlorë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Elbasan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Durrës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Korçë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Gjirokastër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Objektiv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Nxitjen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studentëve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që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menaxhojnë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mirë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komunikimin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virtual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shërbim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aktivitetit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tyre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jashtë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auditorëve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9328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Mbeshtetura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Iniciativa inovative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Andalus" pitchFamily="18" charset="-78"/>
                <a:cs typeface="Andalus" pitchFamily="18" charset="-78"/>
              </a:rPr>
              <a:t>Projekti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Se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bashku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Mundemi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Shtrihet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ne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Bashkite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Shkoder,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Vau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-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Dejes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Koplik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Objektivi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I se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ciles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eshte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Krijimi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grupit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vullnetarëve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me student,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nxënës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prindër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për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marrë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patronazh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një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invalid/e 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moshuar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vetmuar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për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t’u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përkujdesur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për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problemet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që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nuk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eshtë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i/e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mundur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t’i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kryeje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vetë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për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shkak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diagnozës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rëndë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që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 </a:t>
            </a:r>
          </a:p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Projekti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Aktivitet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Sportiv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Permiresuar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Situaten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Krijuar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COVID-19, 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>
                <a:latin typeface="Andalus" pitchFamily="18" charset="-78"/>
                <a:cs typeface="Andalus" pitchFamily="18" charset="-78"/>
              </a:rPr>
              <a:t>S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htrihet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ne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Tirane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objektiv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Permiresimi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gjendjes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fizike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femijeve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Rehabilitim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gjendjes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psikologjike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femijeve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Socializimi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femijeve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me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grupmoshen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vet;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Njohja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femijeve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me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procese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ndryshme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sportive (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rekreacion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sportiv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2015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Mbeshtetura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sz="3200" b="1" dirty="0" smtClean="0">
                <a:latin typeface="Andalus" pitchFamily="18" charset="-78"/>
                <a:cs typeface="Andalus" pitchFamily="18" charset="-78"/>
              </a:rPr>
              <a:t>Iniciativa inovative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>
                <a:latin typeface="Andalus" pitchFamily="18" charset="-78"/>
                <a:cs typeface="Andalus" pitchFamily="18" charset="-78"/>
              </a:rPr>
              <a:t>Projekti </a:t>
            </a:r>
            <a:r>
              <a:rPr lang="it-IT" sz="2400" b="1" dirty="0">
                <a:latin typeface="Andalus" pitchFamily="18" charset="-78"/>
                <a:cs typeface="Andalus" pitchFamily="18" charset="-78"/>
              </a:rPr>
              <a:t>per Shërbime Sociale të Përmirësuara – komunitete të qendrueshme, </a:t>
            </a:r>
            <a:endParaRPr lang="it-IT" sz="24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it-IT" sz="2400" dirty="0">
                <a:latin typeface="Andalus" pitchFamily="18" charset="-78"/>
                <a:cs typeface="Andalus" pitchFamily="18" charset="-78"/>
              </a:rPr>
              <a:t>S</a:t>
            </a:r>
            <a:r>
              <a:rPr lang="it-IT" sz="2400" dirty="0" smtClean="0">
                <a:latin typeface="Andalus" pitchFamily="18" charset="-78"/>
                <a:cs typeface="Andalus" pitchFamily="18" charset="-78"/>
              </a:rPr>
              <a:t>htrihet </a:t>
            </a:r>
            <a:r>
              <a:rPr lang="it-IT" sz="2400" dirty="0">
                <a:latin typeface="Andalus" pitchFamily="18" charset="-78"/>
                <a:cs typeface="Andalus" pitchFamily="18" charset="-78"/>
              </a:rPr>
              <a:t>ne Kruje dhe </a:t>
            </a:r>
            <a:r>
              <a:rPr lang="it-IT" sz="2400" dirty="0" smtClean="0">
                <a:latin typeface="Andalus" pitchFamily="18" charset="-78"/>
                <a:cs typeface="Andalus" pitchFamily="18" charset="-78"/>
              </a:rPr>
              <a:t>Elbasan</a:t>
            </a:r>
          </a:p>
          <a:p>
            <a:r>
              <a:rPr lang="it-IT" sz="2400" dirty="0">
                <a:latin typeface="Andalus" pitchFamily="18" charset="-78"/>
                <a:cs typeface="Andalus" pitchFamily="18" charset="-78"/>
              </a:rPr>
              <a:t>K</a:t>
            </a:r>
            <a:r>
              <a:rPr lang="it-IT" sz="2400" dirty="0" smtClean="0">
                <a:latin typeface="Andalus" pitchFamily="18" charset="-78"/>
                <a:cs typeface="Andalus" pitchFamily="18" charset="-78"/>
              </a:rPr>
              <a:t>a </a:t>
            </a:r>
            <a:r>
              <a:rPr lang="it-IT" sz="2400" dirty="0">
                <a:latin typeface="Andalus" pitchFamily="18" charset="-78"/>
                <a:cs typeface="Andalus" pitchFamily="18" charset="-78"/>
              </a:rPr>
              <a:t>si objektiv, vl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erësimin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situatës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nëse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shërbimet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sociale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ofruara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Bashkia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kohë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pandemie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përmbushin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nevojat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sfidat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grupeve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nevojë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Projekti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per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Agoren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dixhitale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sociale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,</a:t>
            </a:r>
          </a:p>
          <a:p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si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objektiv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Krijimi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një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agore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dixhitale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ku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do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zhvillohen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diskurse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kritike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socio-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kulturore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1659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9067800" cy="13716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Hapja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Thirrjes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14, </a:t>
            </a:r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si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force </a:t>
            </a:r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mbeshtetese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dirty="0" err="1" smtClean="0">
                <a:latin typeface="Andalus" pitchFamily="18" charset="-78"/>
                <a:cs typeface="Andalus" pitchFamily="18" charset="-78"/>
              </a:rPr>
              <a:t>Civile</a:t>
            </a:r>
            <a:endParaRPr lang="en-US" sz="36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ndalus" pitchFamily="18" charset="-78"/>
                <a:cs typeface="Andalus" pitchFamily="18" charset="-78"/>
              </a:rPr>
              <a:t>Ne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vijimesi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punes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sone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mbeshtetjen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forcimin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Civile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kemi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hapur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thirrjen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14 ne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cilen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bejme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séanca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informuese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Konsulte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me OJF-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gjithe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vendin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percaktimin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prioriteteve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reja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nevojave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qe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ka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Shoqeria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Civile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q-AL" sz="2400" dirty="0">
                <a:latin typeface="Andalus" pitchFamily="18" charset="-78"/>
                <a:cs typeface="Andalus" pitchFamily="18" charset="-78"/>
              </a:rPr>
              <a:t>Kemi nisur me qytetin e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S</a:t>
            </a:r>
            <a:r>
              <a:rPr lang="sq-AL" sz="2400" dirty="0" smtClean="0">
                <a:latin typeface="Andalus" pitchFamily="18" charset="-78"/>
                <a:cs typeface="Andalus" pitchFamily="18" charset="-78"/>
              </a:rPr>
              <a:t>hkodres </a:t>
            </a:r>
            <a:r>
              <a:rPr lang="sq-AL" sz="2400" dirty="0">
                <a:latin typeface="Andalus" pitchFamily="18" charset="-78"/>
                <a:cs typeface="Andalus" pitchFamily="18" charset="-78"/>
              </a:rPr>
              <a:t>dhe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E</a:t>
            </a:r>
            <a:r>
              <a:rPr lang="sq-AL" sz="2400" dirty="0" smtClean="0">
                <a:latin typeface="Andalus" pitchFamily="18" charset="-78"/>
                <a:cs typeface="Andalus" pitchFamily="18" charset="-78"/>
              </a:rPr>
              <a:t>lbasanit </a:t>
            </a:r>
            <a:r>
              <a:rPr lang="sq-AL" sz="2400" dirty="0">
                <a:latin typeface="Andalus" pitchFamily="18" charset="-78"/>
                <a:cs typeface="Andalus" pitchFamily="18" charset="-78"/>
              </a:rPr>
              <a:t>dhe do vijojme me Korcen, Bajram Currin,Kukesin, Gjirokastren, Durresin,Vloren, Tiranen</a:t>
            </a: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417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Ku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konsiston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jone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44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Aktiviteteve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Zhvillimin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Social,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Sherbimet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Sociale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Nisma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Integrimin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Civile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Nisma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Integrimin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Europian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Aktiviteteve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Sherbime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Psiko-Sociale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Iniciativa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inovative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997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Shtrirja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Mbeshtetja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Financimi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q-AL" b="1" dirty="0">
                <a:latin typeface="Andalus" pitchFamily="18" charset="-78"/>
                <a:cs typeface="Andalus" pitchFamily="18" charset="-78"/>
              </a:rPr>
              <a:t>Ne Thirrjen 12,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 qe daton 28 shkurt 1 prill 2019, jane mbeshtetur financiarisht katermbedhjete organizata me nje vlere te pergjithshme grantimi prej 33.100.000 (tridhjete e tre milione e njeqind mije) lekesh.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sq-AL" dirty="0" smtClean="0">
                <a:latin typeface="Andalus" pitchFamily="18" charset="-78"/>
                <a:cs typeface="Andalus" pitchFamily="18" charset="-78"/>
              </a:rPr>
              <a:t>Shtrirja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e projekteve perfshin te gjithe territorin e Republikes se Shqiperise.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728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Aktivitetet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Mbeshtetura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thirrjen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12: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9067800" cy="51816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sq-AL" dirty="0" smtClean="0">
                <a:latin typeface="Andalus" pitchFamily="18" charset="-78"/>
                <a:cs typeface="Andalus" pitchFamily="18" charset="-78"/>
              </a:rPr>
              <a:t>Gjate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kesaj thirrje Agjencia ka </a:t>
            </a:r>
            <a:r>
              <a:rPr lang="sq-AL" dirty="0" smtClean="0">
                <a:latin typeface="Andalus" pitchFamily="18" charset="-78"/>
                <a:cs typeface="Andalus" pitchFamily="18" charset="-78"/>
              </a:rPr>
              <a:t>Mbeshtetur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0" indent="0"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sq-AL" dirty="0" smtClean="0">
                <a:latin typeface="Andalus" pitchFamily="18" charset="-78"/>
                <a:cs typeface="Andalus" pitchFamily="18" charset="-78"/>
              </a:rPr>
              <a:t>ktivitetet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per Zhvillimin Social, 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q-AL" dirty="0" smtClean="0">
                <a:latin typeface="Andalus" pitchFamily="18" charset="-78"/>
                <a:cs typeface="Andalus" pitchFamily="18" charset="-78"/>
              </a:rPr>
              <a:t>Sherbimet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Sociale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sq-AL" dirty="0" smtClean="0">
                <a:latin typeface="Andalus" pitchFamily="18" charset="-78"/>
                <a:cs typeface="Andalus" pitchFamily="18" charset="-78"/>
              </a:rPr>
              <a:t>Nismat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per Integrimin e Shoqerise </a:t>
            </a:r>
            <a:r>
              <a:rPr lang="sq-AL" dirty="0" smtClean="0">
                <a:latin typeface="Andalus" pitchFamily="18" charset="-78"/>
                <a:cs typeface="Andalus" pitchFamily="18" charset="-78"/>
              </a:rPr>
              <a:t>Civile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Nismat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sq-AL" dirty="0" smtClean="0">
                <a:latin typeface="Andalus" pitchFamily="18" charset="-78"/>
                <a:cs typeface="Andalus" pitchFamily="18" charset="-78"/>
              </a:rPr>
              <a:t>Integrimin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Europian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505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1341438"/>
          </a:xfrm>
        </p:spPr>
        <p:txBody>
          <a:bodyPr>
            <a:normAutofit fontScale="90000"/>
          </a:bodyPr>
          <a:lstStyle/>
          <a:p>
            <a:r>
              <a:rPr lang="sq-AL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financuara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per</a:t>
            </a:r>
            <a:r>
              <a:rPr lang="sq-AL" sz="3100" dirty="0" smtClean="0">
                <a:latin typeface="Andalus" pitchFamily="18" charset="-78"/>
                <a:cs typeface="Andalus" pitchFamily="18" charset="-78"/>
              </a:rPr>
              <a:t> Zhvillimin Social,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fushen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edukimit</a:t>
            </a:r>
            <a:r>
              <a:rPr lang="sq-AL" sz="31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Integrimin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100" dirty="0" err="1" smtClean="0">
                <a:latin typeface="Andalus" pitchFamily="18" charset="-78"/>
                <a:cs typeface="Andalus" pitchFamily="18" charset="-78"/>
              </a:rPr>
              <a:t>civile</a:t>
            </a:r>
            <a:r>
              <a:rPr lang="en-US" sz="31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100" dirty="0" smtClean="0">
                <a:latin typeface="Andalus" pitchFamily="18" charset="-78"/>
                <a:cs typeface="Andalus" pitchFamily="18" charset="-78"/>
              </a:rPr>
            </a:br>
            <a:endParaRPr lang="en-US" sz="4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Projekti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per </a:t>
            </a:r>
            <a:r>
              <a:rPr lang="it-IT" b="1" dirty="0">
                <a:latin typeface="Andalus" pitchFamily="18" charset="-78"/>
                <a:cs typeface="Andalus" pitchFamily="18" charset="-78"/>
              </a:rPr>
              <a:t>Rinine si pjesa më aktive e komunitetit për përcaktimin e strategjive për një zhvillim komunitar të qëndrueshëm</a:t>
            </a:r>
            <a:r>
              <a:rPr lang="it-IT" dirty="0">
                <a:latin typeface="Andalus" pitchFamily="18" charset="-78"/>
                <a:cs typeface="Andalus" pitchFamily="18" charset="-78"/>
              </a:rPr>
              <a:t>.</a:t>
            </a:r>
            <a:r>
              <a:rPr lang="de-DE" dirty="0">
                <a:latin typeface="Andalus" pitchFamily="18" charset="-78"/>
                <a:cs typeface="Andalus" pitchFamily="18" charset="-78"/>
              </a:rPr>
              <a:t> </a:t>
            </a:r>
            <a:r>
              <a:rPr lang="de-DE" dirty="0" smtClean="0">
                <a:latin typeface="Andalus" pitchFamily="18" charset="-78"/>
                <a:cs typeface="Andalus" pitchFamily="18" charset="-78"/>
              </a:rPr>
              <a:t>Objektivi i se ciles eshte te kete nje Rini </a:t>
            </a:r>
            <a:r>
              <a:rPr lang="de-DE" dirty="0">
                <a:latin typeface="Andalus" pitchFamily="18" charset="-78"/>
                <a:cs typeface="Andalus" pitchFamily="18" charset="-78"/>
              </a:rPr>
              <a:t>aktive për llogaridhënien dhe transparencen e pushtetit lokal. 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de-DE" b="1" dirty="0">
                <a:latin typeface="Andalus" pitchFamily="18" charset="-78"/>
                <a:cs typeface="Andalus" pitchFamily="18" charset="-78"/>
              </a:rPr>
              <a:t>Projektin „Guxo te besh ndryshimin“,</a:t>
            </a:r>
            <a:r>
              <a:rPr lang="de-DE" dirty="0">
                <a:latin typeface="Andalus" pitchFamily="18" charset="-78"/>
                <a:cs typeface="Andalus" pitchFamily="18" charset="-78"/>
              </a:rPr>
              <a:t> objektivi i se cilit eshte te nxise angazhimin e te rinjeve ne permiresimin</a:t>
            </a:r>
            <a:r>
              <a:rPr lang="de-DE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it-IT" dirty="0">
                <a:latin typeface="Andalus" pitchFamily="18" charset="-78"/>
                <a:cs typeface="Andalus" pitchFamily="18" charset="-78"/>
              </a:rPr>
              <a:t>mundesive te edukimit, promovimin e sipermarrjes dhe punesimit te te rinjve.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335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7526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financuara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per</a:t>
            </a:r>
            <a:r>
              <a:rPr lang="sq-AL" sz="3200" dirty="0" smtClean="0">
                <a:latin typeface="Andalus" pitchFamily="18" charset="-78"/>
                <a:cs typeface="Andalus" pitchFamily="18" charset="-78"/>
              </a:rPr>
              <a:t> Zhvillimin Social,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fushen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edukimit</a:t>
            </a:r>
            <a:r>
              <a:rPr lang="sq-AL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Integrimin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civile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2110154"/>
            <a:ext cx="8475785" cy="4016009"/>
          </a:xfrm>
        </p:spPr>
        <p:txBody>
          <a:bodyPr>
            <a:normAutofit fontScale="70000" lnSpcReduction="20000"/>
          </a:bodyPr>
          <a:lstStyle/>
          <a:p>
            <a:r>
              <a:rPr lang="de-DE" b="1" dirty="0"/>
              <a:t>Projektin „Guxo te besh ndryshimin“,</a:t>
            </a:r>
            <a:r>
              <a:rPr lang="de-DE" dirty="0"/>
              <a:t> objektivi i se cilit eshte te nxise angazhimin e te rinjeve ne permiresimin</a:t>
            </a:r>
            <a:r>
              <a:rPr lang="de-DE" b="1" dirty="0"/>
              <a:t> </a:t>
            </a:r>
            <a:r>
              <a:rPr lang="it-IT" dirty="0"/>
              <a:t>mundesive te edukimit, promovimin e sipermarrjes dhe punesimit te te rinjve</a:t>
            </a:r>
            <a:r>
              <a:rPr lang="it-IT" dirty="0" smtClean="0"/>
              <a:t>.</a:t>
            </a:r>
          </a:p>
          <a:p>
            <a:endParaRPr lang="en-US" dirty="0" smtClean="0"/>
          </a:p>
          <a:p>
            <a:r>
              <a:rPr lang="it-IT" b="1" dirty="0" smtClean="0"/>
              <a:t>Projektin per </a:t>
            </a:r>
            <a:r>
              <a:rPr lang="en-US" b="1" dirty="0" err="1" smtClean="0"/>
              <a:t>Mbrojtjen</a:t>
            </a:r>
            <a:r>
              <a:rPr lang="en-US" b="1" dirty="0" smtClean="0"/>
              <a:t> </a:t>
            </a:r>
            <a:r>
              <a:rPr lang="en-US" b="1" dirty="0" err="1"/>
              <a:t>dhe</a:t>
            </a:r>
            <a:r>
              <a:rPr lang="en-US" b="1" dirty="0"/>
              <a:t> </a:t>
            </a:r>
            <a:r>
              <a:rPr lang="en-US" b="1" dirty="0" err="1"/>
              <a:t>garantimin</a:t>
            </a:r>
            <a:r>
              <a:rPr lang="en-US" b="1" dirty="0"/>
              <a:t> procedural i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drejtave</a:t>
            </a:r>
            <a:r>
              <a:rPr lang="en-US" b="1" dirty="0"/>
              <a:t> </a:t>
            </a:r>
            <a:r>
              <a:rPr lang="en-US" b="1" dirty="0" err="1"/>
              <a:t>dhe</a:t>
            </a:r>
            <a:r>
              <a:rPr lang="en-US" b="1" dirty="0"/>
              <a:t> </a:t>
            </a:r>
            <a:r>
              <a:rPr lang="en-US" b="1" dirty="0" err="1"/>
              <a:t>rishoqërizimit</a:t>
            </a:r>
            <a:r>
              <a:rPr lang="en-US" b="1" dirty="0"/>
              <a:t>, </a:t>
            </a:r>
            <a:r>
              <a:rPr lang="en-US" b="1" dirty="0" err="1"/>
              <a:t>riintegrimit</a:t>
            </a:r>
            <a:r>
              <a:rPr lang="en-US" b="1" dirty="0"/>
              <a:t> </a:t>
            </a:r>
            <a:r>
              <a:rPr lang="en-US" b="1" dirty="0" err="1"/>
              <a:t>dhe</a:t>
            </a:r>
            <a:r>
              <a:rPr lang="en-US" b="1" dirty="0"/>
              <a:t> </a:t>
            </a:r>
            <a:r>
              <a:rPr lang="en-US" b="1" dirty="0" err="1"/>
              <a:t>rehabilitimit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miturve</a:t>
            </a:r>
            <a:r>
              <a:rPr lang="en-US" b="1" dirty="0"/>
              <a:t>/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rinjve</a:t>
            </a:r>
            <a:r>
              <a:rPr lang="en-US" b="1" dirty="0"/>
              <a:t> </a:t>
            </a:r>
            <a:r>
              <a:rPr lang="en-US" b="1" dirty="0" err="1"/>
              <a:t>në</a:t>
            </a:r>
            <a:r>
              <a:rPr lang="en-US" b="1" dirty="0"/>
              <a:t> </a:t>
            </a:r>
            <a:r>
              <a:rPr lang="en-US" b="1" dirty="0" err="1"/>
              <a:t>konflikt</a:t>
            </a:r>
            <a:r>
              <a:rPr lang="en-US" b="1" dirty="0"/>
              <a:t> me </a:t>
            </a:r>
            <a:r>
              <a:rPr lang="en-US" b="1" dirty="0" err="1"/>
              <a:t>ligjin</a:t>
            </a:r>
            <a:r>
              <a:rPr lang="en-US" dirty="0"/>
              <a:t>” </a:t>
            </a:r>
            <a:endParaRPr lang="en-US" dirty="0" smtClean="0"/>
          </a:p>
          <a:p>
            <a:r>
              <a:rPr lang="en-US" dirty="0" err="1" smtClean="0"/>
              <a:t>Objektivi</a:t>
            </a:r>
            <a:r>
              <a:rPr lang="en-US" dirty="0" smtClean="0"/>
              <a:t> </a:t>
            </a:r>
            <a:r>
              <a:rPr lang="en-US" dirty="0"/>
              <a:t>I se </a:t>
            </a:r>
            <a:r>
              <a:rPr lang="en-US" dirty="0" err="1"/>
              <a:t>ciles</a:t>
            </a:r>
            <a:r>
              <a:rPr lang="en-US" dirty="0"/>
              <a:t> </a:t>
            </a:r>
            <a:r>
              <a:rPr lang="en-US" dirty="0" err="1"/>
              <a:t>eshte</a:t>
            </a:r>
            <a:r>
              <a:rPr lang="en-US" dirty="0"/>
              <a:t> </a:t>
            </a:r>
            <a:r>
              <a:rPr lang="en-US" dirty="0" err="1"/>
              <a:t>Sensibilizimi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ndërgjegjësimi</a:t>
            </a:r>
            <a:r>
              <a:rPr lang="en-US" dirty="0"/>
              <a:t> i </a:t>
            </a:r>
            <a:r>
              <a:rPr lang="en-US" dirty="0" err="1"/>
              <a:t>shoqërisë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mënyrë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veçantë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nxënësve</a:t>
            </a:r>
            <a:r>
              <a:rPr lang="en-US" dirty="0"/>
              <a:t>,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rinjve</a:t>
            </a:r>
            <a:r>
              <a:rPr lang="en-US" dirty="0"/>
              <a:t>, </a:t>
            </a:r>
            <a:r>
              <a:rPr lang="en-US" dirty="0" err="1"/>
              <a:t>mësuesve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pranimin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trajtimin</a:t>
            </a:r>
            <a:r>
              <a:rPr lang="en-US" dirty="0"/>
              <a:t> e </a:t>
            </a:r>
            <a:r>
              <a:rPr lang="en-US" dirty="0" err="1"/>
              <a:t>barabartë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miturve</a:t>
            </a:r>
            <a:r>
              <a:rPr lang="en-US" dirty="0"/>
              <a:t>/</a:t>
            </a:r>
            <a:r>
              <a:rPr lang="en-US" dirty="0" err="1"/>
              <a:t>rinjve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konflikt</a:t>
            </a:r>
            <a:r>
              <a:rPr lang="en-US" dirty="0"/>
              <a:t> me </a:t>
            </a:r>
            <a:r>
              <a:rPr lang="en-US" dirty="0" err="1"/>
              <a:t>ligjin</a:t>
            </a:r>
            <a:r>
              <a:rPr lang="en-US" dirty="0"/>
              <a:t> (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pandehur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viktima</a:t>
            </a:r>
            <a:r>
              <a:rPr lang="sq-AL" dirty="0"/>
              <a:t>) gjatë procesit mësimor dhe jashtë tij;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5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1341438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Projekte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te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financuara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fushen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600" dirty="0" err="1" smtClean="0">
                <a:latin typeface="Andalus" pitchFamily="18" charset="-78"/>
                <a:cs typeface="Andalus" pitchFamily="18" charset="-78"/>
              </a:rPr>
              <a:t>Edukimit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sq-AL" sz="2400" b="1" dirty="0" smtClean="0">
                <a:latin typeface="Andalus" pitchFamily="18" charset="-78"/>
                <a:cs typeface="Andalus" pitchFamily="18" charset="-78"/>
              </a:rPr>
              <a:t>Projektin per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Forcimi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iniciativave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sipërmarrëse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rinjve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buxhetim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përmes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një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qasjeje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integruar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menaxhimin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turizmit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kulturor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mbrojtjes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se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trashegimise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kulturore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, </a:t>
            </a:r>
          </a:p>
          <a:p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Objektivi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I se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ciles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eshte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Ndërtimi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kapaciteteve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rinjve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për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t'u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angazhuar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sipërmarrje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përmes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një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qasjeje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integruar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menaxhimin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turizmit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kulturor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mbrojtjes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se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trashëgimisë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kulturore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Projektin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Luften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Kunder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Korrupsionit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ne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Arsimin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Larte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.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Objektivi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I se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ciles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eshte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nxitja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studentëve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parandalimin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denoncimin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praktikave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korruptive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me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qëllim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rritjen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efikasitetit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transparencës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në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arsimin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lartë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 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740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417638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financuara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Integrimin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Europian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ndalus" pitchFamily="18" charset="-78"/>
                <a:cs typeface="Andalus" pitchFamily="18" charset="-78"/>
              </a:rPr>
              <a:t> 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Projektin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per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Nxitjen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zhvillimit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shoqerise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civile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, ne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funksion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pranimit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err="1">
                <a:latin typeface="Andalus" pitchFamily="18" charset="-78"/>
                <a:cs typeface="Andalus" pitchFamily="18" charset="-78"/>
              </a:rPr>
              <a:t>vendit</a:t>
            </a:r>
            <a:r>
              <a:rPr lang="en-US" b="1" dirty="0">
                <a:latin typeface="Andalus" pitchFamily="18" charset="-78"/>
                <a:cs typeface="Andalus" pitchFamily="18" charset="-78"/>
              </a:rPr>
              <a:t>  tone ne BE.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q-AL" dirty="0" smtClean="0">
                <a:latin typeface="Andalus" pitchFamily="18" charset="-78"/>
                <a:cs typeface="Andalus" pitchFamily="18" charset="-78"/>
              </a:rPr>
              <a:t>Objektivi </a:t>
            </a:r>
            <a:r>
              <a:rPr lang="sq-AL" dirty="0">
                <a:latin typeface="Andalus" pitchFamily="18" charset="-78"/>
                <a:cs typeface="Andalus" pitchFamily="18" charset="-78"/>
              </a:rPr>
              <a:t>i se ciles eshte Rritja e numrit të të rinjve pjesëmarrës në  projektet e  organizatave të shoqërisë civile dhe e ndikimit te tyre ne sensibilizimin dhe perhapjen e statndardeve te BE-se.</a:t>
            </a:r>
            <a:endParaRPr lang="en-US" dirty="0">
              <a:latin typeface="Andalus" pitchFamily="18" charset="-78"/>
              <a:cs typeface="Andalus" pitchFamily="18" charset="-78"/>
            </a:endParaRP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8777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14478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Projektet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financuara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sherbimin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dhe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err="1" smtClean="0">
                <a:latin typeface="Andalus" pitchFamily="18" charset="-78"/>
                <a:cs typeface="Andalus" pitchFamily="18" charset="-78"/>
              </a:rPr>
              <a:t>zhvillimin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Social:</a:t>
            </a:r>
            <a:endParaRPr lang="en-U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latin typeface="Andalus" pitchFamily="18" charset="-78"/>
                <a:cs typeface="Andalus" pitchFamily="18" charset="-78"/>
              </a:rPr>
              <a:t>Projektin per Nderhyrjen e Hershme si nje mundesi per Zhvillimin e femijes me aftesi te kufizuar dhe familjen e tij, </a:t>
            </a:r>
            <a:endParaRPr lang="it-IT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it-IT" b="1" dirty="0" smtClean="0">
                <a:latin typeface="Andalus" pitchFamily="18" charset="-78"/>
                <a:cs typeface="Andalus" pitchFamily="18" charset="-78"/>
              </a:rPr>
              <a:t>objektivi </a:t>
            </a:r>
            <a:r>
              <a:rPr lang="it-IT" b="1" dirty="0">
                <a:latin typeface="Andalus" pitchFamily="18" charset="-78"/>
                <a:cs typeface="Andalus" pitchFamily="18" charset="-78"/>
              </a:rPr>
              <a:t>i se ciles eshte te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ndihmoj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forcoj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familjen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femijes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me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aftesi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kufizuar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per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permiresuar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aftesite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tyre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prinderore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uli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ndjenjen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izolimit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stresit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dhe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frustrimit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qe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ajo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perjeton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nga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fakti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pasurit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nje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femije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me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aftesi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>
                <a:latin typeface="Andalus" pitchFamily="18" charset="-78"/>
                <a:cs typeface="Andalus" pitchFamily="18" charset="-78"/>
              </a:rPr>
              <a:t>te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kufizuar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4145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</TotalTime>
  <Words>1248</Words>
  <Application>Microsoft Office PowerPoint</Application>
  <PresentationFormat>On-screen Show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Agjencia per Mbeshtetjen e Shoqerise Civile</vt:lpstr>
      <vt:lpstr>Ku konsiston mbeshtetja jone:</vt:lpstr>
      <vt:lpstr>Shtrirja , Mbeshtetja dhe Financimi</vt:lpstr>
      <vt:lpstr>Aktivitetet e Mbeshtetura ne thirrjen 12:</vt:lpstr>
      <vt:lpstr> Projektet e financuara per Zhvillimin Social, fushen e edukimit dhe Integrimin e Shoqerise civile </vt:lpstr>
      <vt:lpstr>Projektet e financuara per Zhvillimin Social, fushen e edukimit dhe Integrimin e Shoqerise civile</vt:lpstr>
      <vt:lpstr>Projekte te financuara ne fushen e Edukimit</vt:lpstr>
      <vt:lpstr>Projektet e financuara per Integrimin Europian</vt:lpstr>
      <vt:lpstr>Projektet e financuara per sherbimin dhe zhvillimin Social:</vt:lpstr>
      <vt:lpstr>Puna e AMSHC-se gjate Pandemise</vt:lpstr>
      <vt:lpstr>Projektet e Financuara nga AMSHC, per Sherbime Psiko- Sociale  </vt:lpstr>
      <vt:lpstr>Projektet e Financuara nga AMSHC, per Sherbime Psiko- Sociale jane: </vt:lpstr>
      <vt:lpstr>Projektet e Financuara per Iniciativa inovative:</vt:lpstr>
      <vt:lpstr>Projektet e Mbeshtetura per Iniciativa  inovative:</vt:lpstr>
      <vt:lpstr>Projektet e Mbeshtetura per Iniciativa inovative:</vt:lpstr>
      <vt:lpstr>Projektet e Mbeshtetura per Iniciativa inovative:</vt:lpstr>
      <vt:lpstr>Projektet e Mbeshtetura per Iniciativa inovative:</vt:lpstr>
      <vt:lpstr>Projektet e Mbeshtetura per Iniciativa inovative:</vt:lpstr>
      <vt:lpstr>Hapja e Thirrjes 14, si force mbeshtetese e Shoqerise Civile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Agjencia per Mbeshtetjen e Shoqerise Civile</dc:title>
  <dc:creator>My Compiuter</dc:creator>
  <cp:lastModifiedBy>My Compiuter</cp:lastModifiedBy>
  <cp:revision>67</cp:revision>
  <dcterms:created xsi:type="dcterms:W3CDTF">2021-03-23T15:41:41Z</dcterms:created>
  <dcterms:modified xsi:type="dcterms:W3CDTF">2021-03-23T17:12:13Z</dcterms:modified>
</cp:coreProperties>
</file>