
<file path=[Content_Types].xml><?xml version="1.0" encoding="utf-8"?>
<Types xmlns="http://schemas.openxmlformats.org/package/2006/content-types">
  <Default Extension="png" ContentType="image/png"/>
  <Default Extension="svg" ContentType="image/sv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40"/>
  </p:notesMasterIdLst>
  <p:handoutMasterIdLst>
    <p:handoutMasterId r:id="rId41"/>
  </p:handoutMasterIdLst>
  <p:sldIdLst>
    <p:sldId id="273" r:id="rId5"/>
    <p:sldId id="298" r:id="rId6"/>
    <p:sldId id="275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</p:sldIdLst>
  <p:sldSz cx="9144000" cy="5143500" type="screen16x9"/>
  <p:notesSz cx="7099300" cy="10234613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5511" userDrawn="1">
          <p15:clr>
            <a:srgbClr val="A4A3A4"/>
          </p15:clr>
        </p15:guide>
        <p15:guide id="11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ckinson" initials="MD" lastIdx="0" clrIdx="0">
    <p:extLst>
      <p:ext uri="{19B8F6BF-5375-455C-9EA6-DF929625EA0E}">
        <p15:presenceInfo xmlns:p15="http://schemas.microsoft.com/office/powerpoint/2012/main" userId="S-1-5-21-3618423254-1716829737-423604257-1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EEC"/>
    <a:srgbClr val="4C575D"/>
    <a:srgbClr val="3B4952"/>
    <a:srgbClr val="455560"/>
    <a:srgbClr val="701471"/>
    <a:srgbClr val="DBE1E5"/>
    <a:srgbClr val="DCE2E6"/>
    <a:srgbClr val="F26B43"/>
    <a:srgbClr val="A67DAA"/>
    <a:srgbClr val="8E5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42" autoAdjust="0"/>
    <p:restoredTop sz="72817" autoAdjust="0"/>
  </p:normalViewPr>
  <p:slideViewPr>
    <p:cSldViewPr>
      <p:cViewPr varScale="1">
        <p:scale>
          <a:sx n="110" d="100"/>
          <a:sy n="110" d="100"/>
        </p:scale>
        <p:origin x="324" y="108"/>
      </p:cViewPr>
      <p:guideLst>
        <p:guide pos="5511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2" d="100"/>
          <a:sy n="72" d="100"/>
        </p:scale>
        <p:origin x="4020" y="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5"/>
          </a:xfrm>
          <a:prstGeom prst="rect">
            <a:avLst/>
          </a:prstGeom>
        </p:spPr>
        <p:txBody>
          <a:bodyPr vert="horz" lIns="94338" tIns="47169" rIns="94338" bIns="471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0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77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4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6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9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4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894DB34-CDDF-4C75-9236-3075A7B7246E}"/>
              </a:ext>
            </a:extLst>
          </p:cNvPr>
          <p:cNvSpPr/>
          <p:nvPr userDrawn="1"/>
        </p:nvSpPr>
        <p:spPr>
          <a:xfrm flipH="1">
            <a:off x="4990314" y="1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5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4" y="1131589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89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6685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6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3900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2247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FA57A72-39E4-4062-A3BB-65944D75D03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7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30E2B8E-A6C6-434E-BC49-84B1E380E620}"/>
              </a:ext>
            </a:extLst>
          </p:cNvPr>
          <p:cNvSpPr txBox="1"/>
          <p:nvPr userDrawn="1"/>
        </p:nvSpPr>
        <p:spPr>
          <a:xfrm>
            <a:off x="264497" y="1043304"/>
            <a:ext cx="4095572" cy="3068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100" b="1" i="0" strike="noStrike" cap="none" spc="0" baseline="0">
                <a:solidFill>
                  <a:srgbClr val="66BED6"/>
                </a:solidFill>
                <a:effectLst/>
                <a:latin typeface="Arial"/>
                <a:ea typeface="Arial"/>
                <a:cs typeface="Arial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ru-RU" sz="11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www.etf.europa.eu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100" b="1" i="0" strike="noStrike" cap="none" spc="0" baseline="0">
                <a:solidFill>
                  <a:srgbClr val="66BED6"/>
                </a:solidFill>
                <a:effectLst/>
                <a:latin typeface="Arial"/>
                <a:ea typeface="Arial"/>
                <a:cs typeface="Arial"/>
              </a:rPr>
              <a:t>Twitter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ru-RU" sz="11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@etfeuropa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100" b="1" i="0" strike="noStrike" cap="none" spc="0" baseline="0">
                <a:solidFill>
                  <a:srgbClr val="66BED6"/>
                </a:solidFill>
                <a:effectLst/>
                <a:latin typeface="Arial"/>
                <a:ea typeface="Arial"/>
                <a:cs typeface="Arial"/>
              </a:rPr>
              <a:t>Facebook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ru-RU" sz="11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facebook.com/etfeuropa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100" b="1" i="0" strike="noStrike" cap="none" spc="0" baseline="0">
                <a:solidFill>
                  <a:srgbClr val="66BED6"/>
                </a:solidFill>
                <a:effectLst/>
                <a:latin typeface="Arial"/>
                <a:ea typeface="Arial"/>
                <a:cs typeface="Arial"/>
              </a:rPr>
              <a:t>YouTube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ru-RU" sz="11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www.youtube.com/user/etfeuropa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100" b="1" i="0" strike="noStrike" cap="none" spc="0" baseline="0">
                <a:solidFill>
                  <a:srgbClr val="66BED6"/>
                </a:solidFill>
                <a:effectLst/>
                <a:latin typeface="Arial"/>
                <a:ea typeface="Arial"/>
                <a:cs typeface="Arial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ru-RU" sz="11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instagram.com/etfeuropa/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100" b="1" i="0" strike="noStrike" cap="none" spc="0" baseline="0">
                <a:solidFill>
                  <a:srgbClr val="66BED6"/>
                </a:solidFill>
                <a:effectLst/>
                <a:latin typeface="Arial"/>
                <a:ea typeface="Arial"/>
                <a:cs typeface="Arial"/>
              </a:rPr>
              <a:t>LinkedIn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ru-RU" sz="11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linkedin.com/company/european-training-foundation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100" b="1" i="0" strike="noStrike" cap="none" spc="0" baseline="0">
                <a:solidFill>
                  <a:srgbClr val="66BED6"/>
                </a:solidFill>
                <a:effectLst/>
                <a:latin typeface="Arial"/>
                <a:ea typeface="Arial"/>
                <a:cs typeface="Arial"/>
              </a:rPr>
              <a:t>E-mail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ru-RU" sz="11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info@etf.europa.eu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xtTitl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lcFoot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0574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Info"/>
          <p:cNvSpPr txBox="1"/>
          <p:nvPr userDrawn="1"/>
        </p:nvSpPr>
        <p:spPr>
          <a:xfrm>
            <a:off x="251520" y="195486"/>
            <a:ext cx="8446695" cy="839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TOC Design Slide – do </a:t>
            </a:r>
            <a:r>
              <a:rPr lang="ru-RU" sz="1600" b="0" i="0" strike="noStrike" cap="none" spc="0" baseline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NOT</a:t>
            </a:r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use this layout.</a:t>
            </a:r>
          </a:p>
          <a:p>
            <a:r>
              <a:rPr lang="ru-RU" sz="11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The TOC “Object(s)” shown below will be repeated on as many TOC Slides as needed</a:t>
            </a:r>
          </a:p>
          <a:p>
            <a:r>
              <a:rPr lang="ru-RU" sz="11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The initial position of any “xxxTOC” named Object(s) will be repeated on the actual slide</a:t>
            </a:r>
          </a:p>
          <a:p>
            <a:r>
              <a:rPr lang="ru-RU" sz="11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The “tags” govern how the TOC slide is built. The “table” design has two rows to set the borders for “top”, “between” and “bottom”</a:t>
            </a:r>
          </a:p>
        </p:txBody>
      </p:sp>
      <p:sp>
        <p:nvSpPr>
          <p:cNvPr id="6" name="txtTags"/>
          <p:cNvSpPr txBox="1"/>
          <p:nvPr userDrawn="1"/>
        </p:nvSpPr>
        <p:spPr>
          <a:xfrm>
            <a:off x="279707" y="3075806"/>
            <a:ext cx="3071225" cy="169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&lt;tags&gt;</a:t>
            </a:r>
          </a:p>
          <a:p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Title=Contents</a:t>
            </a:r>
          </a:p>
          <a:p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Layout=TOC Slide</a:t>
            </a:r>
          </a:p>
          <a:p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SlideNumber=2</a:t>
            </a:r>
          </a:p>
          <a:p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Type=Table</a:t>
            </a:r>
          </a:p>
          <a:p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Table=tblTOC</a:t>
            </a:r>
            <a:endParaRPr lang="en-GB" sz="1050"/>
          </a:p>
          <a:p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Limit=6</a:t>
            </a:r>
          </a:p>
          <a:p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Entry1=&lt;title&gt; | plcSectionTitle</a:t>
            </a:r>
            <a:endParaRPr lang="en-GB" sz="1050"/>
          </a:p>
          <a:p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Entry2=&lt;no&gt; | {slidenumber}</a:t>
            </a:r>
          </a:p>
          <a:p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&lt;/tags&gt;</a:t>
            </a:r>
          </a:p>
        </p:txBody>
      </p:sp>
      <p:graphicFrame>
        <p:nvGraphicFramePr>
          <p:cNvPr id="7" name="tblTOC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E73165C-8440-40F3-B530-F882EC8575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80212083"/>
              </p:ext>
            </p:extLst>
          </p:nvPr>
        </p:nvGraphicFramePr>
        <p:xfrm>
          <a:off x="365125" y="1203325"/>
          <a:ext cx="8413748" cy="1008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235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4268181363"/>
                    </a:ext>
                  </a:extLst>
                </a:gridCol>
                <a:gridCol w="966513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1499760850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strike="noStrike" cap="none" spc="0" baseline="0">
                          <a:solidFill>
                            <a:srgbClr val="45556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&lt;title&gt;</a:t>
                      </a: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&lt;no&gt;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3584799857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GB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10001"/>
                  </a:ext>
                </a:extLst>
              </a:tr>
            </a:tbl>
          </a:graphicData>
        </a:graphic>
      </p:graphicFrame>
      <p:sp>
        <p:nvSpPr>
          <p:cNvPr id="8" name="txtColours"/>
          <p:cNvSpPr txBox="1"/>
          <p:nvPr userDrawn="1"/>
        </p:nvSpPr>
        <p:spPr>
          <a:xfrm>
            <a:off x="4283968" y="3075806"/>
            <a:ext cx="3387761" cy="185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The [x] numbers on the Divider Slide section title textbox names are the IDs for the Theme Colours …</a:t>
            </a:r>
          </a:p>
          <a:p>
            <a:endParaRPr lang="en-GB" sz="1050"/>
          </a:p>
          <a:p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16 = Background 2 (column 3)</a:t>
            </a:r>
          </a:p>
          <a:p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15 = Text 2 (column 4)</a:t>
            </a:r>
          </a:p>
          <a:p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5 = Accent 1 (column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6 = Accent 2 (column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7 = Accent 3 (column 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8 = Accent 4 (column 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9 = Accent 5 (column 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05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10 = Accent 6 (column 10)</a:t>
            </a:r>
          </a:p>
        </p:txBody>
      </p:sp>
    </p:spTree>
    <p:extLst>
      <p:ext uri="{BB962C8B-B14F-4D97-AF65-F5344CB8AC3E}">
        <p14:creationId xmlns:p14="http://schemas.microsoft.com/office/powerpoint/2010/main" val="7950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76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846FA30-1325-4C98-946E-11F497CFBE4A}"/>
              </a:ext>
            </a:extLst>
          </p:cNvPr>
          <p:cNvSpPr/>
          <p:nvPr userDrawn="1"/>
        </p:nvSpPr>
        <p:spPr>
          <a:xfrm>
            <a:off x="3347567" y="-1785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1364984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Insert title here </a:t>
            </a:r>
          </a:p>
          <a:p>
            <a:pPr lvl="0"/>
            <a:r>
              <a:rPr lang="en-US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195808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52222A9-9904-4377-8973-4B050E96CAD7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2B974E0-6AF5-4ADC-B03C-6ECB10395BE6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829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41520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8910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4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8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0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9710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9" r:id="rId8"/>
    <p:sldLayoutId id="2147483734" r:id="rId9"/>
    <p:sldLayoutId id="2147483735" r:id="rId10"/>
    <p:sldLayoutId id="2147483736" r:id="rId11"/>
    <p:sldLayoutId id="2147483741" r:id="rId12"/>
    <p:sldLayoutId id="2147483737" r:id="rId13"/>
    <p:sldLayoutId id="2147483740" r:id="rId14"/>
    <p:sldLayoutId id="2147483738" r:id="rId15"/>
    <p:sldLayoutId id="2147483742" r:id="rId16"/>
    <p:sldLayoutId id="2147483743" r:id="rId17"/>
    <p:sldLayoutId id="214748374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30" userDrawn="1">
          <p15:clr>
            <a:srgbClr val="F26B43"/>
          </p15:clr>
        </p15:guide>
        <p15:guide id="1" orient="horz" pos="2663" userDrawn="1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 userDrawn="1">
          <p15:clr>
            <a:srgbClr val="F26B43"/>
          </p15:clr>
        </p15:guide>
        <p15:guide id="11" pos="55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3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9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28.png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31.png"/><Relationship Id="rId4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4.sv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5" Type="http://schemas.openxmlformats.org/officeDocument/2006/relationships/image" Target="../media/image56.sv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51.svg"/><Relationship Id="rId1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6.svg"/><Relationship Id="rId18" Type="http://schemas.openxmlformats.org/officeDocument/2006/relationships/image" Target="../media/image42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12" Type="http://schemas.openxmlformats.org/officeDocument/2006/relationships/image" Target="../media/image41.png"/><Relationship Id="rId17" Type="http://schemas.openxmlformats.org/officeDocument/2006/relationships/image" Target="../media/image69.svg"/><Relationship Id="rId2" Type="http://schemas.openxmlformats.org/officeDocument/2006/relationships/image" Target="../media/image38.png"/><Relationship Id="rId16" Type="http://schemas.openxmlformats.org/officeDocument/2006/relationships/image" Target="../media/image6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4.svg"/><Relationship Id="rId5" Type="http://schemas.openxmlformats.org/officeDocument/2006/relationships/image" Target="../media/image60.svg"/><Relationship Id="rId15" Type="http://schemas.openxmlformats.org/officeDocument/2006/relationships/image" Target="../media/image67.svg"/><Relationship Id="rId10" Type="http://schemas.openxmlformats.org/officeDocument/2006/relationships/image" Target="../media/image30.png"/><Relationship Id="rId19" Type="http://schemas.openxmlformats.org/officeDocument/2006/relationships/image" Target="../media/image71.svg"/><Relationship Id="rId4" Type="http://schemas.openxmlformats.org/officeDocument/2006/relationships/image" Target="../media/image39.png"/><Relationship Id="rId9" Type="http://schemas.openxmlformats.org/officeDocument/2006/relationships/image" Target="../media/image63.sv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1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Titl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86D56D2-2FE5-43F5-9068-4C7B845A7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889" y="2830862"/>
            <a:ext cx="4623239" cy="53297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ru-RU" sz="800" b="1" i="0" u="sng" strike="noStrike" cap="none" spc="0" baseline="0" dirty="0" smtClean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</a:rPr>
              <a:t>Сессия </a:t>
            </a:r>
            <a:r>
              <a:rPr lang="ru-RU" sz="800" b="1" i="0" u="sng" strike="noStrike" cap="none" spc="0" baseline="0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</a:rPr>
              <a:t>2.</a:t>
            </a:r>
            <a:r>
              <a:rPr lang="ru-RU" sz="8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Пусть данные говорят за себя. Информация о рынке труда в процессе преобразования — аналитика больших данных на практике: Тунис и Украина. Основные выводы. Визуализация результатов на интерактивных досках. </a:t>
            </a:r>
            <a:endParaRPr lang="it-IT" sz="800" dirty="0">
              <a:effectLst/>
            </a:endParaRPr>
          </a:p>
        </p:txBody>
      </p:sp>
      <p:sp>
        <p:nvSpPr>
          <p:cNvPr id="4" name="txtNam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08443B9-FA99-48E6-97FA-923DEB5392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0666" y="3363837"/>
            <a:ext cx="4222750" cy="259200"/>
          </a:xfrm>
        </p:spPr>
        <p:txBody>
          <a:bodyPr>
            <a:noAutofit/>
          </a:bodyPr>
          <a:lstStyle/>
          <a:p>
            <a:r>
              <a:rPr lang="ru-RU" sz="1300" b="0" i="0" strike="noStrike" cap="none" spc="0" baseline="0" dirty="0" err="1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Алессандро</a:t>
            </a:r>
            <a:r>
              <a:rPr lang="ru-RU" sz="13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ru-RU" sz="1300" b="0" i="0" strike="noStrike" cap="none" spc="0" baseline="0" dirty="0" err="1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Ваккарино</a:t>
            </a:r>
            <a:r>
              <a:rPr lang="ru-RU" sz="13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 (</a:t>
            </a:r>
            <a:r>
              <a:rPr lang="ru-RU" sz="1300" b="0" i="0" strike="noStrike" cap="none" spc="0" baseline="0" dirty="0" err="1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Alessandro</a:t>
            </a:r>
            <a:r>
              <a:rPr lang="ru-RU" sz="13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ru-RU" sz="1300" b="0" i="0" strike="noStrike" cap="none" spc="0" baseline="0" dirty="0" err="1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Vaccarino</a:t>
            </a:r>
            <a:r>
              <a:rPr lang="ru-RU" sz="13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), </a:t>
            </a:r>
            <a:r>
              <a:rPr lang="ru-RU" sz="1300" b="0" i="0" strike="noStrike" cap="none" spc="0" baseline="0" dirty="0" err="1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Burning</a:t>
            </a:r>
            <a:r>
              <a:rPr lang="ru-RU" sz="13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ru-RU" sz="1300" b="0" i="0" strike="noStrike" cap="none" spc="0" baseline="0" dirty="0" err="1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Glass</a:t>
            </a:r>
            <a:r>
              <a:rPr lang="ru-RU" sz="13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ru-RU" sz="1300" b="0" i="0" strike="noStrike" cap="none" spc="0" baseline="0" dirty="0" err="1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Europe</a:t>
            </a:r>
            <a:endParaRPr lang="ru-RU" sz="1300" b="0" i="0" strike="noStrike" cap="none" spc="0" baseline="0" dirty="0">
              <a:solidFill>
                <a:srgbClr val="FFFFFF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5" name="txtDetail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08443B9-FA99-48E6-97FA-923DEB539299}"/>
              </a:ext>
            </a:extLst>
          </p:cNvPr>
          <p:cNvSpPr txBox="1"/>
          <p:nvPr/>
        </p:nvSpPr>
        <p:spPr>
          <a:xfrm>
            <a:off x="339889" y="3818435"/>
            <a:ext cx="4222750" cy="257472"/>
          </a:xfrm>
          <a:prstGeom prst="rect">
            <a:avLst/>
          </a:prstGeom>
        </p:spPr>
        <p:txBody>
          <a:bodyPr vert="horz" lIns="0" tIns="0" rIns="0" bIns="0" rtlCol="0">
            <a:normAutofit fontScale="7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Информация о рынке труда в процессе преобразования | 10 декабря 2020 г.</a:t>
            </a:r>
          </a:p>
        </p:txBody>
      </p:sp>
      <p:pic>
        <p:nvPicPr>
          <p:cNvPr id="12" name="Picture 6" descr="logo_ce-en-rvb-h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A748D6E-C79F-D240-AEE6-2A5C4996FB8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35696" y="144820"/>
            <a:ext cx="1228228" cy="74117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Picture 7" descr="Logo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9107326-B469-1241-B8C4-1F02C8F960F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27974" y="131134"/>
            <a:ext cx="1692112" cy="754858"/>
          </a:xfrm>
          <a:prstGeom prst="rect">
            <a:avLst/>
          </a:prstGeom>
          <a:noFill/>
        </p:spPr>
      </p:pic>
      <p:pic>
        <p:nvPicPr>
          <p:cNvPr id="15" name="Picture Placeholder 14" descr="Graphical user interface, char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7FBEB9E-C57B-1C45-B9A6-0095905A14F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r="12272"/>
          <a:stretch>
            <a:fillRect/>
          </a:stretch>
        </p:blipFill>
        <p:spPr/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E9D5087-2D91-E840-91D4-A0B1E6B36E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99" y="154314"/>
            <a:ext cx="1360476" cy="833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17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Наш подход</a:t>
            </a:r>
            <a:endParaRPr lang="it-IT">
              <a:effectLst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10</a:t>
            </a:fld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EE0142B-17E7-9544-83F3-06FF60656241}"/>
              </a:ext>
            </a:extLst>
          </p:cNvPr>
          <p:cNvSpPr txBox="1"/>
          <p:nvPr/>
        </p:nvSpPr>
        <p:spPr>
          <a:xfrm>
            <a:off x="3966706" y="1419622"/>
            <a:ext cx="2916294" cy="33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Выделение знаний 4 МАРТ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180E8FA-FA4E-4B48-B282-A0E53778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69" y="1758176"/>
            <a:ext cx="6973659" cy="235484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C2B70C1-9644-B847-9C49-8057C1959098}"/>
              </a:ext>
            </a:extLst>
          </p:cNvPr>
          <p:cNvSpPr txBox="1"/>
          <p:nvPr/>
        </p:nvSpPr>
        <p:spPr>
          <a:xfrm>
            <a:off x="2405988" y="4586098"/>
            <a:ext cx="4907421" cy="33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Давайте рассмотрим эту структуру подробнее</a:t>
            </a:r>
            <a:endParaRPr lang="it-IT" sz="16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Получение данных</a:t>
            </a:r>
            <a:endParaRPr lang="it-IT">
              <a:effectLst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528855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11</a:t>
            </a:fld>
            <a:endParaRPr lang="en-GB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DC209D9-A104-944D-B84C-C340C9BEDF57}"/>
              </a:ext>
            </a:extLst>
          </p:cNvPr>
          <p:cNvSpPr/>
          <p:nvPr/>
        </p:nvSpPr>
        <p:spPr>
          <a:xfrm>
            <a:off x="1685938" y="1925419"/>
            <a:ext cx="6229322" cy="640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Процесс </a:t>
            </a: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получения</a:t>
            </a: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 и </a:t>
            </a: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импорта</a:t>
            </a: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 данных с веб-порталов, их </a:t>
            </a: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хранение</a:t>
            </a: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 в базе данных</a:t>
            </a:r>
            <a:endParaRPr lang="it-IT">
              <a:effectLst/>
            </a:endParaRPr>
          </a:p>
        </p:txBody>
      </p:sp>
      <p:pic>
        <p:nvPicPr>
          <p:cNvPr id="8" name="Elemento grafico 7" descr="Bilancia della giustizia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D26C300-8964-F44C-811C-BBE174CF5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</a:ext>
            </a:extLst>
          </a:blip>
          <a:stretch>
            <a:fillRect/>
          </a:stretch>
        </p:blipFill>
        <p:spPr>
          <a:xfrm>
            <a:off x="6516215" y="2717642"/>
            <a:ext cx="914400" cy="914400"/>
          </a:xfrm>
          <a:prstGeom prst="rect">
            <a:avLst/>
          </a:prstGeom>
        </p:spPr>
      </p:pic>
      <p:pic>
        <p:nvPicPr>
          <p:cNvPr id="12" name="Elemento grafico 11" descr="Database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97A007A-FE0A-9C46-B7A4-80F3CBB9B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5"/>
              </a:ext>
            </a:extLst>
          </a:blip>
          <a:stretch>
            <a:fillRect/>
          </a:stretch>
        </p:blipFill>
        <p:spPr>
          <a:xfrm>
            <a:off x="2170585" y="2720363"/>
            <a:ext cx="914400" cy="914400"/>
          </a:xfrm>
          <a:prstGeom prst="rect">
            <a:avLst/>
          </a:prstGeom>
        </p:spPr>
      </p:pic>
      <p:pic>
        <p:nvPicPr>
          <p:cNvPr id="14" name="Elemento grafico 13" descr="Mappa del tesoro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BCB583E-5D93-2240-BC7C-312EC1ACD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7"/>
              </a:ext>
            </a:extLst>
          </a:blip>
          <a:stretch>
            <a:fillRect/>
          </a:stretch>
        </p:blipFill>
        <p:spPr>
          <a:xfrm>
            <a:off x="4343400" y="2717642"/>
            <a:ext cx="914400" cy="9144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5D2AFDB-581F-414C-AD92-4C8AB29739D2}"/>
              </a:ext>
            </a:extLst>
          </p:cNvPr>
          <p:cNvSpPr txBox="1"/>
          <p:nvPr/>
        </p:nvSpPr>
        <p:spPr>
          <a:xfrm>
            <a:off x="2036485" y="3632041"/>
            <a:ext cx="1182599" cy="57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Акцент на </a:t>
            </a:r>
          </a:p>
          <a:p>
            <a:pPr algn="ctr"/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объеме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AC02068-562B-3B4A-A5DC-5823AF7E9F15}"/>
              </a:ext>
            </a:extLst>
          </p:cNvPr>
          <p:cNvSpPr txBox="1"/>
          <p:nvPr/>
        </p:nvSpPr>
        <p:spPr>
          <a:xfrm>
            <a:off x="4137792" y="3632041"/>
            <a:ext cx="1325617" cy="57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Увеличение</a:t>
            </a:r>
            <a:endParaRPr lang="it-IT" sz="1600">
              <a:solidFill>
                <a:schemeClr val="bg2"/>
              </a:solidFill>
            </a:endParaRPr>
          </a:p>
          <a:p>
            <a:pPr algn="ctr"/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охвата</a:t>
            </a:r>
            <a:endParaRPr lang="it-IT" sz="160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82C81DE-54E7-3F43-B341-CFD8DAA80F6F}"/>
              </a:ext>
            </a:extLst>
          </p:cNvPr>
          <p:cNvSpPr txBox="1"/>
          <p:nvPr/>
        </p:nvSpPr>
        <p:spPr>
          <a:xfrm>
            <a:off x="5669016" y="3632040"/>
            <a:ext cx="2962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Баланс </a:t>
            </a:r>
            <a:r>
              <a:rPr lang="ru-RU" sz="1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между </a:t>
            </a:r>
          </a:p>
          <a:p>
            <a:pPr algn="ctr"/>
            <a:r>
              <a:rPr lang="ru-RU" sz="1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качеством и количеством усилий</a:t>
            </a:r>
            <a:endParaRPr lang="it-IT" sz="1600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DA836FC-87B7-AC48-8760-E6362C4C6F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2473" y="4225"/>
            <a:ext cx="3178039" cy="1073153"/>
          </a:xfrm>
          <a:prstGeom prst="rect">
            <a:avLst/>
          </a:prstGeom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6018A8C-FB2C-1A46-A721-70CD36959BCA}"/>
              </a:ext>
            </a:extLst>
          </p:cNvPr>
          <p:cNvSpPr/>
          <p:nvPr/>
        </p:nvSpPr>
        <p:spPr>
          <a:xfrm>
            <a:off x="6002473" y="741"/>
            <a:ext cx="657759" cy="108012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86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Получение данных — цели</a:t>
            </a:r>
            <a:endParaRPr lang="it-IT">
              <a:effectLst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12</a:t>
            </a:fld>
            <a:endParaRPr lang="en-GB"/>
          </a:p>
        </p:txBody>
      </p:sp>
      <p:pic>
        <p:nvPicPr>
          <p:cNvPr id="9" name="Elemento grafico 8" descr="Muro di mattoni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CDD9332-A4E5-2548-AAF3-09EC57586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</a:ext>
            </a:extLst>
          </a:blip>
          <a:stretch>
            <a:fillRect/>
          </a:stretch>
        </p:blipFill>
        <p:spPr>
          <a:xfrm>
            <a:off x="1882553" y="1779663"/>
            <a:ext cx="1202432" cy="1202432"/>
          </a:xfrm>
          <a:prstGeom prst="rect">
            <a:avLst/>
          </a:prstGeom>
        </p:spPr>
      </p:pic>
      <p:pic>
        <p:nvPicPr>
          <p:cNvPr id="11" name="Elemento grafico 10" descr="Inventario pessimo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68387FA-E196-EC40-8CFC-2529B7BC9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5"/>
              </a:ext>
            </a:extLst>
          </a:blip>
          <a:stretch>
            <a:fillRect/>
          </a:stretch>
        </p:blipFill>
        <p:spPr>
          <a:xfrm>
            <a:off x="6224820" y="1779663"/>
            <a:ext cx="1202432" cy="1202432"/>
          </a:xfrm>
          <a:prstGeom prst="rect">
            <a:avLst/>
          </a:prstGeom>
        </p:spPr>
      </p:pic>
      <p:pic>
        <p:nvPicPr>
          <p:cNvPr id="16" name="Elemento grafico 15" descr="Badge Appunti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1C4F4B3-6613-D941-8827-DFF555D5F4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7"/>
              </a:ext>
            </a:extLst>
          </a:blip>
          <a:stretch>
            <a:fillRect/>
          </a:stretch>
        </p:blipFill>
        <p:spPr>
          <a:xfrm>
            <a:off x="4055368" y="1779663"/>
            <a:ext cx="1202432" cy="120243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5D2AFDB-581F-414C-AD92-4C8AB29739D2}"/>
              </a:ext>
            </a:extLst>
          </p:cNvPr>
          <p:cNvSpPr txBox="1"/>
          <p:nvPr/>
        </p:nvSpPr>
        <p:spPr>
          <a:xfrm>
            <a:off x="1612106" y="2982095"/>
            <a:ext cx="1743326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Стабильность </a:t>
            </a:r>
          </a:p>
          <a:p>
            <a:pPr algn="ctr"/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процесса</a:t>
            </a:r>
            <a:endParaRPr lang="it-IT" sz="160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AC02068-562B-3B4A-A5DC-5823AF7E9F15}"/>
              </a:ext>
            </a:extLst>
          </p:cNvPr>
          <p:cNvSpPr txBox="1"/>
          <p:nvPr/>
        </p:nvSpPr>
        <p:spPr>
          <a:xfrm>
            <a:off x="3519738" y="2995087"/>
            <a:ext cx="2270838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Качество</a:t>
            </a:r>
            <a:endParaRPr lang="it-IT" sz="1600">
              <a:solidFill>
                <a:schemeClr val="bg2"/>
              </a:solidFill>
            </a:endParaRPr>
          </a:p>
          <a:p>
            <a:pPr algn="ctr"/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собранных данных</a:t>
            </a:r>
            <a:endParaRPr lang="it-IT" sz="160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82C81DE-54E7-3F43-B341-CFD8DAA80F6F}"/>
              </a:ext>
            </a:extLst>
          </p:cNvPr>
          <p:cNvSpPr txBox="1"/>
          <p:nvPr/>
        </p:nvSpPr>
        <p:spPr>
          <a:xfrm>
            <a:off x="5798229" y="2982094"/>
            <a:ext cx="2055613" cy="82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Масштабируемость</a:t>
            </a:r>
            <a:r>
              <a:rPr lang="ru-RU" sz="1600" b="0" i="0" strike="noStrike" cap="none" spc="0" baseline="0">
                <a:solidFill>
                  <a:srgbClr val="CBD300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и</a:t>
            </a:r>
            <a:r>
              <a:rPr lang="ru-RU" sz="1600" b="0" i="0" strike="noStrike" cap="none" spc="0" baseline="0">
                <a:solidFill>
                  <a:srgbClr val="CBD300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  <a:p>
            <a:pPr algn="ctr"/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управление</a:t>
            </a:r>
            <a:endParaRPr lang="it-IT" sz="16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Получение данных — стабильность</a:t>
            </a:r>
            <a:endParaRPr lang="it-IT">
              <a:effectLst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13</a:t>
            </a:fld>
            <a:endParaRPr lang="en-GB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D19175F-964D-AA46-8A3D-4A8AB13F5255}"/>
              </a:ext>
            </a:extLst>
          </p:cNvPr>
          <p:cNvSpPr/>
          <p:nvPr/>
        </p:nvSpPr>
        <p:spPr>
          <a:xfrm>
            <a:off x="365839" y="1134177"/>
            <a:ext cx="8420733" cy="3155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0"/>
              </a:spcBef>
            </a:pP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Проблема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: потенциальные технические проблемы при получении данных из источника (недоступность, блокирование, изменения структуры данных)</a:t>
            </a:r>
            <a:endParaRPr lang="it-IT" sz="1600"/>
          </a:p>
          <a:p>
            <a:pPr>
              <a:spcBef>
                <a:spcPts val="480"/>
              </a:spcBef>
            </a:pP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Риск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: потеря данных </a:t>
            </a:r>
            <a:endParaRPr lang="it-IT" sz="1600"/>
          </a:p>
          <a:p>
            <a:pPr>
              <a:spcBef>
                <a:spcPts val="480"/>
              </a:spcBef>
            </a:pP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Решение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: избыточность</a:t>
            </a:r>
            <a:endParaRPr lang="it-IT" sz="1600"/>
          </a:p>
          <a:p>
            <a:pPr marL="685800" lvl="1" indent="-228600" fontAlgn="base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Получайте данные по самым важным сайтам (по объему и/или охвату) из 2 или более источников</a:t>
            </a:r>
            <a:endParaRPr lang="it-IT" sz="2000">
              <a:solidFill>
                <a:srgbClr val="04617B"/>
              </a:solidFill>
              <a:latin typeface="Arial" panose="020B0604020202020204" pitchFamily="34" charset="0"/>
            </a:endParaRPr>
          </a:p>
          <a:p>
            <a:pPr marL="685800" lvl="1" indent="-228600" fontAlgn="base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Избегайте потери данных в случае проблем с источником</a:t>
            </a:r>
            <a:endParaRPr lang="it-IT" sz="2000">
              <a:solidFill>
                <a:srgbClr val="04617B"/>
              </a:solidFill>
              <a:latin typeface="Arial" panose="020B0604020202020204" pitchFamily="34" charset="0"/>
            </a:endParaRPr>
          </a:p>
          <a:p>
            <a:pPr marL="685800" lvl="1" indent="-228600" fontAlgn="base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Собирайте данные из первичного и вторичного источников</a:t>
            </a:r>
            <a:endParaRPr lang="it-IT" sz="2000" b="0" i="0" u="none" strike="noStrike">
              <a:solidFill>
                <a:srgbClr val="04617B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5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Получение данных — качество</a:t>
            </a:r>
            <a:endParaRPr lang="it-IT">
              <a:effectLst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14</a:t>
            </a:fld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0E16A5D-9299-4C4B-AB2D-04497A062903}"/>
              </a:ext>
            </a:extLst>
          </p:cNvPr>
          <p:cNvSpPr/>
          <p:nvPr/>
        </p:nvSpPr>
        <p:spPr>
          <a:xfrm>
            <a:off x="365125" y="1130687"/>
            <a:ext cx="8249945" cy="3063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Проблема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: потребность в получении максимально чистых данных с обнаружением по возможности структурированных данных</a:t>
            </a:r>
            <a:endParaRPr lang="it-IT" sz="2000"/>
          </a:p>
          <a:p>
            <a:pPr>
              <a:spcBef>
                <a:spcPts val="480"/>
              </a:spcBef>
            </a:pP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Риск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: потеря качества </a:t>
            </a:r>
            <a:endParaRPr lang="it-IT" sz="2000"/>
          </a:p>
          <a:p>
            <a:pPr>
              <a:spcBef>
                <a:spcPts val="480"/>
              </a:spcBef>
            </a:pP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Решение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: целенаправленный сбор данных. Мы собираем данные, используя конкретный подход, основанный на единственном источнике:</a:t>
            </a:r>
            <a:endParaRPr lang="it-IT" sz="2000"/>
          </a:p>
          <a:p>
            <a:pPr marL="742950" lvl="1" indent="-285750" fontAlgn="base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сбор, обработка и интерпретация данных;</a:t>
            </a:r>
            <a:endParaRPr lang="it-IT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marL="742950" lvl="1" indent="-285750" fontAlgn="base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отслеживание;</a:t>
            </a:r>
            <a:endParaRPr lang="it-IT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marL="742950" lvl="1" indent="-285750" fontAlgn="base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перемещение.</a:t>
            </a:r>
            <a:endParaRPr lang="it-IT" b="0" i="0" u="none" strike="noStrike">
              <a:solidFill>
                <a:schemeClr val="bg2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9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Получение данных — система качества</a:t>
            </a:r>
            <a:endParaRPr lang="it-IT">
              <a:effectLst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15</a:t>
            </a:fld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7CA87E7-D75A-F744-A06D-09A3CA26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26920" y="915566"/>
            <a:ext cx="5490159" cy="412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Получение данных — масштабируемость и руководство</a:t>
            </a:r>
            <a:endParaRPr lang="it-IT">
              <a:effectLst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16</a:t>
            </a:fld>
            <a:endParaRPr lang="en-GB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147E61F-94C9-1140-814C-110CE10B4F7D}"/>
              </a:ext>
            </a:extLst>
          </p:cNvPr>
          <p:cNvSpPr/>
          <p:nvPr/>
        </p:nvSpPr>
        <p:spPr>
          <a:xfrm>
            <a:off x="368639" y="1130687"/>
            <a:ext cx="8417215" cy="250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Проблема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: требуется работать в реальной и сложной среде больших данных, одновременно подключаясь к тысячам веб-сайтов</a:t>
            </a:r>
            <a:endParaRPr lang="it-IT" sz="2000"/>
          </a:p>
          <a:p>
            <a:pPr>
              <a:spcBef>
                <a:spcPts val="480"/>
              </a:spcBef>
            </a:pP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Риск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: утрата контроля над процессом и потеря ОВ в связи с медленным процессом</a:t>
            </a:r>
            <a:endParaRPr lang="it-IT" sz="2000"/>
          </a:p>
          <a:p>
            <a:pPr>
              <a:spcBef>
                <a:spcPts val="480"/>
              </a:spcBef>
            </a:pP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Решение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:</a:t>
            </a:r>
            <a:endParaRPr lang="it-IT" sz="2000"/>
          </a:p>
          <a:p>
            <a:pPr marL="742950" lvl="1" indent="-285750"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масштабируемая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 инфраструктура</a:t>
            </a:r>
            <a:endParaRPr lang="it-IT" sz="2000">
              <a:latin typeface="Courier New" panose="02070309020205020404" pitchFamily="49" charset="0"/>
            </a:endParaRPr>
          </a:p>
          <a:p>
            <a:pPr marL="742950" lvl="1" indent="-285750"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Индивидуальный инструмент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 мониторинга и руководства</a:t>
            </a:r>
            <a:endParaRPr lang="it-IT" sz="2000" b="0" i="0" u="none" strike="noStrike">
              <a:solidFill>
                <a:schemeClr val="bg2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3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Получение данных — резюме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17</a:t>
            </a:fld>
            <a:endParaRPr lang="en-GB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147E61F-94C9-1140-814C-110CE10B4F7D}"/>
              </a:ext>
            </a:extLst>
          </p:cNvPr>
          <p:cNvSpPr/>
          <p:nvPr/>
        </p:nvSpPr>
        <p:spPr>
          <a:xfrm>
            <a:off x="365125" y="728238"/>
            <a:ext cx="8417215" cy="344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После этого этапа мы получаем </a:t>
            </a:r>
            <a:r>
              <a:rPr lang="ru-RU" sz="2000" b="0" i="0" strike="noStrike" cap="none" spc="0" baseline="0" dirty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веб-страницы</a:t>
            </a:r>
            <a:r>
              <a:rPr lang="ru-RU" sz="20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, вероятнее всего, </a:t>
            </a:r>
            <a:r>
              <a:rPr lang="ru-RU" sz="2000" b="0" i="0" strike="noStrike" cap="none" spc="0" baseline="0" dirty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онлайн-объявления о вакансиях</a:t>
            </a:r>
            <a:r>
              <a:rPr lang="ru-RU" sz="20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.</a:t>
            </a:r>
          </a:p>
          <a:p>
            <a:pPr fontAlgn="base"/>
            <a:r>
              <a:rPr lang="ru-RU" sz="20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Но они: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000" b="0" i="0" strike="noStrike" cap="none" spc="0" baseline="0" dirty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содержат лишнюю информацию (помехи);</a:t>
            </a:r>
            <a:endParaRPr lang="it-IT" sz="2000" dirty="0">
              <a:solidFill>
                <a:schemeClr val="bg2"/>
              </a:solidFill>
              <a:latin typeface="Helvetica Neue" panose="02000503000000020004" pitchFamily="2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000" b="0" i="0" strike="noStrike" cap="none" spc="0" baseline="0" dirty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дублируются;</a:t>
            </a:r>
            <a:endParaRPr lang="it-IT" sz="2000" b="0" i="0" u="none" strike="noStrike" dirty="0">
              <a:solidFill>
                <a:schemeClr val="bg2"/>
              </a:solidFill>
              <a:effectLst/>
              <a:latin typeface="Helvetica Neue" panose="02000503000000020004" pitchFamily="2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ru-RU" sz="2000" b="0" i="0" strike="noStrike" cap="none" spc="0" baseline="0" dirty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не структурированы.</a:t>
            </a:r>
            <a:endParaRPr lang="it-IT" sz="2000" b="0" i="0" u="none" strike="noStrike" dirty="0">
              <a:solidFill>
                <a:schemeClr val="bg2"/>
              </a:solidFill>
              <a:effectLst/>
              <a:latin typeface="Helvetica Neue" panose="02000503000000020004" pitchFamily="2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accent2">
                  <a:lumMod val="75000"/>
                </a:schemeClr>
              </a:solidFill>
              <a:latin typeface="Helvetica Neue" panose="02000503000000020004" pitchFamily="2" charset="0"/>
            </a:endParaRPr>
          </a:p>
          <a:p>
            <a:pPr fontAlgn="base"/>
            <a:r>
              <a:rPr lang="ru-RU" sz="20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Как говорилось, стратегически важно правильно выбрать источник: обязательно определить самые актуальные веб-порталы по количеству, качеству информации и информационной ценности. Как еще обеспечить надлежащий выбор?</a:t>
            </a:r>
            <a:endParaRPr lang="it-IT" sz="2000" b="0" i="0" u="none" strike="noStrike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2C3213E-5124-5849-8ADD-4F8E2DB17107}"/>
              </a:ext>
            </a:extLst>
          </p:cNvPr>
          <p:cNvSpPr txBox="1"/>
          <p:nvPr/>
        </p:nvSpPr>
        <p:spPr>
          <a:xfrm>
            <a:off x="2956813" y="4545518"/>
            <a:ext cx="2876566" cy="3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На </a:t>
            </a:r>
            <a:r>
              <a:rPr lang="ru-RU" sz="2000" b="0" i="0" strike="noStrike" cap="none" spc="0" baseline="0" dirty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этапе определения</a:t>
            </a:r>
            <a:endParaRPr lang="it-IT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Предварительная обработка данных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528855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18</a:t>
            </a:fld>
            <a:endParaRPr lang="en-GB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DC209D9-A104-944D-B84C-C340C9BEDF57}"/>
              </a:ext>
            </a:extLst>
          </p:cNvPr>
          <p:cNvSpPr/>
          <p:nvPr/>
        </p:nvSpPr>
        <p:spPr>
          <a:xfrm>
            <a:off x="654985" y="1925419"/>
            <a:ext cx="8291228" cy="91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Процесс </a:t>
            </a: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очистки </a:t>
            </a: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полученных данных и </a:t>
            </a: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дедупликации </a:t>
            </a: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ОВ, чтобы гарантировать </a:t>
            </a: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высочайшее качество</a:t>
            </a: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 работы с данными на аналитическом этапе</a:t>
            </a:r>
            <a:endParaRPr lang="it-IT">
              <a:solidFill>
                <a:schemeClr val="bg2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5D2AFDB-581F-414C-AD92-4C8AB29739D2}"/>
              </a:ext>
            </a:extLst>
          </p:cNvPr>
          <p:cNvSpPr txBox="1"/>
          <p:nvPr/>
        </p:nvSpPr>
        <p:spPr>
          <a:xfrm>
            <a:off x="1781438" y="3632041"/>
            <a:ext cx="1692696" cy="57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Распознавание</a:t>
            </a:r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  <a:p>
            <a:pPr algn="ctr"/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языка</a:t>
            </a:r>
            <a:endParaRPr lang="it-IT" sz="1600">
              <a:solidFill>
                <a:schemeClr val="bg2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AC02068-562B-3B4A-A5DC-5823AF7E9F15}"/>
              </a:ext>
            </a:extLst>
          </p:cNvPr>
          <p:cNvSpPr txBox="1"/>
          <p:nvPr/>
        </p:nvSpPr>
        <p:spPr>
          <a:xfrm>
            <a:off x="4100449" y="3632041"/>
            <a:ext cx="1400304" cy="57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Уменьшение</a:t>
            </a:r>
            <a:endParaRPr lang="it-IT" sz="1600">
              <a:solidFill>
                <a:schemeClr val="bg2"/>
              </a:solidFill>
            </a:endParaRPr>
          </a:p>
          <a:p>
            <a:pPr algn="ctr"/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помех</a:t>
            </a:r>
            <a:endParaRPr lang="it-IT" sz="160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82C81DE-54E7-3F43-B341-CFD8DAA80F6F}"/>
              </a:ext>
            </a:extLst>
          </p:cNvPr>
          <p:cNvSpPr txBox="1"/>
          <p:nvPr/>
        </p:nvSpPr>
        <p:spPr>
          <a:xfrm>
            <a:off x="6171378" y="3632040"/>
            <a:ext cx="1597351" cy="57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Дедупликация</a:t>
            </a:r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  <a:p>
            <a:pPr algn="ctr"/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ОВ</a:t>
            </a:r>
            <a:endParaRPr lang="it-IT" sz="160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DA836FC-87B7-AC48-8760-E6362C4C6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473" y="4225"/>
            <a:ext cx="3178039" cy="1073153"/>
          </a:xfrm>
          <a:prstGeom prst="rect">
            <a:avLst/>
          </a:prstGeom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6018A8C-FB2C-1A46-A721-70CD36959BCA}"/>
              </a:ext>
            </a:extLst>
          </p:cNvPr>
          <p:cNvSpPr/>
          <p:nvPr/>
        </p:nvSpPr>
        <p:spPr>
          <a:xfrm>
            <a:off x="6641172" y="741"/>
            <a:ext cx="657759" cy="108012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pic>
        <p:nvPicPr>
          <p:cNvPr id="6" name="Elemento grafico 5" descr="Chat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FD58D86-778B-D14D-95E7-2689EF470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4"/>
              </a:ext>
            </a:extLst>
          </a:blip>
          <a:stretch>
            <a:fillRect/>
          </a:stretch>
        </p:blipFill>
        <p:spPr>
          <a:xfrm>
            <a:off x="2170585" y="2665462"/>
            <a:ext cx="914400" cy="914400"/>
          </a:xfrm>
          <a:prstGeom prst="rect">
            <a:avLst/>
          </a:prstGeom>
        </p:spPr>
      </p:pic>
      <p:pic>
        <p:nvPicPr>
          <p:cNvPr id="9" name="Elemento grafico 8" descr="Disattiva altoparlante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8E2A160-F91D-294E-969D-5F6133931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6"/>
              </a:ext>
            </a:extLst>
          </a:blip>
          <a:stretch>
            <a:fillRect/>
          </a:stretch>
        </p:blipFill>
        <p:spPr>
          <a:xfrm>
            <a:off x="4343400" y="2665462"/>
            <a:ext cx="914400" cy="914400"/>
          </a:xfrm>
          <a:prstGeom prst="rect">
            <a:avLst/>
          </a:prstGeom>
        </p:spPr>
      </p:pic>
      <p:pic>
        <p:nvPicPr>
          <p:cNvPr id="11" name="Elemento grafico 10" descr="Completato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64E1C28-2739-5646-A75A-97F77C890D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8"/>
              </a:ext>
            </a:extLst>
          </a:blip>
          <a:stretch>
            <a:fillRect/>
          </a:stretch>
        </p:blipFill>
        <p:spPr>
          <a:xfrm>
            <a:off x="6512851" y="26654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Предварительная обработка данных — распознавание языка</a:t>
            </a:r>
            <a:endParaRPr lang="it-IT">
              <a:effectLst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19</a:t>
            </a:fld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846182D-8662-4044-9CFF-A055A1120CFC}"/>
              </a:ext>
            </a:extLst>
          </p:cNvPr>
          <p:cNvSpPr/>
          <p:nvPr/>
        </p:nvSpPr>
        <p:spPr>
          <a:xfrm>
            <a:off x="365125" y="987574"/>
            <a:ext cx="8417215" cy="343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0" i="0" strike="noStrike" cap="none" spc="0" baseline="0" dirty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Зачем</a:t>
            </a:r>
            <a:r>
              <a:rPr lang="ru-RU" sz="20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?</a:t>
            </a:r>
            <a:endParaRPr lang="it-IT" sz="2000" dirty="0">
              <a:solidFill>
                <a:srgbClr val="04617B"/>
              </a:solidFill>
              <a:latin typeface="Courier New" panose="02070309020205020404" pitchFamily="49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Каждый язык содержит разные ключевые слова, стоп-слова и т. д.</a:t>
            </a:r>
            <a:endParaRPr lang="it-IT" dirty="0">
              <a:solidFill>
                <a:srgbClr val="04617B"/>
              </a:solidFill>
              <a:latin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Он может отражать разную культуру и сценарии на рынке труда и т. д.</a:t>
            </a:r>
            <a:endParaRPr lang="it-IT" sz="20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fontAlgn="base"/>
            <a:endParaRPr lang="it-IT" sz="500" dirty="0">
              <a:solidFill>
                <a:srgbClr val="04617B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360"/>
              </a:spcBef>
            </a:pPr>
            <a:r>
              <a:rPr lang="ru-RU" sz="2000" b="0" i="0" strike="noStrike" cap="none" spc="0" baseline="0" dirty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Как? </a:t>
            </a:r>
            <a:endParaRPr lang="it-IT" sz="2000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marL="228600" indent="-228600" fontAlgn="base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Мы обучили более 60 специфических классификаторов на основании сборника </a:t>
            </a:r>
            <a:r>
              <a:rPr lang="ru-RU" sz="1800" b="0" i="0" strike="noStrike" cap="none" spc="0" baseline="0" dirty="0" err="1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Wikipedia</a:t>
            </a:r>
            <a:endParaRPr lang="it-IT" dirty="0">
              <a:solidFill>
                <a:srgbClr val="04617B"/>
              </a:solidFill>
              <a:latin typeface="Arial" panose="020B0604020202020204" pitchFamily="34" charset="0"/>
            </a:endParaRPr>
          </a:p>
          <a:p>
            <a:pPr marL="228600" indent="-228600" fontAlgn="base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Модели являются точными (точность ~99 %) и быстро внедряются</a:t>
            </a:r>
            <a:endParaRPr lang="it-IT" sz="20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fontAlgn="base">
              <a:spcBef>
                <a:spcPts val="360"/>
              </a:spcBef>
            </a:pPr>
            <a:endParaRPr lang="it-IT" sz="500" dirty="0">
              <a:solidFill>
                <a:srgbClr val="04617B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360"/>
              </a:spcBef>
            </a:pPr>
            <a:r>
              <a:rPr lang="ru-RU" sz="2000" b="0" i="0" strike="noStrike" cap="none" spc="0" baseline="0" dirty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Что</a:t>
            </a:r>
            <a:r>
              <a:rPr lang="ru-RU" sz="2000" b="0" i="0" strike="noStrike" cap="none" spc="0" baseline="0" dirty="0">
                <a:solidFill>
                  <a:srgbClr val="0B5394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 </a:t>
            </a:r>
            <a:r>
              <a:rPr lang="ru-RU" sz="20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мы получаем?</a:t>
            </a:r>
            <a:endParaRPr lang="it-IT" sz="2000" dirty="0">
              <a:solidFill>
                <a:srgbClr val="04617B"/>
              </a:solidFill>
              <a:latin typeface="Courier New" panose="02070309020205020404" pitchFamily="49" charset="0"/>
            </a:endParaRPr>
          </a:p>
          <a:p>
            <a:pPr marL="228600" indent="-228600" fontAlgn="base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Оперативную и надежную классификацию языка в каждой ОВ.</a:t>
            </a:r>
            <a:endParaRPr lang="it-IT" dirty="0">
              <a:solidFill>
                <a:srgbClr val="04617B"/>
              </a:solidFill>
              <a:latin typeface="Arial" panose="020B0604020202020204" pitchFamily="34" charset="0"/>
            </a:endParaRPr>
          </a:p>
          <a:p>
            <a:pPr marL="228600" indent="-228600" fontAlgn="base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Способ архивирования ОВ, для которого у нас нет языковой поддержки.</a:t>
            </a:r>
            <a:endParaRPr lang="it-IT" sz="2000" dirty="0">
              <a:solidFill>
                <a:srgbClr val="04617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содержание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Контекст и цели</a:t>
            </a:r>
          </a:p>
          <a:p>
            <a:pPr marL="342900" indent="-342900">
              <a:buAutoNum type="arabicPeriod"/>
            </a:pP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Методологический подход</a:t>
            </a:r>
          </a:p>
          <a:p>
            <a:pPr marL="342900" indent="-342900">
              <a:buAutoNum type="arabicPeriod"/>
            </a:pP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Опыт Украины и Туниса</a:t>
            </a:r>
          </a:p>
          <a:p>
            <a:pPr marL="342900" indent="-342900">
              <a:buAutoNum type="arabicPeriod"/>
            </a:pP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Интерактивная доска</a:t>
            </a:r>
          </a:p>
          <a:p>
            <a:pPr marL="342900" indent="-342900">
              <a:buAutoNum type="arabicPeriod"/>
            </a:pPr>
            <a:endParaRPr lang="en-US"/>
          </a:p>
          <a:p>
            <a:pPr marL="342900" indent="-342900">
              <a:buAutoNum type="arabicPeriod"/>
            </a:pPr>
            <a:endParaRPr lang="en-US"/>
          </a:p>
          <a:p>
            <a:pPr marL="342900" indent="-342900">
              <a:buAutoNum type="arabicPeriod"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4505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Предварительная обработка данных — ОБНАРУЖЕНИЕ ПОМЕХ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20</a:t>
            </a:fld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846182D-8662-4044-9CFF-A055A1120CFC}"/>
              </a:ext>
            </a:extLst>
          </p:cNvPr>
          <p:cNvSpPr/>
          <p:nvPr/>
        </p:nvSpPr>
        <p:spPr>
          <a:xfrm>
            <a:off x="391708" y="1130687"/>
            <a:ext cx="8417215" cy="316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Зачем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?</a:t>
            </a:r>
            <a:endParaRPr lang="it-IT" sz="2000">
              <a:solidFill>
                <a:srgbClr val="04617B"/>
              </a:solidFill>
              <a:latin typeface="Courier New" panose="02070309020205020404" pitchFamily="49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В среде больших данных приходится иметь дело с помехами</a:t>
            </a:r>
            <a:endParaRPr lang="it-IT">
              <a:effectLst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Их больше всего в информации, получаемой с веб-сайтов</a:t>
            </a:r>
            <a:endParaRPr lang="it-IT">
              <a:effectLst/>
            </a:endParaRPr>
          </a:p>
          <a:p>
            <a:pPr fontAlgn="base"/>
            <a:endParaRPr lang="it-IT" sz="500">
              <a:solidFill>
                <a:srgbClr val="04617B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360"/>
              </a:spcBef>
            </a:pP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Как? </a:t>
            </a:r>
            <a:endParaRPr lang="it-IT" sz="200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marL="228600" indent="-228600" fontAlgn="base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Основанные на ИИ модели, аналогичные почтовым спам-фильтрам</a:t>
            </a:r>
            <a:endParaRPr lang="it-IT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fontAlgn="base">
              <a:spcBef>
                <a:spcPts val="360"/>
              </a:spcBef>
            </a:pPr>
            <a:endParaRPr lang="it-IT" sz="500">
              <a:solidFill>
                <a:srgbClr val="04617B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360"/>
              </a:spcBef>
            </a:pP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Что</a:t>
            </a:r>
            <a:r>
              <a:rPr lang="ru-RU" sz="2000" b="0" i="0" strike="noStrike" cap="none" spc="0" baseline="0">
                <a:solidFill>
                  <a:srgbClr val="0B5394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 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мы получаем?</a:t>
            </a:r>
            <a:endParaRPr lang="it-IT" sz="2000">
              <a:solidFill>
                <a:srgbClr val="04617B"/>
              </a:solidFill>
              <a:latin typeface="Courier New" panose="02070309020205020404" pitchFamily="49" charset="0"/>
            </a:endParaRPr>
          </a:p>
          <a:p>
            <a:pPr marL="228600" indent="-228600" fontAlgn="base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Определение:</a:t>
            </a:r>
            <a:endParaRPr lang="it-IT">
              <a:solidFill>
                <a:srgbClr val="04617B"/>
              </a:solidFill>
              <a:latin typeface="Arial" panose="020B0604020202020204" pitchFamily="34" charset="0"/>
            </a:endParaRPr>
          </a:p>
          <a:p>
            <a:pPr marL="685800" lvl="1" indent="-228600" fontAlgn="base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веб-страниц, которые в явной форме не связаны с ОВ;</a:t>
            </a:r>
            <a:endParaRPr lang="it-IT">
              <a:effectLst/>
            </a:endParaRPr>
          </a:p>
          <a:p>
            <a:pPr marL="685800" lvl="1" indent="-228600" fontAlgn="base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веб-страниц, маскирующихся под ОВ.</a:t>
            </a:r>
            <a:endParaRPr lang="it-IT">
              <a:solidFill>
                <a:srgbClr val="04617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Предварительная обработка данных — ДЕДУПЛИКАЦИЯ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21</a:t>
            </a:fld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846182D-8662-4044-9CFF-A055A1120CFC}"/>
              </a:ext>
            </a:extLst>
          </p:cNvPr>
          <p:cNvSpPr/>
          <p:nvPr/>
        </p:nvSpPr>
        <p:spPr>
          <a:xfrm>
            <a:off x="325396" y="764724"/>
            <a:ext cx="8417215" cy="366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0" i="0" strike="noStrike" cap="none" spc="0" baseline="0" dirty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Зачем</a:t>
            </a:r>
            <a:r>
              <a:rPr lang="ru-RU" sz="20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?</a:t>
            </a:r>
            <a:endParaRPr lang="it-IT" sz="2000" dirty="0">
              <a:solidFill>
                <a:srgbClr val="04617B"/>
              </a:solidFill>
              <a:latin typeface="Courier New" panose="02070309020205020404" pitchFamily="49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Компании публикуют несколько объявлений на каждую вакансию </a:t>
            </a:r>
            <a:r>
              <a:rPr lang="ru-RU" sz="1800" b="0" i="0" strike="noStrike" cap="none" spc="0" baseline="0" dirty="0">
                <a:solidFill>
                  <a:srgbClr val="000000"/>
                </a:solidFill>
                <a:effectLst/>
                <a:latin typeface="Wingdings"/>
                <a:ea typeface="Arial"/>
                <a:cs typeface="Arial"/>
                <a:sym typeface="Wingdings"/>
              </a:rPr>
              <a:t></a:t>
            </a:r>
            <a:r>
              <a:rPr lang="ru-RU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Заметность</a:t>
            </a:r>
            <a:endParaRPr lang="it-IT" dirty="0">
              <a:effectLst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Это не может влиять на анализ: никакого завышения в связи с множеством постов</a:t>
            </a:r>
            <a:endParaRPr lang="it-IT" dirty="0">
              <a:effectLst/>
            </a:endParaRPr>
          </a:p>
          <a:p>
            <a:pPr fontAlgn="base"/>
            <a:endParaRPr lang="it-IT" sz="500" dirty="0">
              <a:solidFill>
                <a:srgbClr val="04617B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360"/>
              </a:spcBef>
            </a:pPr>
            <a:r>
              <a:rPr lang="ru-RU" sz="2000" b="0" i="0" strike="noStrike" cap="none" spc="0" baseline="0" dirty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Как? </a:t>
            </a:r>
            <a:endParaRPr lang="it-IT" sz="2000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marL="228600" indent="-228600" fontAlgn="base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Основанный на статистике подход: выявление стандартной продолжительности публикации ОВ</a:t>
            </a:r>
          </a:p>
          <a:p>
            <a:pPr marL="228600" indent="-228600" fontAlgn="base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Анализ текста для обнаружения аналогичных/идентичных объявлений</a:t>
            </a:r>
            <a:endParaRPr lang="it-IT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fontAlgn="base">
              <a:spcBef>
                <a:spcPts val="360"/>
              </a:spcBef>
            </a:pPr>
            <a:endParaRPr lang="it-IT" sz="500" dirty="0">
              <a:solidFill>
                <a:srgbClr val="04617B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360"/>
              </a:spcBef>
            </a:pPr>
            <a:r>
              <a:rPr lang="ru-RU" sz="2000" b="0" i="0" strike="noStrike" cap="none" spc="0" baseline="0" dirty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Что</a:t>
            </a:r>
            <a:r>
              <a:rPr lang="ru-RU" sz="2000" b="0" i="0" strike="noStrike" cap="none" spc="0" baseline="0" dirty="0">
                <a:solidFill>
                  <a:srgbClr val="0B5394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 </a:t>
            </a:r>
            <a:r>
              <a:rPr lang="ru-RU" sz="20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мы получаем?</a:t>
            </a:r>
            <a:endParaRPr lang="it-IT" sz="2000" dirty="0">
              <a:solidFill>
                <a:srgbClr val="04617B"/>
              </a:solidFill>
              <a:latin typeface="Courier New" panose="02070309020205020404" pitchFamily="49" charset="0"/>
            </a:endParaRPr>
          </a:p>
          <a:p>
            <a:pPr marL="228600" indent="-228600" fontAlgn="base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Уникальные ОВ</a:t>
            </a:r>
            <a:r>
              <a:rPr lang="ru-RU" sz="1800" b="0" i="0" strike="noStrike" cap="none" spc="0" baseline="0" dirty="0">
                <a:solidFill>
                  <a:srgbClr val="04617B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ru-RU" sz="18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для обеспечения последовательного анализа</a:t>
            </a:r>
            <a:endParaRPr lang="it-IT" dirty="0"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7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Классификация данных</a:t>
            </a:r>
            <a:endParaRPr lang="it-IT">
              <a:effectLst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528855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22</a:t>
            </a:fld>
            <a:endParaRPr lang="en-GB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DC209D9-A104-944D-B84C-C340C9BEDF57}"/>
              </a:ext>
            </a:extLst>
          </p:cNvPr>
          <p:cNvSpPr/>
          <p:nvPr/>
        </p:nvSpPr>
        <p:spPr>
          <a:xfrm>
            <a:off x="654985" y="1925419"/>
            <a:ext cx="8291228" cy="640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Получение и </a:t>
            </a: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структурирование</a:t>
            </a: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 информации из данных </a:t>
            </a:r>
          </a:p>
          <a:p>
            <a:pPr algn="ctr"/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в отношении наиболее подходящей </a:t>
            </a: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классификации и систематизация</a:t>
            </a:r>
            <a:endParaRPr lang="it-IT">
              <a:solidFill>
                <a:schemeClr val="bg2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5D2AFDB-581F-414C-AD92-4C8AB29739D2}"/>
              </a:ext>
            </a:extLst>
          </p:cNvPr>
          <p:cNvSpPr txBox="1"/>
          <p:nvPr/>
        </p:nvSpPr>
        <p:spPr>
          <a:xfrm>
            <a:off x="1786208" y="3632041"/>
            <a:ext cx="1683161" cy="57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Искусственный </a:t>
            </a:r>
          </a:p>
          <a:p>
            <a:pPr algn="ctr"/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интеллект</a:t>
            </a:r>
            <a:endParaRPr lang="it-IT" sz="160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AC02068-562B-3B4A-A5DC-5823AF7E9F15}"/>
              </a:ext>
            </a:extLst>
          </p:cNvPr>
          <p:cNvSpPr txBox="1"/>
          <p:nvPr/>
        </p:nvSpPr>
        <p:spPr>
          <a:xfrm>
            <a:off x="3345846" y="3632040"/>
            <a:ext cx="290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Выбор</a:t>
            </a:r>
            <a:endParaRPr lang="it-IT" sz="1600" dirty="0">
              <a:solidFill>
                <a:schemeClr val="bg2"/>
              </a:solidFill>
            </a:endParaRPr>
          </a:p>
          <a:p>
            <a:pPr algn="ctr"/>
            <a:r>
              <a:rPr lang="ru-RU" sz="1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классификации и систематизации</a:t>
            </a:r>
            <a:endParaRPr lang="it-IT" sz="16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82C81DE-54E7-3F43-B341-CFD8DAA80F6F}"/>
              </a:ext>
            </a:extLst>
          </p:cNvPr>
          <p:cNvSpPr txBox="1"/>
          <p:nvPr/>
        </p:nvSpPr>
        <p:spPr>
          <a:xfrm>
            <a:off x="6269900" y="3632040"/>
            <a:ext cx="1400304" cy="57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Связь</a:t>
            </a:r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  <a:p>
            <a:pPr algn="ctr"/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информации</a:t>
            </a:r>
            <a:endParaRPr lang="it-IT" sz="160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DA836FC-87B7-AC48-8760-E6362C4C6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473" y="4225"/>
            <a:ext cx="3178039" cy="1073153"/>
          </a:xfrm>
          <a:prstGeom prst="rect">
            <a:avLst/>
          </a:prstGeom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6018A8C-FB2C-1A46-A721-70CD36959BCA}"/>
              </a:ext>
            </a:extLst>
          </p:cNvPr>
          <p:cNvSpPr/>
          <p:nvPr/>
        </p:nvSpPr>
        <p:spPr>
          <a:xfrm>
            <a:off x="7226609" y="741"/>
            <a:ext cx="657759" cy="108012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pic>
        <p:nvPicPr>
          <p:cNvPr id="10" name="Elemento grafico 9" descr="Cervello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9F1FA0E-4B2B-554C-95F6-F54F67E35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4"/>
              </a:ext>
            </a:extLst>
          </a:blip>
          <a:stretch>
            <a:fillRect/>
          </a:stretch>
        </p:blipFill>
        <p:spPr>
          <a:xfrm>
            <a:off x="2170585" y="2665462"/>
            <a:ext cx="914400" cy="914400"/>
          </a:xfrm>
          <a:prstGeom prst="rect">
            <a:avLst/>
          </a:prstGeom>
        </p:spPr>
      </p:pic>
      <p:pic>
        <p:nvPicPr>
          <p:cNvPr id="7" name="Elemento grafico 6" descr="Elenco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34BDED6-E986-3744-B93E-3A110A2E68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6"/>
              </a:ext>
            </a:extLst>
          </a:blip>
          <a:stretch>
            <a:fillRect/>
          </a:stretch>
        </p:blipFill>
        <p:spPr>
          <a:xfrm>
            <a:off x="4343399" y="2665462"/>
            <a:ext cx="914400" cy="914400"/>
          </a:xfrm>
          <a:prstGeom prst="rect">
            <a:avLst/>
          </a:prstGeom>
        </p:spPr>
      </p:pic>
      <p:pic>
        <p:nvPicPr>
          <p:cNvPr id="13" name="Elemento grafico 12" descr="Pezzi del puzzle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EC87DB3-E026-C545-8F4E-640654E8B8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8"/>
              </a:ext>
            </a:extLst>
          </a:blip>
          <a:stretch>
            <a:fillRect/>
          </a:stretch>
        </p:blipFill>
        <p:spPr>
          <a:xfrm>
            <a:off x="6512851" y="26654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Классификация данных — пример</a:t>
            </a:r>
            <a:endParaRPr lang="it-IT">
              <a:effectLst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23</a:t>
            </a:fld>
            <a:endParaRPr lang="en-GB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CB2F70E-F11A-364F-9014-AA3D941B29A4}"/>
              </a:ext>
            </a:extLst>
          </p:cNvPr>
          <p:cNvSpPr/>
          <p:nvPr/>
        </p:nvSpPr>
        <p:spPr>
          <a:xfrm>
            <a:off x="683568" y="763463"/>
            <a:ext cx="408797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Младший разработчик программного обеспечения </a:t>
            </a:r>
            <a:endParaRPr lang="it-IT" sz="13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000E707-109D-3E41-BA38-BED5B2D8A675}"/>
              </a:ext>
            </a:extLst>
          </p:cNvPr>
          <p:cNvSpPr/>
          <p:nvPr/>
        </p:nvSpPr>
        <p:spPr>
          <a:xfrm>
            <a:off x="683567" y="1179716"/>
            <a:ext cx="457657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В обязанности младшего разработчика программного обеспечения входят разработка программного обеспечения высокого качества для использования в системах полевого картирования, сбора данных, сенсорных сетей, навигации по улицам и т. д. Вы будете работать совместно с другими программистами и разработчиками для автономного проектирования и внедрения высококачественных веб-приложений, программных интерфейсов приложений и служб, соответствующих ограничениям REST и интеграции сторонних приложений. </a:t>
            </a:r>
            <a:endParaRPr lang="it-IT" sz="1200" dirty="0"/>
          </a:p>
          <a:p>
            <a:r>
              <a:rPr sz="1200" dirty="0"/>
              <a:t/>
            </a:r>
            <a:br>
              <a:rPr sz="1200" dirty="0"/>
            </a:br>
            <a:r>
              <a:rPr lang="ru-RU" sz="12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Мы ищем разработчиков-энтузиастов, которые любят свою работу и могут решать и четко формулировать сложные проблемы с проектированием, разработкой приложений и алгоритмом взаимодействия с пользователем.  Место работы — </a:t>
            </a:r>
            <a:r>
              <a:rPr lang="ru-RU" sz="1200" b="0" i="0" strike="noStrike" cap="none" spc="0" baseline="0" dirty="0" err="1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Харуэлл</a:t>
            </a:r>
            <a:r>
              <a:rPr lang="ru-RU" sz="12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, Великобритания.</a:t>
            </a:r>
            <a:endParaRPr lang="it-IT" sz="1200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EFFC9BC-F9AB-284A-9FEE-07874E759F1A}"/>
              </a:ext>
            </a:extLst>
          </p:cNvPr>
          <p:cNvSpPr/>
          <p:nvPr/>
        </p:nvSpPr>
        <p:spPr>
          <a:xfrm>
            <a:off x="683567" y="722395"/>
            <a:ext cx="4087979" cy="428943"/>
          </a:xfrm>
          <a:custGeom>
            <a:avLst/>
            <a:gdLst>
              <a:gd name="connsiteX0" fmla="*/ 0 w 2448272"/>
              <a:gd name="connsiteY0" fmla="*/ 214472 h 428943"/>
              <a:gd name="connsiteX1" fmla="*/ 1224136 w 2448272"/>
              <a:gd name="connsiteY1" fmla="*/ 0 h 428943"/>
              <a:gd name="connsiteX2" fmla="*/ 2448272 w 2448272"/>
              <a:gd name="connsiteY2" fmla="*/ 214472 h 428943"/>
              <a:gd name="connsiteX3" fmla="*/ 1224136 w 2448272"/>
              <a:gd name="connsiteY3" fmla="*/ 428944 h 428943"/>
              <a:gd name="connsiteX4" fmla="*/ 0 w 2448272"/>
              <a:gd name="connsiteY4" fmla="*/ 214472 h 4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272" h="428942" extrusionOk="0">
                <a:moveTo>
                  <a:pt x="0" y="214472"/>
                </a:moveTo>
                <a:cubicBezTo>
                  <a:pt x="-75748" y="49299"/>
                  <a:pt x="435902" y="42096"/>
                  <a:pt x="1224136" y="0"/>
                </a:cubicBezTo>
                <a:cubicBezTo>
                  <a:pt x="1919771" y="4119"/>
                  <a:pt x="2445461" y="96111"/>
                  <a:pt x="2448272" y="214472"/>
                </a:cubicBezTo>
                <a:cubicBezTo>
                  <a:pt x="2431601" y="349202"/>
                  <a:pt x="1882555" y="526518"/>
                  <a:pt x="1224136" y="428944"/>
                </a:cubicBezTo>
                <a:cubicBezTo>
                  <a:pt x="534218" y="421369"/>
                  <a:pt x="21897" y="343385"/>
                  <a:pt x="0" y="214472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B7CD237-E5E1-C545-95B5-A679150D3985}"/>
              </a:ext>
            </a:extLst>
          </p:cNvPr>
          <p:cNvSpPr/>
          <p:nvPr/>
        </p:nvSpPr>
        <p:spPr>
          <a:xfrm>
            <a:off x="683568" y="3795886"/>
            <a:ext cx="4392488" cy="428943"/>
          </a:xfrm>
          <a:custGeom>
            <a:avLst/>
            <a:gdLst>
              <a:gd name="connsiteX0" fmla="*/ 0 w 4392488"/>
              <a:gd name="connsiteY0" fmla="*/ 214472 h 428943"/>
              <a:gd name="connsiteX1" fmla="*/ 2196244 w 4392488"/>
              <a:gd name="connsiteY1" fmla="*/ 0 h 428943"/>
              <a:gd name="connsiteX2" fmla="*/ 4392488 w 4392488"/>
              <a:gd name="connsiteY2" fmla="*/ 214472 h 428943"/>
              <a:gd name="connsiteX3" fmla="*/ 2196244 w 4392488"/>
              <a:gd name="connsiteY3" fmla="*/ 428944 h 428943"/>
              <a:gd name="connsiteX4" fmla="*/ 0 w 4392488"/>
              <a:gd name="connsiteY4" fmla="*/ 214472 h 4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488" h="428942" extrusionOk="0">
                <a:moveTo>
                  <a:pt x="0" y="214472"/>
                </a:moveTo>
                <a:cubicBezTo>
                  <a:pt x="-82702" y="45010"/>
                  <a:pt x="824586" y="59565"/>
                  <a:pt x="2196244" y="0"/>
                </a:cubicBezTo>
                <a:cubicBezTo>
                  <a:pt x="3428759" y="4119"/>
                  <a:pt x="4389677" y="96111"/>
                  <a:pt x="4392488" y="214472"/>
                </a:cubicBezTo>
                <a:cubicBezTo>
                  <a:pt x="4354539" y="369981"/>
                  <a:pt x="3382805" y="574815"/>
                  <a:pt x="2196244" y="428944"/>
                </a:cubicBezTo>
                <a:cubicBezTo>
                  <a:pt x="969446" y="421369"/>
                  <a:pt x="21897" y="343385"/>
                  <a:pt x="0" y="214472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3B7D967-D8B1-9249-8C1B-490AD939A29D}"/>
              </a:ext>
            </a:extLst>
          </p:cNvPr>
          <p:cNvSpPr/>
          <p:nvPr/>
        </p:nvSpPr>
        <p:spPr>
          <a:xfrm>
            <a:off x="593812" y="3234955"/>
            <a:ext cx="4571999" cy="339506"/>
          </a:xfrm>
          <a:custGeom>
            <a:avLst/>
            <a:gdLst>
              <a:gd name="connsiteX0" fmla="*/ 0 w 4571999"/>
              <a:gd name="connsiteY0" fmla="*/ 276229 h 552457"/>
              <a:gd name="connsiteX1" fmla="*/ 2286000 w 4571999"/>
              <a:gd name="connsiteY1" fmla="*/ 0 h 552457"/>
              <a:gd name="connsiteX2" fmla="*/ 4572000 w 4571999"/>
              <a:gd name="connsiteY2" fmla="*/ 276229 h 552457"/>
              <a:gd name="connsiteX3" fmla="*/ 2286000 w 4571999"/>
              <a:gd name="connsiteY3" fmla="*/ 552458 h 552457"/>
              <a:gd name="connsiteX4" fmla="*/ 0 w 4571999"/>
              <a:gd name="connsiteY4" fmla="*/ 276229 h 55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999" h="552457" extrusionOk="0">
                <a:moveTo>
                  <a:pt x="0" y="276229"/>
                </a:moveTo>
                <a:cubicBezTo>
                  <a:pt x="-59684" y="86858"/>
                  <a:pt x="887555" y="51014"/>
                  <a:pt x="2286000" y="0"/>
                </a:cubicBezTo>
                <a:cubicBezTo>
                  <a:pt x="3560518" y="2525"/>
                  <a:pt x="4546568" y="124481"/>
                  <a:pt x="4572000" y="276229"/>
                </a:cubicBezTo>
                <a:cubicBezTo>
                  <a:pt x="4424375" y="572949"/>
                  <a:pt x="3534237" y="631421"/>
                  <a:pt x="2286000" y="552458"/>
                </a:cubicBezTo>
                <a:cubicBezTo>
                  <a:pt x="1018720" y="549856"/>
                  <a:pt x="30332" y="443279"/>
                  <a:pt x="0" y="276229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75A214E-A3FE-764E-A5C5-EA713C8A9380}"/>
              </a:ext>
            </a:extLst>
          </p:cNvPr>
          <p:cNvCxnSpPr/>
          <p:nvPr/>
        </p:nvCxnSpPr>
        <p:spPr>
          <a:xfrm>
            <a:off x="4771546" y="1015952"/>
            <a:ext cx="1312621" cy="14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36DB40B-EC8E-1D47-B774-6B6740DA1792}"/>
              </a:ext>
            </a:extLst>
          </p:cNvPr>
          <p:cNvSpPr txBox="1"/>
          <p:nvPr/>
        </p:nvSpPr>
        <p:spPr>
          <a:xfrm>
            <a:off x="6084167" y="76346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2512 — разработчик программного обеспечения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E7A7632-2AD8-FB4F-8706-C3B957156A8C}"/>
              </a:ext>
            </a:extLst>
          </p:cNvPr>
          <p:cNvSpPr txBox="1"/>
          <p:nvPr/>
        </p:nvSpPr>
        <p:spPr>
          <a:xfrm>
            <a:off x="6084167" y="2415227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Разработка программного обеспечения, </a:t>
            </a:r>
            <a:r>
              <a:rPr sz="1500" dirty="0"/>
              <a:t/>
            </a:r>
            <a:br>
              <a:rPr sz="1500" dirty="0"/>
            </a:br>
            <a:r>
              <a:rPr lang="ru-RU" sz="15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проектирование приложений, графический интерфейс,…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77D0523-D3A7-D54A-8CC0-2A006624E5C2}"/>
              </a:ext>
            </a:extLst>
          </p:cNvPr>
          <p:cNvCxnSpPr/>
          <p:nvPr/>
        </p:nvCxnSpPr>
        <p:spPr>
          <a:xfrm flipV="1">
            <a:off x="5131234" y="3087982"/>
            <a:ext cx="933609" cy="1573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C653E88-4D22-044A-A1C1-69924A1F61A6}"/>
              </a:ext>
            </a:extLst>
          </p:cNvPr>
          <p:cNvSpPr txBox="1"/>
          <p:nvPr/>
        </p:nvSpPr>
        <p:spPr>
          <a:xfrm>
            <a:off x="6770251" y="3825691"/>
            <a:ext cx="1836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0" i="0" strike="noStrike" cap="none" spc="0" baseline="0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Харуэлл</a:t>
            </a:r>
            <a:r>
              <a:rPr lang="ru-RU" sz="15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, Великобритания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BFB6A36-D4D8-E041-B626-FFDE475B56E5}"/>
              </a:ext>
            </a:extLst>
          </p:cNvPr>
          <p:cNvCxnSpPr>
            <a:endCxn id="18" idx="1"/>
          </p:cNvCxnSpPr>
          <p:nvPr/>
        </p:nvCxnSpPr>
        <p:spPr>
          <a:xfrm>
            <a:off x="5076055" y="4008758"/>
            <a:ext cx="1694196" cy="939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38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Классификация данных — КЛАССИФИКАЦИЯ И СИСТЕМАТИЗАЦИЯ ДАННЫХ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24</a:t>
            </a:fld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846182D-8662-4044-9CFF-A055A1120CFC}"/>
              </a:ext>
            </a:extLst>
          </p:cNvPr>
          <p:cNvSpPr/>
          <p:nvPr/>
        </p:nvSpPr>
        <p:spPr>
          <a:xfrm>
            <a:off x="391708" y="1130687"/>
            <a:ext cx="8417215" cy="335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Зачем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?</a:t>
            </a:r>
            <a:endParaRPr lang="it-IT" sz="2000">
              <a:solidFill>
                <a:srgbClr val="04617B"/>
              </a:solidFill>
              <a:latin typeface="Courier New" panose="02070309020205020404" pitchFamily="49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Мы должны оформить всю информацию для обеспечения ее последовательности и возможности выполнения анализа</a:t>
            </a:r>
            <a:endParaRPr lang="it-IT">
              <a:effectLst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Профессии/умения/место работы и т. д. должны быть соответствующим образом классифицированы и систематизированы</a:t>
            </a:r>
            <a:endParaRPr lang="it-IT">
              <a:effectLst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Уникальная классификация и систематизация для каждого измерения позволяет выполнять анализ по странам и проектам</a:t>
            </a:r>
            <a:endParaRPr lang="it-IT">
              <a:effectLst/>
            </a:endParaRPr>
          </a:p>
          <a:p>
            <a:pPr fontAlgn="base"/>
            <a:endParaRPr lang="it-IT" sz="500">
              <a:solidFill>
                <a:srgbClr val="04617B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360"/>
              </a:spcBef>
            </a:pP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Как? </a:t>
            </a:r>
            <a:endParaRPr lang="it-IT" sz="200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marL="228600" indent="-228600" fontAlgn="base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Выбор международных и индивидуализированных систем классификации и систематизации, которые соответствуют условиям рынка труда и позволяют проводить его анализ </a:t>
            </a:r>
          </a:p>
        </p:txBody>
      </p:sp>
    </p:spTree>
    <p:extLst>
      <p:ext uri="{BB962C8B-B14F-4D97-AF65-F5344CB8AC3E}">
        <p14:creationId xmlns:p14="http://schemas.microsoft.com/office/powerpoint/2010/main" val="29573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Классификация данных — КЛАССИФИКАЦИЯ И СИСТЕМАТИЗАЦИЯ ДАННЫХ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25</a:t>
            </a:fld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846182D-8662-4044-9CFF-A055A1120CFC}"/>
              </a:ext>
            </a:extLst>
          </p:cNvPr>
          <p:cNvSpPr/>
          <p:nvPr/>
        </p:nvSpPr>
        <p:spPr>
          <a:xfrm>
            <a:off x="367464" y="1001086"/>
            <a:ext cx="841721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700" b="0" i="0" strike="noStrike" cap="none" spc="0" baseline="0" dirty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Наиболее актуальные принятые системы классификации и систематизации</a:t>
            </a:r>
            <a:r>
              <a:rPr lang="ru-RU" sz="17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: </a:t>
            </a:r>
            <a:endParaRPr lang="it-IT" sz="1700" dirty="0">
              <a:solidFill>
                <a:srgbClr val="04617B"/>
              </a:solidFill>
              <a:latin typeface="Courier New" panose="02070309020205020404" pitchFamily="49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7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Профессия: Европейская классификация навыков, компетенций и профессий (ЕКНКП)/Международная классификация профессий (МКП)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7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Умения: Европейская классификация навыков, компетенций и профессий (ЕКНКП)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7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Места работы: Номенклатура статистических территориальных единиц (НСТЕ) и Международный стандарт ISO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7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Уровень образования: Международная стандартная классификация образования (МСКО)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7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Сектор: Классификация видов экономической деятельности (КДЕС)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700" b="0" i="0" strike="noStrike" cap="none" spc="0" baseline="0" dirty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Стаж работы/рабочие часы/тип договора и т. д.: индивидуальные системы классификации и систематизации</a:t>
            </a:r>
            <a:endParaRPr lang="it-IT" sz="1700" dirty="0">
              <a:solidFill>
                <a:srgbClr val="000000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Классификация данных — применение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26</a:t>
            </a:fld>
            <a:endParaRPr lang="en-GB"/>
          </a:p>
        </p:txBody>
      </p:sp>
      <p:pic>
        <p:nvPicPr>
          <p:cNvPr id="12" name="Elemento grafico 11" descr="Chat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9257C95-10ED-984B-B676-267E65732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</a:ext>
            </a:extLst>
          </a:blip>
          <a:stretch>
            <a:fillRect/>
          </a:stretch>
        </p:blipFill>
        <p:spPr>
          <a:xfrm>
            <a:off x="570211" y="2904710"/>
            <a:ext cx="914400" cy="914400"/>
          </a:xfrm>
          <a:prstGeom prst="rect">
            <a:avLst/>
          </a:prstGeom>
        </p:spPr>
      </p:pic>
      <p:pic>
        <p:nvPicPr>
          <p:cNvPr id="7" name="Elemento grafico 6" descr="Singolo ingranaggio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DABE7B6-D4B0-1A40-9088-73D42C4ED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5"/>
              </a:ext>
            </a:extLst>
          </a:blip>
          <a:stretch>
            <a:fillRect/>
          </a:stretch>
        </p:blipFill>
        <p:spPr>
          <a:xfrm>
            <a:off x="1953981" y="2904126"/>
            <a:ext cx="914400" cy="914400"/>
          </a:xfrm>
          <a:prstGeom prst="rect">
            <a:avLst/>
          </a:prstGeom>
        </p:spPr>
      </p:pic>
      <p:pic>
        <p:nvPicPr>
          <p:cNvPr id="9" name="Elemento grafico 8" descr="Libro aperto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262DC7B-873C-AB4C-BC4D-BC90416687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7"/>
              </a:ext>
            </a:extLst>
          </a:blip>
          <a:stretch>
            <a:fillRect/>
          </a:stretch>
        </p:blipFill>
        <p:spPr>
          <a:xfrm>
            <a:off x="3614084" y="1630270"/>
            <a:ext cx="914400" cy="914400"/>
          </a:xfrm>
          <a:prstGeom prst="rect">
            <a:avLst/>
          </a:prstGeom>
        </p:spPr>
      </p:pic>
      <p:pic>
        <p:nvPicPr>
          <p:cNvPr id="11" name="Elemento grafico 10" descr="Libro di giochi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789D315-FF72-0841-8AC3-66FB55AC01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9"/>
              </a:ext>
            </a:extLst>
          </a:blip>
          <a:stretch>
            <a:fillRect/>
          </a:stretch>
        </p:blipFill>
        <p:spPr>
          <a:xfrm>
            <a:off x="3602286" y="2893279"/>
            <a:ext cx="914400" cy="914400"/>
          </a:xfrm>
          <a:prstGeom prst="rect">
            <a:avLst/>
          </a:prstGeom>
        </p:spPr>
      </p:pic>
      <p:pic>
        <p:nvPicPr>
          <p:cNvPr id="14" name="Elemento grafico 13" descr="Connessioni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E379F1D-6F5D-5243-ADD8-2639831736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1"/>
              </a:ext>
            </a:extLst>
          </a:blip>
          <a:stretch>
            <a:fillRect/>
          </a:stretch>
        </p:blipFill>
        <p:spPr>
          <a:xfrm>
            <a:off x="5239297" y="2904710"/>
            <a:ext cx="914400" cy="914400"/>
          </a:xfrm>
          <a:prstGeom prst="rect">
            <a:avLst/>
          </a:prstGeom>
        </p:spPr>
      </p:pic>
      <p:pic>
        <p:nvPicPr>
          <p:cNvPr id="16" name="Elemento grafico 15" descr="Cervello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58676A1-3354-7149-9A15-9B34B45532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3"/>
              </a:ext>
            </a:extLst>
          </a:blip>
          <a:stretch>
            <a:fillRect/>
          </a:stretch>
        </p:blipFill>
        <p:spPr>
          <a:xfrm>
            <a:off x="5225330" y="1630270"/>
            <a:ext cx="914400" cy="914400"/>
          </a:xfrm>
          <a:prstGeom prst="rect">
            <a:avLst/>
          </a:prstGeom>
        </p:spPr>
      </p:pic>
      <p:pic>
        <p:nvPicPr>
          <p:cNvPr id="18" name="Elemento grafico 17" descr="{0}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3CBB760-3430-BD45-A18A-A1B35272FA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5"/>
              </a:ext>
            </a:extLst>
          </a:blip>
          <a:stretch>
            <a:fillRect/>
          </a:stretch>
        </p:blipFill>
        <p:spPr>
          <a:xfrm>
            <a:off x="6493844" y="2904710"/>
            <a:ext cx="914400" cy="914400"/>
          </a:xfrm>
          <a:prstGeom prst="rect">
            <a:avLst/>
          </a:prstGeom>
        </p:spPr>
      </p:pic>
      <p:sp>
        <p:nvSpPr>
          <p:cNvPr id="19" name="Pentagono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7DCEC68-8029-3841-87C8-4A1D92DC896E}"/>
              </a:ext>
            </a:extLst>
          </p:cNvPr>
          <p:cNvSpPr/>
          <p:nvPr/>
        </p:nvSpPr>
        <p:spPr>
          <a:xfrm>
            <a:off x="1742274" y="3086161"/>
            <a:ext cx="190675" cy="57202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sp>
        <p:nvSpPr>
          <p:cNvPr id="26" name="Pentagono 2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B88AD5C-D202-724A-9ED9-4B62922D6664}"/>
              </a:ext>
            </a:extLst>
          </p:cNvPr>
          <p:cNvSpPr/>
          <p:nvPr/>
        </p:nvSpPr>
        <p:spPr>
          <a:xfrm>
            <a:off x="3242413" y="3075313"/>
            <a:ext cx="190675" cy="57202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sp>
        <p:nvSpPr>
          <p:cNvPr id="27" name="Pentagono 2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65DE449-DAF4-2541-9604-3D3AC73EA193}"/>
              </a:ext>
            </a:extLst>
          </p:cNvPr>
          <p:cNvSpPr/>
          <p:nvPr/>
        </p:nvSpPr>
        <p:spPr>
          <a:xfrm>
            <a:off x="4973886" y="3064467"/>
            <a:ext cx="190675" cy="57202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sp>
        <p:nvSpPr>
          <p:cNvPr id="28" name="Pentagono 2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99B03C4-5392-DC43-B4C5-7581B60CA80F}"/>
              </a:ext>
            </a:extLst>
          </p:cNvPr>
          <p:cNvSpPr/>
          <p:nvPr/>
        </p:nvSpPr>
        <p:spPr>
          <a:xfrm>
            <a:off x="6303169" y="3064467"/>
            <a:ext cx="190675" cy="57202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sp>
        <p:nvSpPr>
          <p:cNvPr id="29" name="Pentagono 2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6F1BCE8-0627-2B41-86B0-23AB556B366F}"/>
              </a:ext>
            </a:extLst>
          </p:cNvPr>
          <p:cNvSpPr/>
          <p:nvPr/>
        </p:nvSpPr>
        <p:spPr>
          <a:xfrm rot="5400000">
            <a:off x="3964148" y="2474227"/>
            <a:ext cx="190675" cy="57202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sp>
        <p:nvSpPr>
          <p:cNvPr id="31" name="Pentagono 3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A942EDE-0509-6044-9EAF-435126BC9267}"/>
              </a:ext>
            </a:extLst>
          </p:cNvPr>
          <p:cNvSpPr/>
          <p:nvPr/>
        </p:nvSpPr>
        <p:spPr>
          <a:xfrm rot="5400000">
            <a:off x="5601159" y="2432962"/>
            <a:ext cx="190675" cy="57202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22984DC-FAD2-DB45-8DCB-D4D65E5974B2}"/>
              </a:ext>
            </a:extLst>
          </p:cNvPr>
          <p:cNvSpPr txBox="1"/>
          <p:nvPr/>
        </p:nvSpPr>
        <p:spPr>
          <a:xfrm>
            <a:off x="310319" y="3689536"/>
            <a:ext cx="1364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Распознавание</a:t>
            </a:r>
          </a:p>
          <a:p>
            <a:pPr algn="ctr"/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языка</a:t>
            </a:r>
            <a:endParaRPr lang="it-IT" sz="1300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F108D12-BC03-0F4F-87FB-D3FB45A97F7D}"/>
              </a:ext>
            </a:extLst>
          </p:cNvPr>
          <p:cNvSpPr txBox="1"/>
          <p:nvPr/>
        </p:nvSpPr>
        <p:spPr>
          <a:xfrm>
            <a:off x="1724081" y="3689536"/>
            <a:ext cx="166764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Предварительная </a:t>
            </a:r>
          </a:p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обработка </a:t>
            </a:r>
          </a:p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данных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81662D6-ECDE-C84B-898A-4BAF60E7671E}"/>
              </a:ext>
            </a:extLst>
          </p:cNvPr>
          <p:cNvSpPr txBox="1"/>
          <p:nvPr/>
        </p:nvSpPr>
        <p:spPr>
          <a:xfrm>
            <a:off x="3196666" y="3667842"/>
            <a:ext cx="185018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Основанные на</a:t>
            </a:r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  <a:p>
            <a:pPr algn="ctr"/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объективной модели </a:t>
            </a:r>
          </a:p>
          <a:p>
            <a:pPr algn="ctr"/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данные</a:t>
            </a:r>
            <a:endParaRPr lang="it-IT" sz="1300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7669682-C313-B747-8EFE-C2BF51892DAF}"/>
              </a:ext>
            </a:extLst>
          </p:cNvPr>
          <p:cNvSpPr txBox="1"/>
          <p:nvPr/>
        </p:nvSpPr>
        <p:spPr>
          <a:xfrm>
            <a:off x="4851792" y="3689536"/>
            <a:ext cx="166148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Основанная на</a:t>
            </a:r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  <a:p>
            <a:pPr algn="ctr"/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машинной модели </a:t>
            </a:r>
          </a:p>
          <a:p>
            <a:pPr algn="ctr"/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классификация</a:t>
            </a:r>
            <a:endParaRPr lang="it-IT" sz="1300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15E813E-E308-114A-AC38-3ABBBFC1133B}"/>
              </a:ext>
            </a:extLst>
          </p:cNvPr>
          <p:cNvSpPr txBox="1"/>
          <p:nvPr/>
        </p:nvSpPr>
        <p:spPr>
          <a:xfrm>
            <a:off x="7183463" y="3078640"/>
            <a:ext cx="19605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Классифицированный</a:t>
            </a:r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  <a:p>
            <a:pPr algn="ctr"/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элемент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F367B8D-270D-974C-91DF-369AC953331F}"/>
              </a:ext>
            </a:extLst>
          </p:cNvPr>
          <p:cNvSpPr txBox="1"/>
          <p:nvPr/>
        </p:nvSpPr>
        <p:spPr>
          <a:xfrm>
            <a:off x="5047989" y="892198"/>
            <a:ext cx="1297013" cy="823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Модель</a:t>
            </a:r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  <a:p>
            <a:pPr algn="ctr"/>
            <a:r>
              <a:rPr lang="ru-RU" sz="16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машинного</a:t>
            </a:r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  <a:p>
            <a:pPr algn="ctr"/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обучения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C0720E0-EE8C-4245-B4DF-F9C09538D847}"/>
              </a:ext>
            </a:extLst>
          </p:cNvPr>
          <p:cNvSpPr txBox="1"/>
          <p:nvPr/>
        </p:nvSpPr>
        <p:spPr>
          <a:xfrm>
            <a:off x="3242413" y="1148705"/>
            <a:ext cx="165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Объективная модель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8994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4EF7DC7-2CD5-554E-B90D-4E5EA2C4E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3. Опыт Украины и Туниса</a:t>
            </a:r>
          </a:p>
        </p:txBody>
      </p:sp>
    </p:spTree>
    <p:extLst>
      <p:ext uri="{BB962C8B-B14F-4D97-AF65-F5344CB8AC3E}">
        <p14:creationId xmlns:p14="http://schemas.microsoft.com/office/powerpoint/2010/main" val="26810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Опыт Украины и Туниса — введение</a:t>
            </a:r>
            <a:endParaRPr lang="it-IT">
              <a:effectLst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28</a:t>
            </a:fld>
            <a:endParaRPr lang="en-GB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846182D-8662-4044-9CFF-A055A1120CFC}"/>
              </a:ext>
            </a:extLst>
          </p:cNvPr>
          <p:cNvSpPr/>
          <p:nvPr/>
        </p:nvSpPr>
        <p:spPr>
          <a:xfrm>
            <a:off x="391708" y="1130687"/>
            <a:ext cx="8417215" cy="701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В январе 2020 года мы запустили проект для </a:t>
            </a: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сбора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,</a:t>
            </a: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 классификации 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и </a:t>
            </a: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анализа 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данных по </a:t>
            </a: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рынку труда в Интернете 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в </a:t>
            </a: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Тунисе </a:t>
            </a:r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и </a:t>
            </a:r>
            <a:r>
              <a:rPr lang="ru-RU" sz="20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Украине</a:t>
            </a:r>
            <a:endParaRPr lang="it-IT">
              <a:solidFill>
                <a:srgbClr val="000000"/>
              </a:solidFill>
              <a:latin typeface="Helvetica Neue" panose="02000503000000020004" pitchFamily="2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5417761-8396-0942-91C7-7FB9735A0399}"/>
              </a:ext>
            </a:extLst>
          </p:cNvPr>
          <p:cNvSpPr/>
          <p:nvPr/>
        </p:nvSpPr>
        <p:spPr>
          <a:xfrm>
            <a:off x="399750" y="1999982"/>
            <a:ext cx="8417215" cy="234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В проекте использовалась такая же методология, что и представленная в предыдущем разделе.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Источник был выбран и валидирован нашими </a:t>
            </a: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экспертами по странам</a:t>
            </a:r>
            <a:endParaRPr lang="it-IT">
              <a:solidFill>
                <a:schemeClr val="bg2"/>
              </a:solidFill>
              <a:latin typeface="Helvetica Neue" panose="02000503000000020004" pitchFamily="2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Данные собирали, очищали и классифицировали на </a:t>
            </a: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родном языке</a:t>
            </a:r>
            <a:endParaRPr lang="it-IT">
              <a:solidFill>
                <a:schemeClr val="bg2"/>
              </a:solidFill>
              <a:latin typeface="Helvetica Neue" panose="02000503000000020004" pitchFamily="2" charset="0"/>
            </a:endParaRP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Разрабатывали конкретные классификаторы для </a:t>
            </a: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украинского</a:t>
            </a: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 и </a:t>
            </a: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русского</a:t>
            </a: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 языков</a:t>
            </a:r>
            <a:endParaRPr lang="it-IT">
              <a:latin typeface="Helvetica Neue" panose="02000503000000020004" pitchFamily="2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Собранную информацию передали экспертам по странам для определения возможных проблем в процессе и </a:t>
            </a: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Helvetica Neue" panose="02000503000000020004"/>
                <a:ea typeface="Helvetica Neue"/>
                <a:cs typeface="Helvetica Neue"/>
              </a:rPr>
              <a:t>валидации</a:t>
            </a:r>
            <a:endParaRPr lang="it-IT"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1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Опыт Украины и Туниса — рабочий процесс</a:t>
            </a:r>
            <a:endParaRPr lang="it-IT">
              <a:effectLst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29</a:t>
            </a:fld>
            <a:endParaRPr lang="en-GB"/>
          </a:p>
        </p:txBody>
      </p:sp>
      <p:pic>
        <p:nvPicPr>
          <p:cNvPr id="9" name="Elemento grafico 8" descr="Priorità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DAEF367-BC1B-7349-8397-9518A1A01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</a:ext>
            </a:extLst>
          </a:blip>
          <a:stretch>
            <a:fillRect/>
          </a:stretch>
        </p:blipFill>
        <p:spPr>
          <a:xfrm>
            <a:off x="-108520" y="2391569"/>
            <a:ext cx="914400" cy="914400"/>
          </a:xfrm>
          <a:prstGeom prst="rect">
            <a:avLst/>
          </a:prstGeom>
        </p:spPr>
      </p:pic>
      <p:pic>
        <p:nvPicPr>
          <p:cNvPr id="11" name="Elemento grafico 10" descr="Utente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8249841-9DE7-C944-8D09-5AD66B525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5"/>
              </a:ext>
            </a:extLst>
          </a:blip>
          <a:stretch>
            <a:fillRect/>
          </a:stretch>
        </p:blipFill>
        <p:spPr>
          <a:xfrm>
            <a:off x="1219513" y="3305969"/>
            <a:ext cx="914400" cy="914400"/>
          </a:xfrm>
          <a:prstGeom prst="rect">
            <a:avLst/>
          </a:prstGeom>
        </p:spPr>
      </p:pic>
      <p:pic>
        <p:nvPicPr>
          <p:cNvPr id="13" name="Elemento grafico 12" descr="Segno di spunta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77A0DB5-3C57-B647-9C74-98FD347FA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7"/>
              </a:ext>
            </a:extLst>
          </a:blip>
          <a:stretch>
            <a:fillRect/>
          </a:stretch>
        </p:blipFill>
        <p:spPr>
          <a:xfrm>
            <a:off x="1219513" y="2391569"/>
            <a:ext cx="914400" cy="914400"/>
          </a:xfrm>
          <a:prstGeom prst="rect">
            <a:avLst/>
          </a:prstGeom>
        </p:spPr>
      </p:pic>
      <p:pic>
        <p:nvPicPr>
          <p:cNvPr id="14" name="Elemento grafico 13" descr="Libro aperto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62A932F-6F6A-D94B-A99B-A1199C0E76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9"/>
              </a:ext>
            </a:extLst>
          </a:blip>
          <a:stretch>
            <a:fillRect/>
          </a:stretch>
        </p:blipFill>
        <p:spPr>
          <a:xfrm>
            <a:off x="3103424" y="1526637"/>
            <a:ext cx="914400" cy="914400"/>
          </a:xfrm>
          <a:prstGeom prst="rect">
            <a:avLst/>
          </a:prstGeom>
        </p:spPr>
      </p:pic>
      <p:pic>
        <p:nvPicPr>
          <p:cNvPr id="15" name="Elemento grafico 14" descr="Cervello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F5436E1-4A0C-E146-BDEC-550C41D66D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1"/>
              </a:ext>
            </a:extLst>
          </a:blip>
          <a:stretch>
            <a:fillRect/>
          </a:stretch>
        </p:blipFill>
        <p:spPr>
          <a:xfrm>
            <a:off x="4406098" y="1526637"/>
            <a:ext cx="914400" cy="9144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F7A9CAA-3E4A-554B-906F-6ACAFC5E724E}"/>
              </a:ext>
            </a:extLst>
          </p:cNvPr>
          <p:cNvSpPr txBox="1"/>
          <p:nvPr/>
        </p:nvSpPr>
        <p:spPr>
          <a:xfrm>
            <a:off x="0" y="1806794"/>
            <a:ext cx="13771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Ранжирование</a:t>
            </a:r>
          </a:p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источников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BD34D84-7E98-AF44-93C8-8E5D5C1E310D}"/>
              </a:ext>
            </a:extLst>
          </p:cNvPr>
          <p:cNvSpPr txBox="1"/>
          <p:nvPr/>
        </p:nvSpPr>
        <p:spPr>
          <a:xfrm>
            <a:off x="1196294" y="1813446"/>
            <a:ext cx="11998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0" i="0" strike="noStrike" cap="none" spc="0" baseline="0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Валидация</a:t>
            </a:r>
            <a:endParaRPr lang="it-IT" sz="1300" dirty="0"/>
          </a:p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определения</a:t>
            </a:r>
            <a:endParaRPr lang="it-IT" sz="1300" dirty="0">
              <a:solidFill>
                <a:schemeClr val="bg2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585DC79-51CC-7941-BC54-E5B7358AC71B}"/>
              </a:ext>
            </a:extLst>
          </p:cNvPr>
          <p:cNvSpPr txBox="1"/>
          <p:nvPr/>
        </p:nvSpPr>
        <p:spPr>
          <a:xfrm>
            <a:off x="1174362" y="4147214"/>
            <a:ext cx="9444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Эксперт</a:t>
            </a:r>
          </a:p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по стране</a:t>
            </a:r>
            <a:endParaRPr lang="it-IT" sz="1300" dirty="0">
              <a:solidFill>
                <a:schemeClr val="bg2"/>
              </a:solidFill>
            </a:endParaRPr>
          </a:p>
        </p:txBody>
      </p:sp>
      <p:sp>
        <p:nvSpPr>
          <p:cNvPr id="19" name="Pentagono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BD99616-A298-1D4F-AA8F-5C5109058538}"/>
              </a:ext>
            </a:extLst>
          </p:cNvPr>
          <p:cNvSpPr/>
          <p:nvPr/>
        </p:nvSpPr>
        <p:spPr>
          <a:xfrm>
            <a:off x="917359" y="2562756"/>
            <a:ext cx="190675" cy="57202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sp>
        <p:nvSpPr>
          <p:cNvPr id="20" name="Pentagono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8C2F865-648D-FA43-84A2-C16C27A4F3EE}"/>
              </a:ext>
            </a:extLst>
          </p:cNvPr>
          <p:cNvSpPr/>
          <p:nvPr/>
        </p:nvSpPr>
        <p:spPr>
          <a:xfrm rot="2694363">
            <a:off x="2616080" y="2893620"/>
            <a:ext cx="190675" cy="57202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824C4FF-2484-514E-8827-63562F5E5BA8}"/>
              </a:ext>
            </a:extLst>
          </p:cNvPr>
          <p:cNvSpPr/>
          <p:nvPr/>
        </p:nvSpPr>
        <p:spPr>
          <a:xfrm rot="18894364">
            <a:off x="2616523" y="2203519"/>
            <a:ext cx="190675" cy="57202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2B1BB60-E1C0-5E4F-AA6E-69F7BBC3C666}"/>
              </a:ext>
            </a:extLst>
          </p:cNvPr>
          <p:cNvSpPr txBox="1"/>
          <p:nvPr/>
        </p:nvSpPr>
        <p:spPr>
          <a:xfrm>
            <a:off x="2637489" y="1049416"/>
            <a:ext cx="18036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Выбор</a:t>
            </a:r>
            <a:endParaRPr lang="it-IT" sz="1300" dirty="0">
              <a:solidFill>
                <a:schemeClr val="bg2"/>
              </a:solidFill>
            </a:endParaRPr>
          </a:p>
          <a:p>
            <a:pPr algn="ctr"/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объективной модели</a:t>
            </a:r>
            <a:endParaRPr lang="it-IT" sz="13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BECFB2A-3680-6141-82EB-2168D3046687}"/>
              </a:ext>
            </a:extLst>
          </p:cNvPr>
          <p:cNvSpPr txBox="1"/>
          <p:nvPr/>
        </p:nvSpPr>
        <p:spPr>
          <a:xfrm>
            <a:off x="4319138" y="1052200"/>
            <a:ext cx="10765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Разработка</a:t>
            </a:r>
          </a:p>
          <a:p>
            <a:pPr algn="ctr"/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модели</a:t>
            </a:r>
            <a:endParaRPr lang="it-IT" sz="1300" dirty="0"/>
          </a:p>
        </p:txBody>
      </p:sp>
      <p:pic>
        <p:nvPicPr>
          <p:cNvPr id="25" name="Elemento grafico 24" descr="Internet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5417F8B-5E80-1A47-967B-2B8E07FACC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3"/>
              </a:ext>
            </a:extLst>
          </a:blip>
          <a:stretch>
            <a:fillRect/>
          </a:stretch>
        </p:blipFill>
        <p:spPr>
          <a:xfrm>
            <a:off x="3082138" y="3179684"/>
            <a:ext cx="914400" cy="914400"/>
          </a:xfrm>
          <a:prstGeom prst="rect">
            <a:avLst/>
          </a:prstGeom>
        </p:spPr>
      </p:pic>
      <p:pic>
        <p:nvPicPr>
          <p:cNvPr id="27" name="Elemento grafico 26" descr="Singolo ingranaggio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6AEAE30-8224-C34D-9A5F-7ED0B1B79B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5"/>
              </a:ext>
            </a:extLst>
          </a:blip>
          <a:stretch>
            <a:fillRect/>
          </a:stretch>
        </p:blipFill>
        <p:spPr>
          <a:xfrm>
            <a:off x="4406098" y="3179684"/>
            <a:ext cx="914400" cy="914400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BFA05C0-5B7F-3B48-9972-551B43805124}"/>
              </a:ext>
            </a:extLst>
          </p:cNvPr>
          <p:cNvSpPr txBox="1"/>
          <p:nvPr/>
        </p:nvSpPr>
        <p:spPr>
          <a:xfrm>
            <a:off x="3158465" y="4001322"/>
            <a:ext cx="7617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Сбор</a:t>
            </a:r>
          </a:p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данных</a:t>
            </a:r>
            <a:endParaRPr lang="it-IT" sz="1300" dirty="0">
              <a:solidFill>
                <a:schemeClr val="bg2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89D4E93-A2B5-0B4C-8867-ADDBD95B434C}"/>
              </a:ext>
            </a:extLst>
          </p:cNvPr>
          <p:cNvSpPr txBox="1"/>
          <p:nvPr/>
        </p:nvSpPr>
        <p:spPr>
          <a:xfrm>
            <a:off x="4097824" y="4001322"/>
            <a:ext cx="19724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Предварительная обработка</a:t>
            </a:r>
          </a:p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данных</a:t>
            </a:r>
          </a:p>
        </p:txBody>
      </p:sp>
      <p:sp>
        <p:nvSpPr>
          <p:cNvPr id="30" name="Pentagono 2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418B27F-62DE-8042-94D0-7796624A1518}"/>
              </a:ext>
            </a:extLst>
          </p:cNvPr>
          <p:cNvSpPr/>
          <p:nvPr/>
        </p:nvSpPr>
        <p:spPr>
          <a:xfrm rot="2694363">
            <a:off x="5801707" y="2203960"/>
            <a:ext cx="190675" cy="57202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sp>
        <p:nvSpPr>
          <p:cNvPr id="31" name="Pentagono 3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487775F-DD1F-B54A-8FA3-D7DEAEEC2F11}"/>
              </a:ext>
            </a:extLst>
          </p:cNvPr>
          <p:cNvSpPr/>
          <p:nvPr/>
        </p:nvSpPr>
        <p:spPr>
          <a:xfrm rot="18894364">
            <a:off x="5802150" y="2848768"/>
            <a:ext cx="190675" cy="57202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pic>
        <p:nvPicPr>
          <p:cNvPr id="32" name="Elemento grafico 31" descr="Utente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F81205B-CF5E-4846-BB7E-D595E8F5C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6"/>
              </a:ext>
            </a:extLst>
          </a:blip>
          <a:stretch>
            <a:fillRect/>
          </a:stretch>
        </p:blipFill>
        <p:spPr>
          <a:xfrm>
            <a:off x="6453004" y="3305969"/>
            <a:ext cx="914400" cy="914400"/>
          </a:xfrm>
          <a:prstGeom prst="rect">
            <a:avLst/>
          </a:prstGeom>
        </p:spPr>
      </p:pic>
      <p:pic>
        <p:nvPicPr>
          <p:cNvPr id="33" name="Elemento grafico 32" descr="Segno di spunta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23B40C7-5AA9-7241-AA00-C4E910F17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7"/>
              </a:ext>
            </a:extLst>
          </a:blip>
          <a:stretch>
            <a:fillRect/>
          </a:stretch>
        </p:blipFill>
        <p:spPr>
          <a:xfrm>
            <a:off x="6453004" y="2391569"/>
            <a:ext cx="914400" cy="914400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D1B1618-66FA-5341-834C-8657A0C56E96}"/>
              </a:ext>
            </a:extLst>
          </p:cNvPr>
          <p:cNvSpPr txBox="1"/>
          <p:nvPr/>
        </p:nvSpPr>
        <p:spPr>
          <a:xfrm>
            <a:off x="6356825" y="1813446"/>
            <a:ext cx="10486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0" i="0" strike="noStrike" cap="none" spc="0" baseline="0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Валидация</a:t>
            </a:r>
            <a:endParaRPr lang="ru-RU" sz="13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данных</a:t>
            </a:r>
            <a:endParaRPr lang="it-IT" sz="1300" dirty="0">
              <a:solidFill>
                <a:schemeClr val="bg2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48FC68B-9C92-3A47-AF5A-AF502A5E6B27}"/>
              </a:ext>
            </a:extLst>
          </p:cNvPr>
          <p:cNvSpPr txBox="1"/>
          <p:nvPr/>
        </p:nvSpPr>
        <p:spPr>
          <a:xfrm>
            <a:off x="6407853" y="4147214"/>
            <a:ext cx="9444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Эксперт</a:t>
            </a:r>
          </a:p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по стране</a:t>
            </a:r>
            <a:endParaRPr lang="it-IT" sz="1300" dirty="0">
              <a:solidFill>
                <a:schemeClr val="bg2"/>
              </a:solidFill>
            </a:endParaRPr>
          </a:p>
        </p:txBody>
      </p:sp>
      <p:sp>
        <p:nvSpPr>
          <p:cNvPr id="36" name="Pentagono 3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F94A5AA-8F32-F846-AF7F-054DE612FF8B}"/>
              </a:ext>
            </a:extLst>
          </p:cNvPr>
          <p:cNvSpPr/>
          <p:nvPr/>
        </p:nvSpPr>
        <p:spPr>
          <a:xfrm>
            <a:off x="7557706" y="2563281"/>
            <a:ext cx="190675" cy="57202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ffectLst/>
            </a:endParaRPr>
          </a:p>
        </p:txBody>
      </p:sp>
      <p:pic>
        <p:nvPicPr>
          <p:cNvPr id="38" name="Elemento grafico 37" descr="Barra multifunzione contorn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8032F30-B97A-BF46-BAC7-C6A79B180E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9"/>
              </a:ext>
            </a:extLst>
          </a:blip>
          <a:stretch>
            <a:fillRect/>
          </a:stretch>
        </p:blipFill>
        <p:spPr>
          <a:xfrm>
            <a:off x="7938683" y="2441037"/>
            <a:ext cx="914400" cy="914400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F0997D1-2CFA-6B4B-B356-8EC5027A4564}"/>
              </a:ext>
            </a:extLst>
          </p:cNvPr>
          <p:cNvSpPr txBox="1"/>
          <p:nvPr/>
        </p:nvSpPr>
        <p:spPr>
          <a:xfrm>
            <a:off x="8037789" y="3305969"/>
            <a:ext cx="7617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Выпуск</a:t>
            </a:r>
          </a:p>
          <a:p>
            <a:pPr algn="ctr"/>
            <a:r>
              <a:rPr lang="ru-RU" sz="1300" b="0" i="0" strike="noStrike" cap="none" spc="0" baseline="0" dirty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данных</a:t>
            </a:r>
          </a:p>
        </p:txBody>
      </p:sp>
    </p:spTree>
    <p:extLst>
      <p:ext uri="{BB962C8B-B14F-4D97-AF65-F5344CB8AC3E}">
        <p14:creationId xmlns:p14="http://schemas.microsoft.com/office/powerpoint/2010/main" val="34819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cSectionTitle[10]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9A0F3FB-8FE1-4CB5-B447-6A4578D08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1. Контекст и цели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60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5B372DC-A413-5E48-B9FE-2DD51D7CB9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4. Интерактивная доска</a:t>
            </a:r>
          </a:p>
        </p:txBody>
      </p:sp>
    </p:spTree>
    <p:extLst>
      <p:ext uri="{BB962C8B-B14F-4D97-AF65-F5344CB8AC3E}">
        <p14:creationId xmlns:p14="http://schemas.microsoft.com/office/powerpoint/2010/main" val="16129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Интерактивные доски</a:t>
            </a:r>
            <a:endParaRPr lang="it-IT">
              <a:effectLst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D8C62BF-9CE5-3A40-A4E0-BCA4E30ECBB4}"/>
              </a:ext>
            </a:extLst>
          </p:cNvPr>
          <p:cNvSpPr txBox="1"/>
          <p:nvPr/>
        </p:nvSpPr>
        <p:spPr>
          <a:xfrm>
            <a:off x="433494" y="1448365"/>
            <a:ext cx="8212723" cy="2227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Информационные доски опубликованы по следующим ссылкам.</a:t>
            </a:r>
          </a:p>
          <a:p>
            <a:endParaRPr lang="it-IT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Тунис</a:t>
            </a: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:</a:t>
            </a:r>
          </a:p>
          <a:p>
            <a:pPr lvl="1"/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https://public.tableau.com/profile/tabulaex#!/vizhome/ETF-BigDataLMI-Tunisia/Time</a:t>
            </a:r>
          </a:p>
          <a:p>
            <a:pPr lvl="1"/>
            <a:endParaRPr lang="it-IT">
              <a:effectLst/>
            </a:endParaRPr>
          </a:p>
          <a:p>
            <a:pPr lvl="1"/>
            <a:endParaRPr lang="it-IT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Украина</a:t>
            </a:r>
            <a:r>
              <a:rPr lang="ru-RU" sz="18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:</a:t>
            </a:r>
          </a:p>
          <a:p>
            <a:pPr lvl="1"/>
            <a:r>
              <a:rPr lang="ru-RU" sz="16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https://public.tableau.com/profile/tabulaex#!/vizhome/ETF-BigDataLMI-Ukraine/Time</a:t>
            </a:r>
          </a:p>
        </p:txBody>
      </p:sp>
    </p:spTree>
    <p:extLst>
      <p:ext uri="{BB962C8B-B14F-4D97-AF65-F5344CB8AC3E}">
        <p14:creationId xmlns:p14="http://schemas.microsoft.com/office/powerpoint/2010/main" val="118491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Интерактивные доски — аналитика</a:t>
            </a:r>
            <a:endParaRPr lang="it-IT">
              <a:effectLst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00E2C3B-5D9A-2744-870A-3C2D11796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7654"/>
            <a:ext cx="2885599" cy="2830947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E68D58E-5702-9242-AEF3-613CC0E1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4017" y="1044719"/>
            <a:ext cx="836828" cy="5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6E09E3A-6270-ED40-A4C2-ADCA718D2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771" y="1738594"/>
            <a:ext cx="2885599" cy="2769065"/>
          </a:xfrm>
          <a:prstGeom prst="rect">
            <a:avLst/>
          </a:prstGeom>
        </p:spPr>
      </p:pic>
      <p:pic>
        <p:nvPicPr>
          <p:cNvPr id="14342" name="Picture 6" descr="Durabol Bandiera dell' Ucraina 150 x 90 cm Double Pique Satin: Amazon.it:  Sport e tempo liber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9ACD10E-4B7D-4840-8193-A2D898957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23155" y="1048167"/>
            <a:ext cx="836828" cy="5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1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Интерактивные доски — аналитика</a:t>
            </a:r>
            <a:endParaRPr lang="it-IT">
              <a:effectLst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E68D58E-5702-9242-AEF3-613CC0E1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4017" y="1044719"/>
            <a:ext cx="836828" cy="5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Durabol Bandiera dell' Ucraina 150 x 90 cm Double Pique Satin: Amazon.it:  Sport e tempo liber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9ACD10E-4B7D-4840-8193-A2D898957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23155" y="1048167"/>
            <a:ext cx="836828" cy="5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02E4723-0C8A-CD4D-BE3F-C478B014E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738594"/>
            <a:ext cx="2174531" cy="276906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58AA74D-FC6B-BC4D-A6F0-ACD3E22E4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050" y="1738594"/>
            <a:ext cx="2603037" cy="277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Интерактивные доски — аналитика</a:t>
            </a:r>
            <a:endParaRPr lang="it-IT">
              <a:effectLst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E68D58E-5702-9242-AEF3-613CC0E1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1682494"/>
            <a:ext cx="836828" cy="5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Durabol Bandiera dell' Ucraina 150 x 90 cm Double Pique Satin: Amazon.it:  Sport e tempo libero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9ACD10E-4B7D-4840-8193-A2D898957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2786" y="3615268"/>
            <a:ext cx="836828" cy="5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8A9F4C4-C820-CF4A-9503-882BA7A10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680" y="843558"/>
            <a:ext cx="4868637" cy="22376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3DD1F44-C281-EC41-A1C9-29D7C2812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680" y="2931790"/>
            <a:ext cx="4868637" cy="192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Titl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86D56D2-2FE5-43F5-9068-4C7B845A7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8024" y="3759700"/>
            <a:ext cx="4206875" cy="538162"/>
          </a:xfrm>
        </p:spPr>
        <p:txBody>
          <a:bodyPr>
            <a:normAutofit/>
          </a:bodyPr>
          <a:lstStyle/>
          <a:p>
            <a:r>
              <a:rPr lang="ru-RU" sz="180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Большое спасибо</a:t>
            </a:r>
            <a:endParaRPr lang="it-IT">
              <a:effectLst/>
            </a:endParaRPr>
          </a:p>
        </p:txBody>
      </p:sp>
      <p:sp>
        <p:nvSpPr>
          <p:cNvPr id="4" name="txtNam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08443B9-FA99-48E6-97FA-923DEB5392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8024" y="4464198"/>
            <a:ext cx="4222750" cy="259200"/>
          </a:xfrm>
        </p:spPr>
        <p:txBody>
          <a:bodyPr>
            <a:normAutofit fontScale="70000" lnSpcReduction="20000"/>
          </a:bodyPr>
          <a:lstStyle/>
          <a:p>
            <a:r>
              <a:rPr lang="ru-RU" sz="140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Алессандро Ваккарино (Alessandro Vaccarino), Burning Glass Europe</a:t>
            </a:r>
          </a:p>
        </p:txBody>
      </p:sp>
      <p:sp>
        <p:nvSpPr>
          <p:cNvPr id="5" name="txtDetail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08443B9-FA99-48E6-97FA-923DEB539299}"/>
              </a:ext>
            </a:extLst>
          </p:cNvPr>
          <p:cNvSpPr txBox="1"/>
          <p:nvPr/>
        </p:nvSpPr>
        <p:spPr>
          <a:xfrm>
            <a:off x="4788024" y="4723398"/>
            <a:ext cx="4222750" cy="257472"/>
          </a:xfrm>
          <a:prstGeom prst="rect">
            <a:avLst/>
          </a:prstGeom>
        </p:spPr>
        <p:txBody>
          <a:bodyPr vert="horz" lIns="0" tIns="0" rIns="0" bIns="0" rtlCol="0">
            <a:normAutofit fontScale="95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Информация о рынке труда в процессе преобразования | 10 декабря 2020 г.</a:t>
            </a:r>
          </a:p>
        </p:txBody>
      </p:sp>
      <p:pic>
        <p:nvPicPr>
          <p:cNvPr id="7" name="Picture 6" descr="logo_ce-en-rvb-h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6E0979D-0D3D-493C-B22B-8B03951B55E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8104" y="166192"/>
            <a:ext cx="1228228" cy="74117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F7D3C90-3A04-4095-A2D6-24843545B3C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00756" y="162630"/>
            <a:ext cx="2123819" cy="733424"/>
          </a:xfrm>
          <a:prstGeom prst="rect">
            <a:avLst/>
          </a:prstGeom>
          <a:noFill/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663F56F-3C87-4249-8668-A4AAFCA5F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13274" y="1131590"/>
            <a:ext cx="60307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4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Контекст</a:t>
            </a:r>
            <a:endParaRPr lang="it-IT">
              <a:effectLst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A67B52C-E719-FB45-9B80-D36F774AEE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2376537"/>
          </a:xfrm>
        </p:spPr>
        <p:txBody>
          <a:bodyPr>
            <a:normAutofit fontScale="85000" lnSpcReduction="20000"/>
          </a:bodyPr>
          <a:lstStyle/>
          <a:p>
            <a:r>
              <a:rPr lang="ru-RU" sz="1600" b="1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Постоянно развивающийся</a:t>
            </a: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 рынок труда:</a:t>
            </a:r>
          </a:p>
          <a:p>
            <a:pPr marL="463550" lvl="1" indent="-285750"/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Переход к «цифровым» профессиям</a:t>
            </a:r>
            <a:endParaRPr lang="it-IT">
              <a:effectLst/>
            </a:endParaRPr>
          </a:p>
          <a:p>
            <a:pPr marL="463550" lvl="1" indent="-285750"/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Актуальность коммуникационных умений</a:t>
            </a:r>
            <a:endParaRPr lang="it-IT">
              <a:effectLst/>
            </a:endParaRPr>
          </a:p>
          <a:p>
            <a:pPr marL="463550" lvl="1" indent="-285750"/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Интернационализация</a:t>
            </a:r>
            <a:endParaRPr lang="it-IT">
              <a:effectLst/>
            </a:endParaRPr>
          </a:p>
          <a:p>
            <a:pPr marL="463550" lvl="1" indent="-285750"/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Появление новых профессий и умений</a:t>
            </a:r>
            <a:endParaRPr lang="it-IT">
              <a:effectLst/>
            </a:endParaRPr>
          </a:p>
          <a:p>
            <a:pPr marL="463550" lvl="1" indent="-285750"/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«Умные» и дистанционные методы работы</a:t>
            </a:r>
            <a:endParaRPr lang="it-IT">
              <a:effectLst/>
            </a:endParaRPr>
          </a:p>
          <a:p>
            <a:pPr marL="463550" lvl="1" indent="-285750"/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Влияние пандемии Covid-19 </a:t>
            </a:r>
          </a:p>
          <a:p>
            <a:pPr marL="463550" lvl="1" indent="-285750"/>
            <a:r>
              <a:rPr lang="it-IT"/>
              <a:t>…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t>4</a:t>
            </a:fld>
            <a:endParaRPr lang="en-GB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B7EC319-16A3-664B-B38A-1C6CF2F6109E}"/>
              </a:ext>
            </a:extLst>
          </p:cNvPr>
          <p:cNvSpPr txBox="1"/>
          <p:nvPr/>
        </p:nvSpPr>
        <p:spPr>
          <a:xfrm>
            <a:off x="365125" y="3651870"/>
            <a:ext cx="8413750" cy="576337"/>
          </a:xfrm>
          <a:prstGeom prst="rect">
            <a:avLst/>
          </a:prstGeom>
        </p:spPr>
        <p:txBody>
          <a:bodyPr vert="horz" lIns="0" tIns="0" rIns="0" bIns="0" rtlCol="0">
            <a:normAutofit fontScale="87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Нам необходимо </a:t>
            </a:r>
            <a:r>
              <a:rPr lang="ru-RU" sz="1600" b="0" i="1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что-то,</a:t>
            </a: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 что поможет контролировать и анализировать, </a:t>
            </a:r>
            <a:r>
              <a:rPr lang="ru-RU" sz="1600" b="1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как</a:t>
            </a: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 развивается РТ, чтобы помочь лицам, принимающим решения, </a:t>
            </a:r>
            <a:r>
              <a:rPr lang="ru-RU" sz="1600" b="1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выносить правильные решения в нужное время</a:t>
            </a:r>
          </a:p>
        </p:txBody>
      </p:sp>
    </p:spTree>
    <p:extLst>
      <p:ext uri="{BB962C8B-B14F-4D97-AF65-F5344CB8AC3E}">
        <p14:creationId xmlns:p14="http://schemas.microsoft.com/office/powerpoint/2010/main" val="21439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Что у нас есть/что нам нужно</a:t>
            </a:r>
            <a:endParaRPr lang="it-IT">
              <a:effectLst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A67B52C-E719-FB45-9B80-D36F774AEE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792361"/>
          </a:xfrm>
        </p:spPr>
        <p:txBody>
          <a:bodyPr>
            <a:normAutofit fontScale="85000" lnSpcReduction="20000"/>
          </a:bodyPr>
          <a:lstStyle/>
          <a:p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У нас уже есть </a:t>
            </a:r>
            <a:r>
              <a:rPr lang="ru-RU" sz="1600" b="1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официальная статистика,</a:t>
            </a: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 которая является:</a:t>
            </a:r>
          </a:p>
          <a:p>
            <a:pPr marL="463550" lvl="1" indent="-285750"/>
            <a:r>
              <a:rPr lang="ru-RU" sz="1600" b="0" i="1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репрезентативной;</a:t>
            </a:r>
            <a:endParaRPr lang="it-IT" i="1"/>
          </a:p>
          <a:p>
            <a:pPr marL="463550" lvl="1" indent="-285750"/>
            <a:r>
              <a:rPr lang="ru-RU" sz="1600" b="0" i="1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обладающей большой</a:t>
            </a: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 ценностью.</a:t>
            </a:r>
            <a:endParaRPr lang="it-IT">
              <a:effectLst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t>5</a:t>
            </a:fld>
            <a:endParaRPr lang="en-GB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B7EC319-16A3-664B-B38A-1C6CF2F6109E}"/>
              </a:ext>
            </a:extLst>
          </p:cNvPr>
          <p:cNvSpPr txBox="1"/>
          <p:nvPr/>
        </p:nvSpPr>
        <p:spPr>
          <a:xfrm>
            <a:off x="365125" y="3651870"/>
            <a:ext cx="8413750" cy="57633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Как найти аналогичный дополнительный источник информации?</a:t>
            </a:r>
          </a:p>
          <a:p>
            <a:pPr algn="ctr"/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Использовать </a:t>
            </a:r>
            <a:r>
              <a:rPr lang="ru-RU" sz="1600" b="1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рынок труда в Интернете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68E0EA7-8686-8B4F-9C89-C2261D37CBBD}"/>
              </a:ext>
            </a:extLst>
          </p:cNvPr>
          <p:cNvSpPr txBox="1"/>
          <p:nvPr/>
        </p:nvSpPr>
        <p:spPr>
          <a:xfrm>
            <a:off x="365125" y="2418068"/>
            <a:ext cx="8413750" cy="1017778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Но мы можем извлечь пользу из дополнительной вспомогательной информации, которая является:</a:t>
            </a:r>
          </a:p>
          <a:p>
            <a:pPr marL="463550" lvl="1" indent="-285750"/>
            <a:r>
              <a:rPr lang="ru-RU" sz="1600" b="0" i="1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оперативной</a:t>
            </a: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, чтобы отслеживать происходящее в настоящий момент (например, анализ воздействия Covid-19);</a:t>
            </a:r>
          </a:p>
          <a:p>
            <a:pPr marL="463550" lvl="1" indent="-285750"/>
            <a:r>
              <a:rPr lang="ru-RU" sz="1600" b="0" i="1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подробной</a:t>
            </a: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 и </a:t>
            </a:r>
            <a:r>
              <a:rPr lang="ru-RU" sz="1600" b="0" i="1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связанной</a:t>
            </a: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 с реальными текущими условиями на рынке труда для выявления развивающихся тенденций и анализа того, что на самом деле ищут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28558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Зачем нужен рынок труда в Интернете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A67B52C-E719-FB45-9B80-D36F774AEE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2160513"/>
          </a:xfrm>
        </p:spPr>
        <p:txBody>
          <a:bodyPr>
            <a:normAutofit fontScale="72500" lnSpcReduction="20000"/>
          </a:bodyPr>
          <a:lstStyle/>
          <a:p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Он является </a:t>
            </a:r>
            <a:r>
              <a:rPr lang="ru-RU" sz="1600" b="1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точным представлением</a:t>
            </a: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 того, что ищут компании в данный период.</a:t>
            </a:r>
          </a:p>
          <a:p>
            <a:pPr marL="463550" lvl="1" indent="-285750"/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Актуальная информация: компании публикуют объявление, </a:t>
            </a:r>
            <a:r>
              <a:rPr lang="ru-RU" sz="1600" b="1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когда</a:t>
            </a: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 им действительно необходимо нанять персонал</a:t>
            </a:r>
            <a:endParaRPr lang="it-IT">
              <a:effectLst/>
            </a:endParaRPr>
          </a:p>
          <a:p>
            <a:pPr marL="463550" lvl="1" indent="-285750"/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Подробная информация: в объявлении </a:t>
            </a:r>
            <a:r>
              <a:rPr lang="ru-RU" sz="1600" b="1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максимально хорошо, насколько это возможно,</a:t>
            </a: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 описывается конкретная потребность:</a:t>
            </a:r>
          </a:p>
          <a:p>
            <a:pPr marL="647700" lvl="2" indent="-285750"/>
            <a:r>
              <a:rPr lang="ru-RU" sz="14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необходимая профессия;</a:t>
            </a:r>
            <a:endParaRPr lang="it-IT">
              <a:effectLst/>
            </a:endParaRPr>
          </a:p>
          <a:p>
            <a:pPr marL="647700" lvl="2" indent="-285750"/>
            <a:r>
              <a:rPr lang="ru-RU" sz="14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требования (умения, опыт, уровень образования и т. д.)</a:t>
            </a:r>
          </a:p>
          <a:p>
            <a:pPr marL="647700" lvl="2" indent="-285750"/>
            <a:r>
              <a:rPr lang="ru-RU" sz="14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условия работы (место, договор, сектор, рабочие часы и т. д.).</a:t>
            </a:r>
          </a:p>
          <a:p>
            <a:pPr marL="463550" lvl="1" indent="-285750"/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Соответствует реальности: для описания должности и умений используются </a:t>
            </a:r>
            <a:r>
              <a:rPr lang="ru-RU" sz="1600" b="1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рыночные термины</a:t>
            </a:r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. Это помогает определять новую терминологию, появляющуюся на рынке.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t>6</a:t>
            </a:fld>
            <a:endParaRPr lang="en-GB"/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B7EC319-16A3-664B-B38A-1C6CF2F6109E}"/>
              </a:ext>
            </a:extLst>
          </p:cNvPr>
          <p:cNvSpPr txBox="1"/>
          <p:nvPr/>
        </p:nvSpPr>
        <p:spPr>
          <a:xfrm>
            <a:off x="365125" y="3651870"/>
            <a:ext cx="8413750" cy="576337"/>
          </a:xfrm>
          <a:prstGeom prst="rect">
            <a:avLst/>
          </a:prstGeom>
        </p:spPr>
        <p:txBody>
          <a:bodyPr vert="horz" lIns="0" tIns="0" rIns="0" bIns="0" rtlCol="0">
            <a:normAutofit fontScale="87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GB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0" i="0" strike="noStrike" cap="none" spc="0" baseline="0">
                <a:solidFill>
                  <a:srgbClr val="455560"/>
                </a:solidFill>
                <a:effectLst/>
                <a:latin typeface="Arial"/>
                <a:ea typeface="Arial"/>
                <a:cs typeface="Arial"/>
              </a:rPr>
              <a:t>Следует дополнительно использовать эту информацию для лучшего и более глубокого понимания тенденций на рынке труда в данной стране даже по сравнению с другими странами.</a:t>
            </a:r>
            <a:endParaRPr lang="it-IT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62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Наша цель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7</a:t>
            </a:fld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EE0142B-17E7-9544-83F3-06FF60656241}"/>
              </a:ext>
            </a:extLst>
          </p:cNvPr>
          <p:cNvSpPr txBox="1"/>
          <p:nvPr/>
        </p:nvSpPr>
        <p:spPr>
          <a:xfrm>
            <a:off x="971600" y="1040663"/>
            <a:ext cx="2682697" cy="33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Преобразование этого…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6CD01B1-3E11-214E-9DB5-27C4938851B1}"/>
              </a:ext>
            </a:extLst>
          </p:cNvPr>
          <p:cNvSpPr txBox="1"/>
          <p:nvPr/>
        </p:nvSpPr>
        <p:spPr>
          <a:xfrm>
            <a:off x="5868144" y="1040663"/>
            <a:ext cx="906098" cy="33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…в это</a:t>
            </a:r>
            <a:endParaRPr lang="it-IT" sz="1600" b="1">
              <a:solidFill>
                <a:schemeClr val="bg2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75162ED-F6B7-0749-819A-B87F5D546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02" y="1697377"/>
            <a:ext cx="3338847" cy="2490492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0015932-9F1F-FC46-94F0-D3127304FA20}"/>
              </a:ext>
            </a:extLst>
          </p:cNvPr>
          <p:cNvGrpSpPr/>
          <p:nvPr/>
        </p:nvGrpSpPr>
        <p:grpSpPr>
          <a:xfrm>
            <a:off x="4359096" y="1635646"/>
            <a:ext cx="4049146" cy="2755223"/>
            <a:chOff x="4959023" y="1869454"/>
            <a:chExt cx="4049146" cy="2755223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648EC99-F631-094B-80DA-11028F992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1452" y="1869454"/>
              <a:ext cx="2466717" cy="1904574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A16C5E2-7DBA-4143-9DB0-4C56A633F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5724" y="3388873"/>
              <a:ext cx="2152889" cy="1235804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89518D3-E3AE-6146-B4EB-D78E60179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9023" y="2222375"/>
              <a:ext cx="2538322" cy="148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5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ECC6F1A-2964-4043-B4EA-634F140B7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076" y="1833563"/>
            <a:ext cx="4203924" cy="2393950"/>
          </a:xfrm>
        </p:spPr>
        <p:txBody>
          <a:bodyPr/>
          <a:lstStyle/>
          <a:p>
            <a:r>
              <a:rPr lang="ru-RU" sz="2400" b="0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2. Методологический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12652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C2234F1-56D8-AE40-A722-72944F9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0" strike="noStrike" cap="all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Исходная методологическая информация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55FB829-40EE-864B-9157-787C4C385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6828" y="4454971"/>
            <a:ext cx="170617" cy="131127"/>
          </a:xfrm>
        </p:spPr>
        <p:txBody>
          <a:bodyPr/>
          <a:lstStyle/>
          <a:p>
            <a:fld id="{BA7DDD0C-F7B3-44FD-8FF2-ED85422D685B}" type="slidenum">
              <a:rPr lang="en-GB" smtClean="0"/>
              <a:t>9</a:t>
            </a:fld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EE0142B-17E7-9544-83F3-06FF60656241}"/>
              </a:ext>
            </a:extLst>
          </p:cNvPr>
          <p:cNvSpPr txBox="1"/>
          <p:nvPr/>
        </p:nvSpPr>
        <p:spPr>
          <a:xfrm>
            <a:off x="3491880" y="1419622"/>
            <a:ext cx="4050902" cy="33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0" strike="noStrike" cap="none" spc="0" baseline="0">
                <a:solidFill>
                  <a:srgbClr val="0092BB"/>
                </a:solidFill>
                <a:effectLst/>
                <a:latin typeface="Arial"/>
                <a:ea typeface="Arial"/>
                <a:cs typeface="Arial"/>
              </a:rPr>
              <a:t>Выделение знаний — Файяд, 1997 год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492AAC0-1EE5-E84C-BBC9-75A882F5C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5840" y="1871437"/>
            <a:ext cx="7452320" cy="20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9.04.30"/>
  <p:tag name="AS_TITLE" val="Aspose.Slides for Java"/>
  <p:tag name="AS_VERSION" val="19.4"/>
  <p:tag name="ISPRING_RESOURCE_PATHS_HASH_2" val="c2b5e03d6ff2dac033996b556dbe18189b89c2e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TEGORY" val="Covers"/>
  <p:tag name="DEFAULT" val="Yes"/>
  <p:tag name="FIELD1" val="Presentation Title | txtTitle"/>
  <p:tag name="FIELD2" val="Name Surname | txtName"/>
  <p:tag name="FIELD3" val="Event / Date / Location | txtDetail"/>
  <p:tag name="KEYWORDS" val="Cover | Image"/>
  <p:tag name="ORIGINALDECKSLIDEID" val="ETF Corporate Template.pptx?256"/>
  <p:tag name="ORIGINALMAINDECK" val="\\etf.europa.eu\sysvol\etf.europa.eu\ETF Templates\Templates\PowerPoint\Decks\ETF Corporate Template.pptx"/>
  <p:tag name="TITLE" val="Cover (image)"/>
  <p:tag name="UPDATED" val="18 Sep 18 at 12:00"/>
  <p:tag name="VERIFYSHAPECONTENT2" val="txtTitle|Insert title here can span three lines if necessary Lorem ipsum dolor sit amet"/>
  <p:tag name="VERIFYSHAPECONTENT3" val="txtName|Name Surname"/>
  <p:tag name="VERIFYSHAPECONTENT4" val="txtDetail|Event | Date | Location "/>
  <p:tag name="VERIFYSHAPECOUNT" val="4"/>
  <p:tag name="VERIFYSHAPEPOSITION1" val="0|257.9414|405|462.0586"/>
  <p:tag name="VERIFYSHAPEPOSITION2" val="228.1528|27.43803|42.37496|331.25"/>
  <p:tag name="VERIFYSHAPEPOSITION3" val="283.625|27.43803|20.40945|332.5"/>
  <p:tag name="VERIFYSHAPEPOSITION4" val="304.0345|27.43803|20.27339|33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TEGORY" val="Dividers"/>
  <p:tag name="KEYWORDS" val="Dividers"/>
  <p:tag name="ORIGINALDECKSLIDEID" val="ETF Corporate Template.pptx?261"/>
  <p:tag name="ORIGINALMAINDECK" val="\\etf.europa.eu\sysvol\etf.europa.eu\ETF Templates\Templates\PowerPoint\Decks\ETF Corporate Template.pptx"/>
  <p:tag name="TITLE" val="Divider - Gold"/>
  <p:tag name="UPDATED" val="18 Sep 18 at 12:00"/>
  <p:tag name="VERIFYSHAPECONTENT1" val="plcSectionTitle[10]|Divider slide title goes here can span four lines if necessary. Lorem ipsum dolor sit."/>
  <p:tag name="VERIFYSHAPECOUNT" val="2"/>
  <p:tag name="VERIFYSHAPEPOSITION1" val="144.375|28.98236|188.5|291.5"/>
  <p:tag name="VERIFYSHAPEPOSITION2" val="0|360|405|3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TEGORY" val="Covers"/>
  <p:tag name="DEFAULT" val="Yes"/>
  <p:tag name="FIELD1" val="Presentation Title | txtTitle"/>
  <p:tag name="FIELD2" val="Name Surname | txtName"/>
  <p:tag name="FIELD3" val="Event / Date / Location | txtDetail"/>
  <p:tag name="KEYWORDS" val="Cover | Image"/>
  <p:tag name="ORIGINALDECKSLIDEID" val="ETF Corporate Template.pptx?256"/>
  <p:tag name="ORIGINALMAINDECK" val="\\etf.europa.eu\sysvol\etf.europa.eu\ETF Templates\Templates\PowerPoint\Decks\ETF Corporate Template.pptx"/>
  <p:tag name="TITLE" val="Cover (image)"/>
  <p:tag name="UPDATED" val="18 Sep 18 at 12:00"/>
  <p:tag name="VERIFYSHAPECONTENT2" val="txtTitle|Insert title here can span three lines if necessary Lorem ipsum dolor sit amet"/>
  <p:tag name="VERIFYSHAPECONTENT3" val="txtName|Name Surname"/>
  <p:tag name="VERIFYSHAPECONTENT4" val="txtDetail|Event | Date | Location "/>
  <p:tag name="VERIFYSHAPECOUNT" val="4"/>
  <p:tag name="VERIFYSHAPEPOSITION1" val="0|257.9414|405|462.0586"/>
  <p:tag name="VERIFYSHAPEPOSITION2" val="228.1528|27.43803|42.37496|331.25"/>
  <p:tag name="VERIFYSHAPEPOSITION3" val="283.625|27.43803|20.40945|332.5"/>
  <p:tag name="VERIFYSHAPEPOSITION4" val="304.0345|27.43803|20.27339|332.5"/>
</p:tagLst>
</file>

<file path=ppt/theme/theme1.xml><?xml version="1.0" encoding="utf-8"?>
<a:theme xmlns:a="http://schemas.openxmlformats.org/drawingml/2006/main" name="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4EC5030EB214A86DBC146CA81E563" ma:contentTypeVersion="38" ma:contentTypeDescription="Create a new document." ma:contentTypeScope="" ma:versionID="2d75ac9bd13761f2494c31702471eb1c">
  <xsd:schema xmlns:xsd="http://www.w3.org/2001/XMLSchema" xmlns:xs="http://www.w3.org/2001/XMLSchema" xmlns:p="http://schemas.microsoft.com/office/2006/metadata/properties" xmlns:ns2="b24f4573-e1bc-403b-bbdd-fe6427823d12" xmlns:ns3="0cfba320-8ff6-492a-9486-22da21eb3322" targetNamespace="http://schemas.microsoft.com/office/2006/metadata/properties" ma:root="true" ma:fieldsID="dbc9f122ec86ae99d462a819c6b6abb4" ns2:_="" ns3:_="">
    <xsd:import namespace="b24f4573-e1bc-403b-bbdd-fe6427823d12"/>
    <xsd:import namespace="0cfba320-8ff6-492a-9486-22da21eb3322"/>
    <xsd:element name="properties">
      <xsd:complexType>
        <xsd:sequence>
          <xsd:element name="documentManagement">
            <xsd:complexType>
              <xsd:all>
                <xsd:element ref="ns2:Release_x0020_date_x0020__x002f__x0020_Publishing_x0020_date" minOccurs="0"/>
                <xsd:element ref="ns3:ETF_x0020_Dept_x0020__x0026__x0020_Organisational_x0020_function" minOccurs="0"/>
                <xsd:element ref="ns3:OPS_x0020_tags" minOccurs="0"/>
                <xsd:element ref="ns3:Subjects_x0020__x0028_Keywords_x0029_" minOccurs="0"/>
                <xsd:element ref="ns2:WP_x0020_project_x0020_number" minOccurs="0"/>
                <xsd:element ref="ns3:Countries" minOccurs="0"/>
                <xsd:element ref="ns2:Types" minOccurs="0"/>
                <xsd:element ref="ns2:Core_x0020_Theme" minOccurs="0"/>
                <xsd:element ref="ns2:Core_x0020_function" minOccurs="0"/>
                <xsd:element ref="ns2:Issued_x0020_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f4573-e1bc-403b-bbdd-fe6427823d12" elementFormDefault="qualified">
    <xsd:import namespace="http://schemas.microsoft.com/office/2006/documentManagement/types"/>
    <xsd:import namespace="http://schemas.microsoft.com/office/infopath/2007/PartnerControls"/>
    <xsd:element name="Release_x0020_date_x0020__x002f__x0020_Publishing_x0020_date" ma:index="2" nillable="true" ma:displayName="Release date" ma:default="[today]" ma:format="DateOnly" ma:internalName="Release_x0020_date_x0020__x002f__x0020_Publishing_x0020_date">
      <xsd:simpleType>
        <xsd:restriction base="dms:DateTime"/>
      </xsd:simpleType>
    </xsd:element>
    <xsd:element name="WP_x0020_project_x0020_number" ma:index="6" nillable="true" ma:displayName="Reference Number" ma:internalName="WP_x0020_project_x0020_number">
      <xsd:simpleType>
        <xsd:restriction base="dms:Text">
          <xsd:maxLength value="25"/>
        </xsd:restriction>
      </xsd:simpleType>
    </xsd:element>
    <xsd:element name="Types" ma:index="8" nillable="true" ma:displayName="Types" ma:internalName="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tion plan"/>
                    <xsd:enumeration value="Agenda"/>
                    <xsd:enumeration value="Agreement"/>
                    <xsd:enumeration value="Annual accounts"/>
                    <xsd:enumeration value="Annual activity report"/>
                    <xsd:enumeration value="Article"/>
                    <xsd:enumeration value="Audit report"/>
                    <xsd:enumeration value="Budget"/>
                    <xsd:enumeration value="Budget discharge"/>
                    <xsd:enumeration value="Checklist"/>
                    <xsd:enumeration value="Communication"/>
                    <xsd:enumeration value="Contract"/>
                    <xsd:enumeration value="Correspondence"/>
                    <xsd:enumeration value="Decision"/>
                    <xsd:enumeration value="Decision, Director"/>
                    <xsd:enumeration value="Decision, GB"/>
                    <xsd:enumeration value="Delegation"/>
                    <xsd:enumeration value="EC request"/>
                    <xsd:enumeration value="Exception"/>
                    <xsd:enumeration value="Feasibility study"/>
                    <xsd:enumeration value="Financial statements"/>
                    <xsd:enumeration value="Form"/>
                    <xsd:enumeration value="Glossary"/>
                    <xsd:enumeration value="Guidelines"/>
                    <xsd:enumeration value="Implementing rule"/>
                    <xsd:enumeration value="Information sheet"/>
                    <xsd:enumeration value="Job description"/>
                    <xsd:enumeration value="Job vacancy"/>
                    <xsd:enumeration value="Manual / handbook"/>
                    <xsd:enumeration value="Media release"/>
                    <xsd:enumeration value="Memo"/>
                    <xsd:enumeration value="Mid-term perspective"/>
                    <xsd:enumeration value="Minutes"/>
                    <xsd:enumeration value="Mission report"/>
                    <xsd:enumeration value="Non-compliance"/>
                    <xsd:enumeration value="Other act"/>
                    <xsd:enumeration value="Periodical"/>
                    <xsd:enumeration value="Policy"/>
                    <xsd:enumeration value="Position paper"/>
                    <xsd:enumeration value="Presentation"/>
                    <xsd:enumeration value="Press clipping"/>
                    <xsd:enumeration value="Procedure"/>
                    <xsd:enumeration value="Process"/>
                    <xsd:enumeration value="Procurement plan"/>
                    <xsd:enumeration value="Project plan"/>
                    <xsd:enumeration value="Proposal"/>
                    <xsd:enumeration value="Publication"/>
                    <xsd:enumeration value="Quarterly report"/>
                    <xsd:enumeration value="Regulation"/>
                    <xsd:enumeration value="Regulatory document"/>
                    <xsd:enumeration value="Report"/>
                    <xsd:enumeration value="Rule"/>
                    <xsd:enumeration value="Service levele agreement"/>
                    <xsd:enumeration value="Specifications"/>
                    <xsd:enumeration value="Statement"/>
                    <xsd:enumeration value="Strategy paper"/>
                    <xsd:enumeration value="Template"/>
                    <xsd:enumeration value="Terms of reference"/>
                    <xsd:enumeration value="Work programme"/>
                    <xsd:enumeration value="Working paper"/>
                  </xsd:restriction>
                </xsd:simpleType>
              </xsd:element>
            </xsd:sequence>
          </xsd:extension>
        </xsd:complexContent>
      </xsd:complexType>
    </xsd:element>
    <xsd:element name="Core_x0020_Theme" ma:index="9" nillable="true" ma:displayName="Core Theme" ma:format="Dropdown" ma:internalName="Core_x0020_Theme">
      <xsd:simpleType>
        <xsd:restriction base="dms:Choice">
          <xsd:enumeration value="Enterprises and human capital development: education and business partnerships"/>
          <xsd:enumeration value="LM needs and employability"/>
          <xsd:enumeration value="VET system development and provision"/>
        </xsd:restriction>
      </xsd:simpleType>
    </xsd:element>
    <xsd:element name="Core_x0020_function" ma:index="10" nillable="true" ma:displayName="Core function" ma:format="Dropdown" ma:internalName="Core_x0020_function">
      <xsd:simpleType>
        <xsd:restriction base="dms:Choice">
          <xsd:enumeration value="Capacity building"/>
          <xsd:enumeration value="Dissemination and networking"/>
          <xsd:enumeration value="Policy analysis"/>
          <xsd:enumeration value="Support to the European Commission"/>
        </xsd:restriction>
      </xsd:simpleType>
    </xsd:element>
    <xsd:element name="Issued_x0020_by" ma:index="11" nillable="true" ma:displayName="Issued by" ma:format="Dropdown" ma:internalName="Issued_x0020_by">
      <xsd:simpleType>
        <xsd:restriction base="dms:Choice">
          <xsd:enumeration value="ETF director"/>
          <xsd:enumeration value="ETF governing board"/>
          <xsd:enumeration value="ETF management team"/>
          <xsd:enumeration value="European Commission"/>
          <xsd:enumeration value="European Council"/>
          <xsd:enumeration value="European Parliament"/>
          <xsd:enumeration value="National Government"/>
          <xsd:enumeration value="No choic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ba320-8ff6-492a-9486-22da21eb3322" elementFormDefault="qualified">
    <xsd:import namespace="http://schemas.microsoft.com/office/2006/documentManagement/types"/>
    <xsd:import namespace="http://schemas.microsoft.com/office/infopath/2007/PartnerControls"/>
    <xsd:element name="ETF_x0020_Dept_x0020__x0026__x0020_Organisational_x0020_function" ma:index="3" nillable="true" ma:displayName="ETF Dept &amp; Organisational function" ma:list="{e79a5420-ba3e-4bae-894b-7c7934d732fb}" ma:internalName="ETF_x0020_Dept_x0020__x0026__x0020_Organisational_x0020_function" ma:showField="Title">
      <xsd:simpleType>
        <xsd:restriction base="dms:Lookup"/>
      </xsd:simpleType>
    </xsd:element>
    <xsd:element name="OPS_x0020_tags" ma:index="4" nillable="true" ma:displayName="OPS tags" ma:list="{ef0261bb-7101-4570-baf6-ae2433e35ecb}" ma:internalName="OPS_x0020_tag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bjects_x0020__x0028_Keywords_x0029_" ma:index="5" nillable="true" ma:displayName="Subjects (Keywords)" ma:list="{bd88c386-817f-4464-998a-342319683bef}" ma:internalName="Subjects_x0020__x0028_Keywords_x0029_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untries" ma:index="7" nillable="true" ma:displayName="Countries" ma:list="{098e6cc4-0186-4ac3-9c55-f97fcba62ee8}" ma:internalName="Countrie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S_x0020_tags xmlns="0cfba320-8ff6-492a-9486-22da21eb3322"/>
    <Types xmlns="b24f4573-e1bc-403b-bbdd-fe6427823d12">
      <Value>Presentation</Value>
    </Types>
    <WP_x0020_project_x0020_number xmlns="b24f4573-e1bc-403b-bbdd-fe6427823d12" xsi:nil="true"/>
    <Release_x0020_date_x0020__x002f__x0020_Publishing_x0020_date xmlns="b24f4573-e1bc-403b-bbdd-fe6427823d12">2016-03-31T22:00:00+00:00</Release_x0020_date_x0020__x002f__x0020_Publishing_x0020_date>
    <Issued_x0020_by xmlns="b24f4573-e1bc-403b-bbdd-fe6427823d12" xsi:nil="true"/>
    <Core_x0020_Theme xmlns="b24f4573-e1bc-403b-bbdd-fe6427823d12" xsi:nil="true"/>
    <ETF_x0020_Dept_x0020__x0026__x0020_Organisational_x0020_function xmlns="0cfba320-8ff6-492a-9486-22da21eb3322" xsi:nil="true"/>
    <Countries xmlns="0cfba320-8ff6-492a-9486-22da21eb3322"/>
    <Subjects_x0020__x0028_Keywords_x0029_ xmlns="0cfba320-8ff6-492a-9486-22da21eb3322">
      <Value>17</Value>
      <Value>27</Value>
      <Value>10</Value>
      <Value>9</Value>
    </Subjects_x0020__x0028_Keywords_x0029_>
    <Core_x0020_function xmlns="b24f4573-e1bc-403b-bbdd-fe6427823d12" xsi:nil="true"/>
  </documentManagement>
</p:properties>
</file>

<file path=customXml/itemProps1.xml><?xml version="1.0" encoding="utf-8"?>
<ds:datastoreItem xmlns:ds="http://schemas.openxmlformats.org/officeDocument/2006/customXml" ds:itemID="{6B7F160D-270E-4B58-805E-87C9D40EF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4f4573-e1bc-403b-bbdd-fe6427823d12"/>
    <ds:schemaRef ds:uri="0cfba320-8ff6-492a-9486-22da21eb3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200E0E-B4DC-44DD-9E9C-E1F00EC678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EA3865-AB0B-4AE0-9B01-243498219D6D}">
  <ds:schemaRefs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b24f4573-e1bc-403b-bbdd-fe6427823d12"/>
    <ds:schemaRef ds:uri="http://schemas.microsoft.com/office/2006/documentManagement/types"/>
    <ds:schemaRef ds:uri="0cfba320-8ff6-492a-9486-22da21eb3322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On-screen Show (16:9)</PresentationFormat>
  <Paragraphs>258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Montreal</vt:lpstr>
      <vt:lpstr>Arial</vt:lpstr>
      <vt:lpstr>Calibri</vt:lpstr>
      <vt:lpstr>Courier New</vt:lpstr>
      <vt:lpstr>Helvetica Neue</vt:lpstr>
      <vt:lpstr>Wingdings</vt:lpstr>
      <vt:lpstr>ETF Template - Blue</vt:lpstr>
      <vt:lpstr>PowerPoint Presentation</vt:lpstr>
      <vt:lpstr>содержание</vt:lpstr>
      <vt:lpstr>PowerPoint Presentation</vt:lpstr>
      <vt:lpstr>Контекст</vt:lpstr>
      <vt:lpstr>Что у нас есть/что нам нужно</vt:lpstr>
      <vt:lpstr>Зачем нужен рынок труда в Интернете</vt:lpstr>
      <vt:lpstr>Наша цель</vt:lpstr>
      <vt:lpstr>PowerPoint Presentation</vt:lpstr>
      <vt:lpstr>Исходная методологическая информация</vt:lpstr>
      <vt:lpstr>Наш подход</vt:lpstr>
      <vt:lpstr>Получение данных</vt:lpstr>
      <vt:lpstr>Получение данных — цели</vt:lpstr>
      <vt:lpstr>Получение данных — стабильность</vt:lpstr>
      <vt:lpstr>Получение данных — качество</vt:lpstr>
      <vt:lpstr>Получение данных — система качества</vt:lpstr>
      <vt:lpstr>Получение данных — масштабируемость и руководство</vt:lpstr>
      <vt:lpstr>Получение данных — резюме</vt:lpstr>
      <vt:lpstr>Предварительная обработка данных</vt:lpstr>
      <vt:lpstr>Предварительная обработка данных — распознавание языка</vt:lpstr>
      <vt:lpstr>Предварительная обработка данных — ОБНАРУЖЕНИЕ ПОМЕХ</vt:lpstr>
      <vt:lpstr>Предварительная обработка данных — ДЕДУПЛИКАЦИЯ</vt:lpstr>
      <vt:lpstr>Классификация данных</vt:lpstr>
      <vt:lpstr>Классификация данных — пример</vt:lpstr>
      <vt:lpstr>Классификация данных — КЛАССИФИКАЦИЯ И СИСТЕМАТИЗАЦИЯ ДАННЫХ</vt:lpstr>
      <vt:lpstr>Классификация данных — КЛАССИФИКАЦИЯ И СИСТЕМАТИЗАЦИЯ ДАННЫХ</vt:lpstr>
      <vt:lpstr>Классификация данных — применение</vt:lpstr>
      <vt:lpstr>PowerPoint Presentation</vt:lpstr>
      <vt:lpstr>Опыт Украины и Туниса — введение</vt:lpstr>
      <vt:lpstr>Опыт Украины и Туниса — рабочий процесс</vt:lpstr>
      <vt:lpstr>PowerPoint Presentation</vt:lpstr>
      <vt:lpstr>Интерактивные доски</vt:lpstr>
      <vt:lpstr>Интерактивные доски — аналитика</vt:lpstr>
      <vt:lpstr>Интерактивные доски — аналитика</vt:lpstr>
      <vt:lpstr>Интерактивные доски — аналитика</vt:lpstr>
      <vt:lpstr>PowerPoint Presentation</vt:lpstr>
    </vt:vector>
  </TitlesOfParts>
  <Company>Article 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ETF corporate PPT presentation</dc:title>
  <dc:creator>Carla Leclezio</dc:creator>
  <cp:lastModifiedBy>Foteini Moschovoudi</cp:lastModifiedBy>
  <cp:revision>663</cp:revision>
  <cp:lastPrinted>2013-07-16T09:22:56Z</cp:lastPrinted>
  <dcterms:created xsi:type="dcterms:W3CDTF">2012-09-13T11:45:23Z</dcterms:created>
  <dcterms:modified xsi:type="dcterms:W3CDTF">2020-12-09T11:13:03Z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25AEFCD6-48E8-4559-8E5B-3BD21746F7AD</vt:lpwstr>
  </property>
  <property fmtid="{D5CDD505-2E9C-101B-9397-08002B2CF9AE}" pid="3" name="ArticulatePath">
    <vt:lpwstr>ETF_Corporate Presentation 2018_v01</vt:lpwstr>
  </property>
  <property fmtid="{D5CDD505-2E9C-101B-9397-08002B2CF9AE}" pid="4" name="ContentTypeId">
    <vt:lpwstr>0x010100DCA4EC5030EB214A86DBC146CA81E563</vt:lpwstr>
  </property>
  <property fmtid="{D5CDD505-2E9C-101B-9397-08002B2CF9AE}" pid="5" name="Deck">
    <vt:lpwstr>\\etf.europa.eu\sysvol\etf.europa.eu\ETF Templates\Templates\PowerPoint\Decks\ETF Corporate Template.pptx</vt:lpwstr>
  </property>
  <property fmtid="{D5CDD505-2E9C-101B-9397-08002B2CF9AE}" pid="6" name="LangID">
    <vt:lpwstr/>
  </property>
  <property fmtid="{D5CDD505-2E9C-101B-9397-08002B2CF9AE}" pid="7" name="PresTool">
    <vt:lpwstr>no</vt:lpwstr>
  </property>
  <property fmtid="{D5CDD505-2E9C-101B-9397-08002B2CF9AE}" pid="8" name="PresToolSplit">
    <vt:lpwstr>yes</vt:lpwstr>
  </property>
  <property fmtid="{D5CDD505-2E9C-101B-9397-08002B2CF9AE}" pid="9" name="TempDeck">
    <vt:lpwstr>false</vt:lpwstr>
  </property>
</Properties>
</file>