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5" r:id="rId5"/>
  </p:sldMasterIdLst>
  <p:notesMasterIdLst>
    <p:notesMasterId r:id="rId40"/>
  </p:notesMasterIdLst>
  <p:handoutMasterIdLst>
    <p:handoutMasterId r:id="rId41"/>
  </p:handoutMasterIdLst>
  <p:sldIdLst>
    <p:sldId id="256" r:id="rId6"/>
    <p:sldId id="397" r:id="rId7"/>
    <p:sldId id="371" r:id="rId8"/>
    <p:sldId id="297" r:id="rId9"/>
    <p:sldId id="313" r:id="rId10"/>
    <p:sldId id="396" r:id="rId11"/>
    <p:sldId id="374" r:id="rId12"/>
    <p:sldId id="375" r:id="rId13"/>
    <p:sldId id="376" r:id="rId14"/>
    <p:sldId id="387" r:id="rId15"/>
    <p:sldId id="379" r:id="rId16"/>
    <p:sldId id="302" r:id="rId17"/>
    <p:sldId id="303" r:id="rId18"/>
    <p:sldId id="380" r:id="rId19"/>
    <p:sldId id="386" r:id="rId20"/>
    <p:sldId id="383" r:id="rId21"/>
    <p:sldId id="384" r:id="rId22"/>
    <p:sldId id="312" r:id="rId23"/>
    <p:sldId id="391" r:id="rId24"/>
    <p:sldId id="304" r:id="rId25"/>
    <p:sldId id="392" r:id="rId26"/>
    <p:sldId id="398" r:id="rId27"/>
    <p:sldId id="399" r:id="rId28"/>
    <p:sldId id="364" r:id="rId29"/>
    <p:sldId id="400" r:id="rId30"/>
    <p:sldId id="401" r:id="rId31"/>
    <p:sldId id="403" r:id="rId32"/>
    <p:sldId id="260" r:id="rId33"/>
    <p:sldId id="385" r:id="rId34"/>
    <p:sldId id="405" r:id="rId35"/>
    <p:sldId id="407" r:id="rId36"/>
    <p:sldId id="389" r:id="rId37"/>
    <p:sldId id="388" r:id="rId38"/>
    <p:sldId id="369" r:id="rId39"/>
  </p:sldIdLst>
  <p:sldSz cx="9144000" cy="5143500" type="screen16x9"/>
  <p:notesSz cx="7099300" cy="10234613"/>
  <p:embeddedFontLst>
    <p:embeddedFont>
      <p:font typeface="Calibri" panose="020F0502020204030204" pitchFamily="34" charset="0"/>
      <p:regular r:id="rId42"/>
      <p:bold r:id="rId43"/>
      <p:italic r:id="rId44"/>
      <p:boldItalic r:id="rId45"/>
    </p:embeddedFont>
    <p:embeddedFont>
      <p:font typeface="MontrealTS-Light" panose="02000603020000020003" pitchFamily="50" charset="0"/>
      <p:regular r:id="rId46"/>
    </p:embeddedFont>
    <p:embeddedFont>
      <p:font typeface="MontrealTS-Medium" panose="02000603020000020003" pitchFamily="50" charset="0"/>
      <p:regular r:id="rId47"/>
    </p:embeddedFont>
  </p:embeddedFontLst>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40" userDrawn="1">
          <p15:clr>
            <a:srgbClr val="A4A3A4"/>
          </p15:clr>
        </p15:guide>
        <p15:guide id="5" pos="5556" userDrawn="1">
          <p15:clr>
            <a:srgbClr val="A4A3A4"/>
          </p15:clr>
        </p15:guide>
        <p15:guide id="6" orient="horz" pos="305" userDrawn="1">
          <p15:clr>
            <a:srgbClr val="A4A3A4"/>
          </p15:clr>
        </p15:guide>
        <p15:guide id="8" orient="horz" pos="1260" userDrawn="1">
          <p15:clr>
            <a:srgbClr val="5ACBF0"/>
          </p15:clr>
        </p15:guide>
        <p15:guide id="9" orient="horz" pos="2796" userDrawn="1">
          <p15:clr>
            <a:srgbClr val="A4A3A4"/>
          </p15:clr>
        </p15:guide>
        <p15:guide id="10" orient="horz" pos="582" userDrawn="1">
          <p15:clr>
            <a:srgbClr val="5ACBF0"/>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ckinson" initials="MD" lastIdx="8" clrIdx="0"/>
  <p:cmAuthor id="2" name="Joanna Anstey" initials="JA" lastIdx="6" clrIdx="1"/>
  <p:cmAuthor id="3" name="Floriana Folisi" initials="F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C68"/>
    <a:srgbClr val="E85E27"/>
    <a:srgbClr val="27257A"/>
    <a:srgbClr val="005596"/>
    <a:srgbClr val="F39900"/>
    <a:srgbClr val="009CDA"/>
    <a:srgbClr val="66BED6"/>
    <a:srgbClr val="455560"/>
    <a:srgbClr val="EC2D1F"/>
    <a:srgbClr val="004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0" autoAdjust="0"/>
    <p:restoredTop sz="95820" autoAdjust="0"/>
  </p:normalViewPr>
  <p:slideViewPr>
    <p:cSldViewPr>
      <p:cViewPr varScale="1">
        <p:scale>
          <a:sx n="93" d="100"/>
          <a:sy n="93" d="100"/>
        </p:scale>
        <p:origin x="474" y="78"/>
      </p:cViewPr>
      <p:guideLst>
        <p:guide orient="horz" pos="140"/>
        <p:guide pos="5556"/>
        <p:guide orient="horz" pos="305"/>
        <p:guide orient="horz" pos="1260"/>
        <p:guide orient="horz" pos="2796"/>
        <p:guide orient="horz" pos="58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7" d="100"/>
          <a:sy n="77" d="100"/>
        </p:scale>
        <p:origin x="3930"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338" tIns="47169" rIns="94338" bIns="47169" rtlCol="0"/>
          <a:lstStyle>
            <a:lvl1pPr algn="l">
              <a:defRPr sz="1200"/>
            </a:lvl1pPr>
          </a:lstStyle>
          <a:p>
            <a:endParaRPr lang="en-GB"/>
          </a:p>
        </p:txBody>
      </p:sp>
      <p:sp>
        <p:nvSpPr>
          <p:cNvPr id="3" name="Date Placeholder 2"/>
          <p:cNvSpPr>
            <a:spLocks noGrp="1"/>
          </p:cNvSpPr>
          <p:nvPr>
            <p:ph type="dt" sz="quarter" idx="1"/>
          </p:nvPr>
        </p:nvSpPr>
        <p:spPr>
          <a:xfrm>
            <a:off x="4021296" y="1"/>
            <a:ext cx="3076363" cy="511730"/>
          </a:xfrm>
          <a:prstGeom prst="rect">
            <a:avLst/>
          </a:prstGeom>
        </p:spPr>
        <p:txBody>
          <a:bodyPr vert="horz" lIns="94338" tIns="47169" rIns="94338" bIns="47169" rtlCol="0"/>
          <a:lstStyle>
            <a:lvl1pPr algn="r">
              <a:defRPr sz="1200"/>
            </a:lvl1pPr>
          </a:lstStyle>
          <a:p>
            <a:fld id="{903835C8-BB37-4429-9A1B-ACF14AE7E7D6}" type="datetimeFigureOut">
              <a:rPr lang="en-GB" smtClean="0"/>
              <a:pPr/>
              <a:t>23/06/2020</a:t>
            </a:fld>
            <a:endParaRPr lang="en-GB"/>
          </a:p>
        </p:txBody>
      </p:sp>
      <p:sp>
        <p:nvSpPr>
          <p:cNvPr id="4" name="Footer Placeholder 3"/>
          <p:cNvSpPr>
            <a:spLocks noGrp="1"/>
          </p:cNvSpPr>
          <p:nvPr>
            <p:ph type="ftr" sz="quarter" idx="2"/>
          </p:nvPr>
        </p:nvSpPr>
        <p:spPr>
          <a:xfrm>
            <a:off x="1" y="9721106"/>
            <a:ext cx="3076363" cy="511730"/>
          </a:xfrm>
          <a:prstGeom prst="rect">
            <a:avLst/>
          </a:prstGeom>
        </p:spPr>
        <p:txBody>
          <a:bodyPr vert="horz" lIns="94338" tIns="47169" rIns="94338" bIns="47169" rtlCol="0" anchor="b"/>
          <a:lstStyle>
            <a:lvl1pPr algn="l">
              <a:defRPr sz="1200"/>
            </a:lvl1pPr>
          </a:lstStyle>
          <a:p>
            <a:endParaRPr lang="en-GB"/>
          </a:p>
        </p:txBody>
      </p:sp>
      <p:sp>
        <p:nvSpPr>
          <p:cNvPr id="5" name="Slide Number Placeholder 4"/>
          <p:cNvSpPr>
            <a:spLocks noGrp="1"/>
          </p:cNvSpPr>
          <p:nvPr>
            <p:ph type="sldNum" sz="quarter" idx="3"/>
          </p:nvPr>
        </p:nvSpPr>
        <p:spPr>
          <a:xfrm>
            <a:off x="4021296" y="9721106"/>
            <a:ext cx="3076363" cy="511730"/>
          </a:xfrm>
          <a:prstGeom prst="rect">
            <a:avLst/>
          </a:prstGeom>
        </p:spPr>
        <p:txBody>
          <a:bodyPr vert="horz" lIns="94338" tIns="47169" rIns="94338" bIns="47169" rtlCol="0" anchor="b"/>
          <a:lstStyle>
            <a:lvl1pPr algn="r">
              <a:defRPr sz="1200"/>
            </a:lvl1pPr>
          </a:lstStyle>
          <a:p>
            <a:fld id="{F7985194-D133-4B33-AAB3-837EB8B59ED4}" type="slidenum">
              <a:rPr lang="en-GB" smtClean="0"/>
              <a:pPr/>
              <a:t>‹#›</a:t>
            </a:fld>
            <a:endParaRPr lang="en-GB"/>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4T10:10:31.966"/>
    </inkml:context>
    <inkml:brush xml:id="br0">
      <inkml:brushProperty name="width" value="0.025" units="cm"/>
      <inkml:brushProperty name="height" value="0.15" units="cm"/>
      <inkml:brushProperty name="color" value="#849398"/>
      <inkml:brushProperty name="inkEffects" value="pencil"/>
    </inkml:brush>
  </inkml:definitions>
  <inkml:trace contextRef="#ctx0" brushRef="#br0">0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338" tIns="47169" rIns="94338" bIns="47169" rtlCol="0"/>
          <a:lstStyle>
            <a:lvl1pPr algn="l">
              <a:defRPr sz="1200"/>
            </a:lvl1pPr>
          </a:lstStyle>
          <a:p>
            <a:endParaRPr lang="en-GB"/>
          </a:p>
        </p:txBody>
      </p:sp>
      <p:sp>
        <p:nvSpPr>
          <p:cNvPr id="3" name="Date Placeholder 2"/>
          <p:cNvSpPr>
            <a:spLocks noGrp="1"/>
          </p:cNvSpPr>
          <p:nvPr>
            <p:ph type="dt" idx="1"/>
          </p:nvPr>
        </p:nvSpPr>
        <p:spPr>
          <a:xfrm>
            <a:off x="4021296" y="1"/>
            <a:ext cx="3076363" cy="511730"/>
          </a:xfrm>
          <a:prstGeom prst="rect">
            <a:avLst/>
          </a:prstGeom>
        </p:spPr>
        <p:txBody>
          <a:bodyPr vert="horz" lIns="94338" tIns="47169" rIns="94338" bIns="47169" rtlCol="0"/>
          <a:lstStyle>
            <a:lvl1pPr algn="r">
              <a:defRPr sz="1200"/>
            </a:lvl1pPr>
          </a:lstStyle>
          <a:p>
            <a:fld id="{8F6D398E-25CB-40CF-A09E-EE5459CE508C}" type="datetimeFigureOut">
              <a:rPr lang="en-GB" smtClean="0"/>
              <a:pPr/>
              <a:t>23/06/2020</a:t>
            </a:fld>
            <a:endParaRPr lang="en-GB"/>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4338" tIns="47169" rIns="94338" bIns="47169" rtlCol="0" anchor="ctr"/>
          <a:lstStyle/>
          <a:p>
            <a:endParaRPr lang="en-GB"/>
          </a:p>
        </p:txBody>
      </p:sp>
      <p:sp>
        <p:nvSpPr>
          <p:cNvPr id="5" name="Notes Placeholder 4"/>
          <p:cNvSpPr>
            <a:spLocks noGrp="1"/>
          </p:cNvSpPr>
          <p:nvPr>
            <p:ph type="body" sz="quarter" idx="3"/>
          </p:nvPr>
        </p:nvSpPr>
        <p:spPr>
          <a:xfrm>
            <a:off x="709931" y="4861442"/>
            <a:ext cx="5679440" cy="4605575"/>
          </a:xfrm>
          <a:prstGeom prst="rect">
            <a:avLst/>
          </a:prstGeom>
        </p:spPr>
        <p:txBody>
          <a:bodyPr vert="horz" lIns="94338" tIns="47169" rIns="94338" bIns="471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6"/>
            <a:ext cx="3076363" cy="511730"/>
          </a:xfrm>
          <a:prstGeom prst="rect">
            <a:avLst/>
          </a:prstGeom>
        </p:spPr>
        <p:txBody>
          <a:bodyPr vert="horz" lIns="94338" tIns="47169" rIns="94338" bIns="47169" rtlCol="0" anchor="b"/>
          <a:lstStyle>
            <a:lvl1pPr algn="l">
              <a:defRPr sz="1200"/>
            </a:lvl1pPr>
          </a:lstStyle>
          <a:p>
            <a:endParaRPr lang="en-GB"/>
          </a:p>
        </p:txBody>
      </p:sp>
      <p:sp>
        <p:nvSpPr>
          <p:cNvPr id="7" name="Slide Number Placeholder 6"/>
          <p:cNvSpPr>
            <a:spLocks noGrp="1"/>
          </p:cNvSpPr>
          <p:nvPr>
            <p:ph type="sldNum" sz="quarter" idx="5"/>
          </p:nvPr>
        </p:nvSpPr>
        <p:spPr>
          <a:xfrm>
            <a:off x="4021296" y="9721106"/>
            <a:ext cx="3076363" cy="511730"/>
          </a:xfrm>
          <a:prstGeom prst="rect">
            <a:avLst/>
          </a:prstGeom>
        </p:spPr>
        <p:txBody>
          <a:bodyPr vert="horz" lIns="94338" tIns="47169" rIns="94338" bIns="47169" rtlCol="0" anchor="b"/>
          <a:lstStyle>
            <a:lvl1pPr algn="r">
              <a:defRPr sz="1200"/>
            </a:lvl1pPr>
          </a:lstStyle>
          <a:p>
            <a:fld id="{019C38AD-272E-49C6-9EDF-AC09A3477B4B}" type="slidenum">
              <a:rPr lang="en-GB" smtClean="0"/>
              <a:pPr/>
              <a:t>‹#›</a:t>
            </a:fld>
            <a:endParaRPr lang="en-GB"/>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5</a:t>
            </a:fld>
            <a:endParaRPr lang="en-GB"/>
          </a:p>
        </p:txBody>
      </p:sp>
    </p:spTree>
    <p:extLst>
      <p:ext uri="{BB962C8B-B14F-4D97-AF65-F5344CB8AC3E}">
        <p14:creationId xmlns:p14="http://schemas.microsoft.com/office/powerpoint/2010/main" val="318181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31</a:t>
            </a:fld>
            <a:endParaRPr lang="en-GB"/>
          </a:p>
        </p:txBody>
      </p:sp>
    </p:spTree>
    <p:extLst>
      <p:ext uri="{BB962C8B-B14F-4D97-AF65-F5344CB8AC3E}">
        <p14:creationId xmlns:p14="http://schemas.microsoft.com/office/powerpoint/2010/main" val="416749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10</a:t>
            </a:fld>
            <a:endParaRPr lang="en-GB"/>
          </a:p>
        </p:txBody>
      </p:sp>
    </p:spTree>
    <p:extLst>
      <p:ext uri="{BB962C8B-B14F-4D97-AF65-F5344CB8AC3E}">
        <p14:creationId xmlns:p14="http://schemas.microsoft.com/office/powerpoint/2010/main" val="225314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13</a:t>
            </a:fld>
            <a:endParaRPr lang="en-GB"/>
          </a:p>
        </p:txBody>
      </p:sp>
    </p:spTree>
    <p:extLst>
      <p:ext uri="{BB962C8B-B14F-4D97-AF65-F5344CB8AC3E}">
        <p14:creationId xmlns:p14="http://schemas.microsoft.com/office/powerpoint/2010/main" val="251272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16</a:t>
            </a:fld>
            <a:endParaRPr lang="en-GB"/>
          </a:p>
        </p:txBody>
      </p:sp>
    </p:spTree>
    <p:extLst>
      <p:ext uri="{BB962C8B-B14F-4D97-AF65-F5344CB8AC3E}">
        <p14:creationId xmlns:p14="http://schemas.microsoft.com/office/powerpoint/2010/main" val="332571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17</a:t>
            </a:fld>
            <a:endParaRPr lang="en-GB"/>
          </a:p>
        </p:txBody>
      </p:sp>
    </p:spTree>
    <p:extLst>
      <p:ext uri="{BB962C8B-B14F-4D97-AF65-F5344CB8AC3E}">
        <p14:creationId xmlns:p14="http://schemas.microsoft.com/office/powerpoint/2010/main" val="76420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20</a:t>
            </a:fld>
            <a:endParaRPr lang="en-GB"/>
          </a:p>
        </p:txBody>
      </p:sp>
    </p:spTree>
    <p:extLst>
      <p:ext uri="{BB962C8B-B14F-4D97-AF65-F5344CB8AC3E}">
        <p14:creationId xmlns:p14="http://schemas.microsoft.com/office/powerpoint/2010/main" val="222228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24</a:t>
            </a:fld>
            <a:endParaRPr lang="en-GB"/>
          </a:p>
        </p:txBody>
      </p:sp>
    </p:spTree>
    <p:extLst>
      <p:ext uri="{BB962C8B-B14F-4D97-AF65-F5344CB8AC3E}">
        <p14:creationId xmlns:p14="http://schemas.microsoft.com/office/powerpoint/2010/main" val="364632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8e4f5d8fe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8e4f5d8fe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30</a:t>
            </a:fld>
            <a:endParaRPr lang="en-GB"/>
          </a:p>
        </p:txBody>
      </p:sp>
    </p:spTree>
    <p:extLst>
      <p:ext uri="{BB962C8B-B14F-4D97-AF65-F5344CB8AC3E}">
        <p14:creationId xmlns:p14="http://schemas.microsoft.com/office/powerpoint/2010/main" val="427895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459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800" dirty="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dirty="0"/>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GB"/>
              <a:t>ETF - Working for a global Europe</a:t>
            </a:r>
            <a:endParaRPr lang="en-GB" dirty="0"/>
          </a:p>
        </p:txBody>
      </p:sp>
    </p:spTree>
    <p:extLst>
      <p:ext uri="{BB962C8B-B14F-4D97-AF65-F5344CB8AC3E}">
        <p14:creationId xmlns:p14="http://schemas.microsoft.com/office/powerpoint/2010/main" val="25316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flipH="1">
            <a:off x="0" y="0"/>
            <a:ext cx="4314360" cy="51435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365126" y="435117"/>
            <a:ext cx="3990850" cy="708613"/>
          </a:xfrm>
        </p:spPr>
        <p:txBody>
          <a:bodyPr>
            <a:normAutofit/>
          </a:bodyPr>
          <a:lstStyle>
            <a:lvl1pPr>
              <a:defRPr sz="2000">
                <a:solidFill>
                  <a:schemeClr val="accent3"/>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540000" anchor="ctr"/>
          <a:lstStyle>
            <a:lvl1pPr algn="ctr">
              <a:defRPr>
                <a:solidFill>
                  <a:schemeClr val="tx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COMM-CIU meeting - 15/2/2019</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a:t>
            </a:fld>
            <a:endParaRPr lang="en-GB" dirty="0"/>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365126" y="1203959"/>
            <a:ext cx="3990850" cy="302355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851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3" y="435118"/>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8899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3" y="435118"/>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7000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killman pages">
  <p:cSld name="skillman page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rgbClr val="0B5394"/>
              </a:buClr>
              <a:buSzPts val="1800"/>
              <a:buNone/>
              <a:defRPr>
                <a:solidFill>
                  <a:srgbClr val="0B5394"/>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extLst>
      <p:ext uri="{BB962C8B-B14F-4D97-AF65-F5344CB8AC3E}">
        <p14:creationId xmlns:p14="http://schemas.microsoft.com/office/powerpoint/2010/main" val="293699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3315A-2F61-4F71-BB8C-1DC91002C3B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7051" y="4343379"/>
            <a:ext cx="927497" cy="750672"/>
          </a:xfrm>
          <a:prstGeom prst="rect">
            <a:avLst/>
          </a:prstGeom>
        </p:spPr>
      </p:pic>
      <p:sp>
        <p:nvSpPr>
          <p:cNvPr id="3" name="Text Placeholder 2"/>
          <p:cNvSpPr>
            <a:spLocks noGrp="1"/>
          </p:cNvSpPr>
          <p:nvPr>
            <p:ph type="body" idx="1"/>
          </p:nvPr>
        </p:nvSpPr>
        <p:spPr>
          <a:xfrm>
            <a:off x="369272" y="1215045"/>
            <a:ext cx="8488652" cy="338404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912654" y="4718715"/>
            <a:ext cx="1585114" cy="274637"/>
          </a:xfrm>
          <a:prstGeom prst="rect">
            <a:avLst/>
          </a:prstGeom>
        </p:spPr>
        <p:txBody>
          <a:bodyPr vert="horz" lIns="91440" tIns="45720" rIns="91440" bIns="45720" rtlCol="0" anchor="ctr"/>
          <a:lstStyle>
            <a:lvl1pPr algn="r">
              <a:defRPr sz="800">
                <a:solidFill>
                  <a:schemeClr val="tx2"/>
                </a:solidFill>
              </a:defRPr>
            </a:lvl1pPr>
          </a:lstStyle>
          <a:p>
            <a:endParaRPr lang="en-GB" dirty="0"/>
          </a:p>
        </p:txBody>
      </p:sp>
      <p:sp>
        <p:nvSpPr>
          <p:cNvPr id="6" name="Slide Number Placeholder 5"/>
          <p:cNvSpPr>
            <a:spLocks noGrp="1"/>
          </p:cNvSpPr>
          <p:nvPr>
            <p:ph type="sldNum" sz="quarter" idx="4"/>
          </p:nvPr>
        </p:nvSpPr>
        <p:spPr>
          <a:xfrm>
            <a:off x="8499892" y="4718715"/>
            <a:ext cx="396016" cy="274637"/>
          </a:xfrm>
          <a:prstGeom prst="rect">
            <a:avLst/>
          </a:prstGeom>
        </p:spPr>
        <p:txBody>
          <a:bodyPr vert="horz" lIns="91440" tIns="45720" rIns="91440" bIns="45720" rtlCol="0" anchor="ctr"/>
          <a:lstStyle>
            <a:lvl1pPr algn="r">
              <a:defRPr sz="800" b="0">
                <a:solidFill>
                  <a:schemeClr val="tx2"/>
                </a:solidFill>
              </a:defRPr>
            </a:lvl1pPr>
          </a:lstStyle>
          <a:p>
            <a:fld id="{4E406AB4-22D1-4ABB-99CF-8A54ADA954A2}" type="slidenum">
              <a:rPr lang="en-GB" smtClean="0"/>
              <a:pPr/>
              <a:t>‹#›</a:t>
            </a:fld>
            <a:endParaRPr lang="en-GB" dirty="0"/>
          </a:p>
        </p:txBody>
      </p:sp>
      <p:sp>
        <p:nvSpPr>
          <p:cNvPr id="10" name="Title Placeholder 1"/>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3971074139"/>
      </p:ext>
    </p:extLst>
  </p:cSld>
  <p:clrMap bg1="lt1" tx1="dk1" bg2="lt2" tx2="dk2" accent1="accent1" accent2="accent2" accent3="accent3" accent4="accent4" accent5="accent5" accent6="accent6" hlink="hlink" folHlink="folHlink"/>
  <p:sldLayoutIdLst>
    <p:sldLayoutId id="2147483726" r:id="rId1"/>
    <p:sldLayoutId id="2147483732" r:id="rId2"/>
    <p:sldLayoutId id="2147483734" r:id="rId3"/>
    <p:sldLayoutId id="2147483739" r:id="rId4"/>
    <p:sldLayoutId id="2147483741" r:id="rId5"/>
    <p:sldLayoutId id="214748374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2600" b="1" kern="1200" cap="none" baseline="0" dirty="0">
          <a:solidFill>
            <a:schemeClr val="tx2"/>
          </a:solidFill>
          <a:effectLst/>
          <a:latin typeface="MontrealTS-Medium"/>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9">
          <p15:clr>
            <a:srgbClr val="F26B43"/>
          </p15:clr>
        </p15:guide>
        <p15:guide id="4" orient="horz" pos="922" userDrawn="1">
          <p15:clr>
            <a:srgbClr val="F26B43"/>
          </p15:clr>
        </p15:guide>
        <p15:guide id="5" orient="horz" pos="2897" userDrawn="1">
          <p15:clr>
            <a:srgbClr val="F26B43"/>
          </p15:clr>
        </p15:guide>
        <p15:guide id="7" pos="5611">
          <p15:clr>
            <a:srgbClr val="F26B43"/>
          </p15:clr>
        </p15:guide>
        <p15:guide id="0" pos="232" userDrawn="1">
          <p15:clr>
            <a:srgbClr val="F26B43"/>
          </p15:clr>
        </p15:guide>
        <p15:guide id="9" orient="horz" pos="441" userDrawn="1">
          <p15:clr>
            <a:srgbClr val="F26B43"/>
          </p15:clr>
        </p15:guide>
        <p15:guide id="10" orient="horz" pos="7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0.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hyperlink" Target="http://www.openspace.etf.europa.eu/" TargetMode="External"/><Relationship Id="rId7" Type="http://schemas.openxmlformats.org/officeDocument/2006/relationships/image" Target="../media/image17.svg"/><Relationship Id="rId12" Type="http://schemas.openxmlformats.org/officeDocument/2006/relationships/image" Target="../media/image6.png"/><Relationship Id="rId2" Type="http://schemas.openxmlformats.org/officeDocument/2006/relationships/hyperlink" Target="http://www.etf.europa.eu/" TargetMode="Externa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png"/><Relationship Id="rId5" Type="http://schemas.openxmlformats.org/officeDocument/2006/relationships/hyperlink" Target="http://www.facebook.com/etfeuropa" TargetMode="External"/><Relationship Id="rId10" Type="http://schemas.openxmlformats.org/officeDocument/2006/relationships/image" Target="../media/image20.png"/><Relationship Id="rId4" Type="http://schemas.openxmlformats.org/officeDocument/2006/relationships/hyperlink" Target="http://www.twitter.com/etfeuropa" TargetMode="External"/><Relationship Id="rId9"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2F806-A35C-2140-A12F-E500660C7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577425"/>
            <a:ext cx="6899530" cy="2358070"/>
          </a:xfrm>
          <a:prstGeom prst="rect">
            <a:avLst/>
          </a:prstGeom>
        </p:spPr>
      </p:pic>
      <p:pic>
        <p:nvPicPr>
          <p:cNvPr id="6" name="Picture 5">
            <a:extLst>
              <a:ext uri="{FF2B5EF4-FFF2-40B4-BE49-F238E27FC236}">
                <a16:creationId xmlns:a16="http://schemas.microsoft.com/office/drawing/2014/main" id="{75A69D7E-6241-044D-923D-172D7FBDD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64" y="123478"/>
            <a:ext cx="1800200" cy="1456997"/>
          </a:xfrm>
          <a:prstGeom prst="rect">
            <a:avLst/>
          </a:prstGeom>
        </p:spPr>
      </p:pic>
    </p:spTree>
    <p:extLst>
      <p:ext uri="{BB962C8B-B14F-4D97-AF65-F5344CB8AC3E}">
        <p14:creationId xmlns:p14="http://schemas.microsoft.com/office/powerpoint/2010/main" val="274454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CD85A91B-4D40-6446-B724-5FA83E82346B}"/>
              </a:ext>
            </a:extLst>
          </p:cNvPr>
          <p:cNvCxnSpPr>
            <a:cxnSpLocks/>
          </p:cNvCxnSpPr>
          <p:nvPr/>
        </p:nvCxnSpPr>
        <p:spPr>
          <a:xfrm>
            <a:off x="1153426" y="0"/>
            <a:ext cx="0" cy="514350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4" name="Ink 23">
                <a:extLst>
                  <a:ext uri="{FF2B5EF4-FFF2-40B4-BE49-F238E27FC236}">
                    <a16:creationId xmlns:a16="http://schemas.microsoft.com/office/drawing/2014/main" id="{D4C33268-FAB9-9E40-80F0-00E397878E88}"/>
                  </a:ext>
                </a:extLst>
              </p14:cNvPr>
              <p14:cNvContentPartPr/>
              <p14:nvPr/>
            </p14:nvContentPartPr>
            <p14:xfrm>
              <a:off x="5904288" y="518328"/>
              <a:ext cx="360" cy="360"/>
            </p14:xfrm>
          </p:contentPart>
        </mc:Choice>
        <mc:Fallback xmlns="">
          <p:pic>
            <p:nvPicPr>
              <p:cNvPr id="24" name="Ink 23">
                <a:extLst>
                  <a:ext uri="{FF2B5EF4-FFF2-40B4-BE49-F238E27FC236}">
                    <a16:creationId xmlns:a16="http://schemas.microsoft.com/office/drawing/2014/main" id="{D4C33268-FAB9-9E40-80F0-00E397878E88}"/>
                  </a:ext>
                </a:extLst>
              </p:cNvPr>
              <p:cNvPicPr/>
              <p:nvPr/>
            </p:nvPicPr>
            <p:blipFill>
              <a:blip r:embed="rId4"/>
              <a:stretch>
                <a:fillRect/>
              </a:stretch>
            </p:blipFill>
            <p:spPr>
              <a:xfrm>
                <a:off x="5899968" y="491688"/>
                <a:ext cx="9000" cy="54000"/>
              </a:xfrm>
              <a:prstGeom prst="rect">
                <a:avLst/>
              </a:prstGeom>
            </p:spPr>
          </p:pic>
        </mc:Fallback>
      </mc:AlternateContent>
      <p:sp>
        <p:nvSpPr>
          <p:cNvPr id="31" name="Oval 30">
            <a:extLst>
              <a:ext uri="{FF2B5EF4-FFF2-40B4-BE49-F238E27FC236}">
                <a16:creationId xmlns:a16="http://schemas.microsoft.com/office/drawing/2014/main" id="{86266215-DAFD-D54C-993F-CB1F8815AC10}"/>
              </a:ext>
            </a:extLst>
          </p:cNvPr>
          <p:cNvSpPr/>
          <p:nvPr/>
        </p:nvSpPr>
        <p:spPr>
          <a:xfrm>
            <a:off x="612488" y="195486"/>
            <a:ext cx="1081876" cy="1081876"/>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t>Selecting countries</a:t>
            </a:r>
          </a:p>
        </p:txBody>
      </p:sp>
      <p:sp>
        <p:nvSpPr>
          <p:cNvPr id="36" name="Oval 35">
            <a:extLst>
              <a:ext uri="{FF2B5EF4-FFF2-40B4-BE49-F238E27FC236}">
                <a16:creationId xmlns:a16="http://schemas.microsoft.com/office/drawing/2014/main" id="{0395B028-7167-484D-83BC-51662AB2CA7D}"/>
              </a:ext>
            </a:extLst>
          </p:cNvPr>
          <p:cNvSpPr/>
          <p:nvPr/>
        </p:nvSpPr>
        <p:spPr>
          <a:xfrm>
            <a:off x="612488" y="1419622"/>
            <a:ext cx="1081876" cy="10818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a:t>Mapping</a:t>
            </a:r>
          </a:p>
        </p:txBody>
      </p:sp>
      <p:sp>
        <p:nvSpPr>
          <p:cNvPr id="38" name="Oval 37">
            <a:extLst>
              <a:ext uri="{FF2B5EF4-FFF2-40B4-BE49-F238E27FC236}">
                <a16:creationId xmlns:a16="http://schemas.microsoft.com/office/drawing/2014/main" id="{9820C9B3-CF7B-754D-84AB-05F4A734902D}"/>
              </a:ext>
            </a:extLst>
          </p:cNvPr>
          <p:cNvSpPr/>
          <p:nvPr/>
        </p:nvSpPr>
        <p:spPr>
          <a:xfrm>
            <a:off x="612488" y="2643758"/>
            <a:ext cx="1081876" cy="1081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t>Registry</a:t>
            </a:r>
          </a:p>
        </p:txBody>
      </p:sp>
      <p:sp>
        <p:nvSpPr>
          <p:cNvPr id="39" name="Oval 38">
            <a:extLst>
              <a:ext uri="{FF2B5EF4-FFF2-40B4-BE49-F238E27FC236}">
                <a16:creationId xmlns:a16="http://schemas.microsoft.com/office/drawing/2014/main" id="{2477DF8C-9871-1944-87C1-810B650E980B}"/>
              </a:ext>
            </a:extLst>
          </p:cNvPr>
          <p:cNvSpPr/>
          <p:nvPr/>
        </p:nvSpPr>
        <p:spPr>
          <a:xfrm>
            <a:off x="612488" y="3867894"/>
            <a:ext cx="1081876" cy="10818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t>Selecting </a:t>
            </a:r>
            <a:r>
              <a:rPr lang="en-US" sz="1400" dirty="0" err="1"/>
              <a:t>CoVES</a:t>
            </a:r>
            <a:endParaRPr lang="en-US" sz="1400" dirty="0"/>
          </a:p>
        </p:txBody>
      </p:sp>
      <p:sp>
        <p:nvSpPr>
          <p:cNvPr id="43" name="Oval 42">
            <a:extLst>
              <a:ext uri="{FF2B5EF4-FFF2-40B4-BE49-F238E27FC236}">
                <a16:creationId xmlns:a16="http://schemas.microsoft.com/office/drawing/2014/main" id="{13768622-8704-B34C-B04A-A1D28E12E70E}"/>
              </a:ext>
            </a:extLst>
          </p:cNvPr>
          <p:cNvSpPr/>
          <p:nvPr/>
        </p:nvSpPr>
        <p:spPr>
          <a:xfrm>
            <a:off x="7271807" y="1029810"/>
            <a:ext cx="1469932" cy="14699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t>BECOMING EXCELLENT</a:t>
            </a:r>
          </a:p>
        </p:txBody>
      </p:sp>
      <p:sp>
        <p:nvSpPr>
          <p:cNvPr id="44" name="Oval 43">
            <a:extLst>
              <a:ext uri="{FF2B5EF4-FFF2-40B4-BE49-F238E27FC236}">
                <a16:creationId xmlns:a16="http://schemas.microsoft.com/office/drawing/2014/main" id="{E4C7C043-8C58-5A4E-A6D0-C518E31AFA10}"/>
              </a:ext>
            </a:extLst>
          </p:cNvPr>
          <p:cNvSpPr/>
          <p:nvPr/>
        </p:nvSpPr>
        <p:spPr>
          <a:xfrm>
            <a:off x="7271807" y="2818855"/>
            <a:ext cx="1469932" cy="1469932"/>
          </a:xfrm>
          <a:prstGeom prst="ellipse">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t>KNOW-HOW IN COVE DEVELOPMENT</a:t>
            </a:r>
          </a:p>
        </p:txBody>
      </p:sp>
      <p:sp>
        <p:nvSpPr>
          <p:cNvPr id="45" name="Oval 44">
            <a:extLst>
              <a:ext uri="{FF2B5EF4-FFF2-40B4-BE49-F238E27FC236}">
                <a16:creationId xmlns:a16="http://schemas.microsoft.com/office/drawing/2014/main" id="{9D5C11DB-9654-5048-BADA-E07D1EBB237C}"/>
              </a:ext>
            </a:extLst>
          </p:cNvPr>
          <p:cNvSpPr/>
          <p:nvPr/>
        </p:nvSpPr>
        <p:spPr>
          <a:xfrm>
            <a:off x="3004084" y="1205038"/>
            <a:ext cx="2895884" cy="2895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369BBFE5-E1B0-4F40-99E0-32957329A894}"/>
              </a:ext>
            </a:extLst>
          </p:cNvPr>
          <p:cNvGrpSpPr/>
          <p:nvPr/>
        </p:nvGrpSpPr>
        <p:grpSpPr>
          <a:xfrm>
            <a:off x="1921320" y="37944"/>
            <a:ext cx="5211628" cy="5211628"/>
            <a:chOff x="1921320" y="37944"/>
            <a:chExt cx="5211628" cy="5211628"/>
          </a:xfrm>
        </p:grpSpPr>
        <p:pic>
          <p:nvPicPr>
            <p:cNvPr id="42" name="Picture 41">
              <a:extLst>
                <a:ext uri="{FF2B5EF4-FFF2-40B4-BE49-F238E27FC236}">
                  <a16:creationId xmlns:a16="http://schemas.microsoft.com/office/drawing/2014/main" id="{1EDC8D1E-874D-F640-B769-0C5D78A93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320" y="37944"/>
              <a:ext cx="5211628" cy="5211628"/>
            </a:xfrm>
            <a:prstGeom prst="rect">
              <a:avLst/>
            </a:prstGeom>
          </p:spPr>
        </p:pic>
        <p:pic>
          <p:nvPicPr>
            <p:cNvPr id="46" name="Picture 45" descr="A close up of a logo&#10;&#10;Description automatically generated">
              <a:extLst>
                <a:ext uri="{FF2B5EF4-FFF2-40B4-BE49-F238E27FC236}">
                  <a16:creationId xmlns:a16="http://schemas.microsoft.com/office/drawing/2014/main" id="{BC2079F9-6896-B04A-9834-B0D599B36B6E}"/>
                </a:ext>
              </a:extLst>
            </p:cNvPr>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b="15001"/>
            <a:stretch/>
          </p:blipFill>
          <p:spPr>
            <a:xfrm>
              <a:off x="4612875" y="1555793"/>
              <a:ext cx="1160224" cy="986185"/>
            </a:xfrm>
            <a:prstGeom prst="rect">
              <a:avLst/>
            </a:prstGeom>
          </p:spPr>
        </p:pic>
        <p:pic>
          <p:nvPicPr>
            <p:cNvPr id="47" name="Picture 46" descr="A close up of a logo&#10;&#10;Description automatically generated">
              <a:extLst>
                <a:ext uri="{FF2B5EF4-FFF2-40B4-BE49-F238E27FC236}">
                  <a16:creationId xmlns:a16="http://schemas.microsoft.com/office/drawing/2014/main" id="{CDD23365-F8D5-F04B-9F57-B9207AF2DA3D}"/>
                </a:ext>
              </a:extLst>
            </p:cNvPr>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b="15001"/>
            <a:stretch/>
          </p:blipFill>
          <p:spPr>
            <a:xfrm>
              <a:off x="4391709" y="2947725"/>
              <a:ext cx="1018055" cy="865343"/>
            </a:xfrm>
            <a:prstGeom prst="rect">
              <a:avLst/>
            </a:prstGeom>
          </p:spPr>
        </p:pic>
        <p:pic>
          <p:nvPicPr>
            <p:cNvPr id="48" name="Picture 47">
              <a:extLst>
                <a:ext uri="{FF2B5EF4-FFF2-40B4-BE49-F238E27FC236}">
                  <a16:creationId xmlns:a16="http://schemas.microsoft.com/office/drawing/2014/main" id="{3CACEA07-3BA7-444E-9D74-E06A6DE76141}"/>
                </a:ext>
              </a:extLst>
            </p:cNvPr>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b="16401"/>
            <a:stretch/>
          </p:blipFill>
          <p:spPr>
            <a:xfrm>
              <a:off x="2990051" y="1954500"/>
              <a:ext cx="1476682" cy="1234499"/>
            </a:xfrm>
            <a:prstGeom prst="rect">
              <a:avLst/>
            </a:prstGeom>
          </p:spPr>
        </p:pic>
        <p:sp>
          <p:nvSpPr>
            <p:cNvPr id="32" name="TextBox 31">
              <a:extLst>
                <a:ext uri="{FF2B5EF4-FFF2-40B4-BE49-F238E27FC236}">
                  <a16:creationId xmlns:a16="http://schemas.microsoft.com/office/drawing/2014/main" id="{0B05EB9D-E74E-3B43-A40B-989D26896C88}"/>
                </a:ext>
              </a:extLst>
            </p:cNvPr>
            <p:cNvSpPr txBox="1"/>
            <p:nvPr/>
          </p:nvSpPr>
          <p:spPr>
            <a:xfrm>
              <a:off x="2707423" y="622545"/>
              <a:ext cx="3528000" cy="864000"/>
            </a:xfrm>
            <a:prstGeom prst="rect">
              <a:avLst/>
            </a:prstGeom>
            <a:solidFill>
              <a:schemeClr val="bg1"/>
            </a:solidFill>
            <a:ln w="38100">
              <a:solidFill>
                <a:srgbClr val="F39900"/>
              </a:solidFill>
            </a:ln>
          </p:spPr>
          <p:txBody>
            <a:bodyPr wrap="square" rtlCol="0" anchor="ctr" anchorCtr="1">
              <a:spAutoFit/>
            </a:bodyPr>
            <a:lstStyle/>
            <a:p>
              <a:pPr algn="ctr"/>
              <a:r>
                <a:rPr lang="en-US" sz="2000" dirty="0">
                  <a:solidFill>
                    <a:schemeClr val="tx2"/>
                  </a:solidFill>
                </a:rPr>
                <a:t>NETWORK OF CENTRES OF VOCATIONAL EXCELLENCE</a:t>
              </a:r>
            </a:p>
          </p:txBody>
        </p:sp>
      </p:grpSp>
      <p:pic>
        <p:nvPicPr>
          <p:cNvPr id="50" name="Picture 49">
            <a:extLst>
              <a:ext uri="{FF2B5EF4-FFF2-40B4-BE49-F238E27FC236}">
                <a16:creationId xmlns:a16="http://schemas.microsoft.com/office/drawing/2014/main" id="{44E7E8D8-735C-8C40-B24B-A4BB89FCF9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51" name="Picture 50">
            <a:extLst>
              <a:ext uri="{FF2B5EF4-FFF2-40B4-BE49-F238E27FC236}">
                <a16:creationId xmlns:a16="http://schemas.microsoft.com/office/drawing/2014/main" id="{D9FA64F4-C6C4-7145-B786-53CE0A59FD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42056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8" grpId="0" animBg="1"/>
      <p:bldP spid="39"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36836C-D4D9-C841-A285-AF7D78575242}"/>
              </a:ext>
            </a:extLst>
          </p:cNvPr>
          <p:cNvGrpSpPr/>
          <p:nvPr/>
        </p:nvGrpSpPr>
        <p:grpSpPr>
          <a:xfrm>
            <a:off x="-9388059" y="-1172666"/>
            <a:ext cx="24031686" cy="13009544"/>
            <a:chOff x="3843499" y="3719582"/>
            <a:chExt cx="16665619" cy="8244192"/>
          </a:xfrm>
          <a:solidFill>
            <a:schemeClr val="bg1">
              <a:lumMod val="85000"/>
            </a:schemeClr>
          </a:solidFill>
        </p:grpSpPr>
        <p:sp>
          <p:nvSpPr>
            <p:cNvPr id="4" name="Freeform 781">
              <a:extLst>
                <a:ext uri="{FF2B5EF4-FFF2-40B4-BE49-F238E27FC236}">
                  <a16:creationId xmlns:a16="http://schemas.microsoft.com/office/drawing/2014/main" id="{43F21AE2-46CB-714C-AAA4-098E5FACD8F6}"/>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 name="Freeform 403">
              <a:extLst>
                <a:ext uri="{FF2B5EF4-FFF2-40B4-BE49-F238E27FC236}">
                  <a16:creationId xmlns:a16="http://schemas.microsoft.com/office/drawing/2014/main" id="{26DF1AD2-1191-F141-845F-47960AE5C6C6}"/>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 name="Freeform 404">
              <a:extLst>
                <a:ext uri="{FF2B5EF4-FFF2-40B4-BE49-F238E27FC236}">
                  <a16:creationId xmlns:a16="http://schemas.microsoft.com/office/drawing/2014/main" id="{B332B556-410A-F14E-B2FD-5FE8B5610E0D}"/>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 name="Freeform 405">
              <a:extLst>
                <a:ext uri="{FF2B5EF4-FFF2-40B4-BE49-F238E27FC236}">
                  <a16:creationId xmlns:a16="http://schemas.microsoft.com/office/drawing/2014/main" id="{7B0044AD-9B8B-4A4E-8F8B-4C5F6EA77791}"/>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 name="Freeform 406">
              <a:extLst>
                <a:ext uri="{FF2B5EF4-FFF2-40B4-BE49-F238E27FC236}">
                  <a16:creationId xmlns:a16="http://schemas.microsoft.com/office/drawing/2014/main" id="{AC18BFEA-5F05-864C-9BAE-619E89E09A01}"/>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 name="Freeform 407">
              <a:extLst>
                <a:ext uri="{FF2B5EF4-FFF2-40B4-BE49-F238E27FC236}">
                  <a16:creationId xmlns:a16="http://schemas.microsoft.com/office/drawing/2014/main" id="{1BAC583E-98C3-D346-BEFA-806032C4D590}"/>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 name="Freeform 408">
              <a:extLst>
                <a:ext uri="{FF2B5EF4-FFF2-40B4-BE49-F238E27FC236}">
                  <a16:creationId xmlns:a16="http://schemas.microsoft.com/office/drawing/2014/main" id="{97CDA3EB-0BC2-CB42-940D-F98D3E9743EE}"/>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 name="Freeform 409">
              <a:extLst>
                <a:ext uri="{FF2B5EF4-FFF2-40B4-BE49-F238E27FC236}">
                  <a16:creationId xmlns:a16="http://schemas.microsoft.com/office/drawing/2014/main" id="{85F15826-0263-FC48-BB3C-3126728A21C5}"/>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 name="Freeform 410">
              <a:extLst>
                <a:ext uri="{FF2B5EF4-FFF2-40B4-BE49-F238E27FC236}">
                  <a16:creationId xmlns:a16="http://schemas.microsoft.com/office/drawing/2014/main" id="{0B241FA0-24ED-FC4C-86A9-18AEA7EBE8AF}"/>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 name="Freeform 411">
              <a:extLst>
                <a:ext uri="{FF2B5EF4-FFF2-40B4-BE49-F238E27FC236}">
                  <a16:creationId xmlns:a16="http://schemas.microsoft.com/office/drawing/2014/main" id="{D5F36084-D4A5-0144-9E2A-EBC844FBCEB7}"/>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 name="Freeform 412">
              <a:extLst>
                <a:ext uri="{FF2B5EF4-FFF2-40B4-BE49-F238E27FC236}">
                  <a16:creationId xmlns:a16="http://schemas.microsoft.com/office/drawing/2014/main" id="{13CD2C94-5AEF-5148-9F3B-593F1C06FF7E}"/>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 name="Freeform 413">
              <a:extLst>
                <a:ext uri="{FF2B5EF4-FFF2-40B4-BE49-F238E27FC236}">
                  <a16:creationId xmlns:a16="http://schemas.microsoft.com/office/drawing/2014/main" id="{B79591FC-2608-1940-A7AC-19335D0BB47E}"/>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 name="Freeform 414">
              <a:extLst>
                <a:ext uri="{FF2B5EF4-FFF2-40B4-BE49-F238E27FC236}">
                  <a16:creationId xmlns:a16="http://schemas.microsoft.com/office/drawing/2014/main" id="{EF0A8F3A-4791-1E4B-9C7E-C90A5B4CD322}"/>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 name="Freeform 415">
              <a:extLst>
                <a:ext uri="{FF2B5EF4-FFF2-40B4-BE49-F238E27FC236}">
                  <a16:creationId xmlns:a16="http://schemas.microsoft.com/office/drawing/2014/main" id="{A19E4AA4-3AA8-2247-9E0F-2372EA18ACAD}"/>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 name="Freeform 416">
              <a:extLst>
                <a:ext uri="{FF2B5EF4-FFF2-40B4-BE49-F238E27FC236}">
                  <a16:creationId xmlns:a16="http://schemas.microsoft.com/office/drawing/2014/main" id="{37F29B5A-98E6-BD4C-86C1-58351994CF4D}"/>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 name="Freeform 417">
              <a:extLst>
                <a:ext uri="{FF2B5EF4-FFF2-40B4-BE49-F238E27FC236}">
                  <a16:creationId xmlns:a16="http://schemas.microsoft.com/office/drawing/2014/main" id="{85303CE8-8263-DC48-9E54-D235E129028D}"/>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 name="Freeform 418">
              <a:extLst>
                <a:ext uri="{FF2B5EF4-FFF2-40B4-BE49-F238E27FC236}">
                  <a16:creationId xmlns:a16="http://schemas.microsoft.com/office/drawing/2014/main" id="{5AEA76D4-746E-C146-8BF3-8E38C8ED6499}"/>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 name="Freeform 419">
              <a:extLst>
                <a:ext uri="{FF2B5EF4-FFF2-40B4-BE49-F238E27FC236}">
                  <a16:creationId xmlns:a16="http://schemas.microsoft.com/office/drawing/2014/main" id="{30977551-67D7-0D44-AE11-98DFEFA4E2AD}"/>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 name="Freeform 420">
              <a:extLst>
                <a:ext uri="{FF2B5EF4-FFF2-40B4-BE49-F238E27FC236}">
                  <a16:creationId xmlns:a16="http://schemas.microsoft.com/office/drawing/2014/main" id="{C1FD1EAB-EFC2-724D-83D8-7282E6D0ED62}"/>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 name="Freeform 421">
              <a:extLst>
                <a:ext uri="{FF2B5EF4-FFF2-40B4-BE49-F238E27FC236}">
                  <a16:creationId xmlns:a16="http://schemas.microsoft.com/office/drawing/2014/main" id="{809623D1-44A3-8148-B371-27B9B27A1EFD}"/>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 name="Freeform 422">
              <a:extLst>
                <a:ext uri="{FF2B5EF4-FFF2-40B4-BE49-F238E27FC236}">
                  <a16:creationId xmlns:a16="http://schemas.microsoft.com/office/drawing/2014/main" id="{7A044205-2E0E-514B-9DA7-A1E6094FCA10}"/>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 name="Freeform 423">
              <a:extLst>
                <a:ext uri="{FF2B5EF4-FFF2-40B4-BE49-F238E27FC236}">
                  <a16:creationId xmlns:a16="http://schemas.microsoft.com/office/drawing/2014/main" id="{017E75D8-EA65-6B41-AEFC-270EC06897CD}"/>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 name="Freeform 424">
              <a:extLst>
                <a:ext uri="{FF2B5EF4-FFF2-40B4-BE49-F238E27FC236}">
                  <a16:creationId xmlns:a16="http://schemas.microsoft.com/office/drawing/2014/main" id="{3CD12BBE-5912-6240-A5E1-9AA9329D35EE}"/>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 name="Freeform 425">
              <a:extLst>
                <a:ext uri="{FF2B5EF4-FFF2-40B4-BE49-F238E27FC236}">
                  <a16:creationId xmlns:a16="http://schemas.microsoft.com/office/drawing/2014/main" id="{AC555C56-89ED-7344-A600-24C7CBCF44C3}"/>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 name="Freeform 426">
              <a:extLst>
                <a:ext uri="{FF2B5EF4-FFF2-40B4-BE49-F238E27FC236}">
                  <a16:creationId xmlns:a16="http://schemas.microsoft.com/office/drawing/2014/main" id="{3F2F400B-B005-4840-B643-4E55B85EFBD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 name="Freeform 427">
              <a:extLst>
                <a:ext uri="{FF2B5EF4-FFF2-40B4-BE49-F238E27FC236}">
                  <a16:creationId xmlns:a16="http://schemas.microsoft.com/office/drawing/2014/main" id="{0866906B-E83A-234A-8D46-CA803DF5F22C}"/>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 name="Freeform 428">
              <a:extLst>
                <a:ext uri="{FF2B5EF4-FFF2-40B4-BE49-F238E27FC236}">
                  <a16:creationId xmlns:a16="http://schemas.microsoft.com/office/drawing/2014/main" id="{2C2F9FF0-FFA7-3646-9750-986C415794E6}"/>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 name="Freeform 429">
              <a:extLst>
                <a:ext uri="{FF2B5EF4-FFF2-40B4-BE49-F238E27FC236}">
                  <a16:creationId xmlns:a16="http://schemas.microsoft.com/office/drawing/2014/main" id="{67A0A6F9-C2A8-F54A-8355-C050AF61A8FD}"/>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grpSp>
          <p:nvGrpSpPr>
            <p:cNvPr id="32" name="Group 31">
              <a:extLst>
                <a:ext uri="{FF2B5EF4-FFF2-40B4-BE49-F238E27FC236}">
                  <a16:creationId xmlns:a16="http://schemas.microsoft.com/office/drawing/2014/main" id="{2322E2B7-3ACE-B640-B3E0-D8F518743E34}"/>
                </a:ext>
              </a:extLst>
            </p:cNvPr>
            <p:cNvGrpSpPr/>
            <p:nvPr/>
          </p:nvGrpSpPr>
          <p:grpSpPr>
            <a:xfrm>
              <a:off x="17709756" y="6761778"/>
              <a:ext cx="697449" cy="662593"/>
              <a:chOff x="5961121" y="2686387"/>
              <a:chExt cx="288233" cy="273757"/>
            </a:xfrm>
            <a:grpFill/>
          </p:grpSpPr>
          <p:sp>
            <p:nvSpPr>
              <p:cNvPr id="397" name="Freeform 430">
                <a:extLst>
                  <a:ext uri="{FF2B5EF4-FFF2-40B4-BE49-F238E27FC236}">
                    <a16:creationId xmlns:a16="http://schemas.microsoft.com/office/drawing/2014/main" id="{E72FA813-C03D-CE4D-B159-D0824AA219F6}"/>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8" name="Freeform 431">
                <a:extLst>
                  <a:ext uri="{FF2B5EF4-FFF2-40B4-BE49-F238E27FC236}">
                    <a16:creationId xmlns:a16="http://schemas.microsoft.com/office/drawing/2014/main" id="{11CD14EF-3F6D-B643-8A00-D2AA6ED21225}"/>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grpSp>
        <p:sp>
          <p:nvSpPr>
            <p:cNvPr id="33" name="Freeform 432">
              <a:extLst>
                <a:ext uri="{FF2B5EF4-FFF2-40B4-BE49-F238E27FC236}">
                  <a16:creationId xmlns:a16="http://schemas.microsoft.com/office/drawing/2014/main" id="{7D3D1BCB-C3AB-1749-9646-2D58B11D105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 name="Freeform 433">
              <a:extLst>
                <a:ext uri="{FF2B5EF4-FFF2-40B4-BE49-F238E27FC236}">
                  <a16:creationId xmlns:a16="http://schemas.microsoft.com/office/drawing/2014/main" id="{21AFBA22-D4E4-A041-9984-0AF059DBEE04}"/>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 name="Freeform 434">
              <a:extLst>
                <a:ext uri="{FF2B5EF4-FFF2-40B4-BE49-F238E27FC236}">
                  <a16:creationId xmlns:a16="http://schemas.microsoft.com/office/drawing/2014/main" id="{56C83F1D-7AD7-7649-8CD3-C8B9182B7C68}"/>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 name="Freeform 435">
              <a:extLst>
                <a:ext uri="{FF2B5EF4-FFF2-40B4-BE49-F238E27FC236}">
                  <a16:creationId xmlns:a16="http://schemas.microsoft.com/office/drawing/2014/main" id="{31C1CC09-5A24-3443-A3FF-31C53B8D1EF9}"/>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 name="Freeform 436">
              <a:extLst>
                <a:ext uri="{FF2B5EF4-FFF2-40B4-BE49-F238E27FC236}">
                  <a16:creationId xmlns:a16="http://schemas.microsoft.com/office/drawing/2014/main" id="{940E86FB-7948-ED49-82CA-BF9E7CC9AF5C}"/>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 name="Freeform 437">
              <a:extLst>
                <a:ext uri="{FF2B5EF4-FFF2-40B4-BE49-F238E27FC236}">
                  <a16:creationId xmlns:a16="http://schemas.microsoft.com/office/drawing/2014/main" id="{8B1878E1-5178-A24C-934F-F3A929BCDA72}"/>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 name="Freeform 438">
              <a:extLst>
                <a:ext uri="{FF2B5EF4-FFF2-40B4-BE49-F238E27FC236}">
                  <a16:creationId xmlns:a16="http://schemas.microsoft.com/office/drawing/2014/main" id="{3FABA240-4AFF-F347-8AC9-8EB408700150}"/>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0" name="Freeform 439">
              <a:extLst>
                <a:ext uri="{FF2B5EF4-FFF2-40B4-BE49-F238E27FC236}">
                  <a16:creationId xmlns:a16="http://schemas.microsoft.com/office/drawing/2014/main" id="{FE885677-8270-1644-99FD-4CD02A6AAB6D}"/>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1" name="Freeform 440">
              <a:extLst>
                <a:ext uri="{FF2B5EF4-FFF2-40B4-BE49-F238E27FC236}">
                  <a16:creationId xmlns:a16="http://schemas.microsoft.com/office/drawing/2014/main" id="{A6D45002-AD90-4648-A01D-73193E37940F}"/>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2" name="Freeform 441">
              <a:extLst>
                <a:ext uri="{FF2B5EF4-FFF2-40B4-BE49-F238E27FC236}">
                  <a16:creationId xmlns:a16="http://schemas.microsoft.com/office/drawing/2014/main" id="{FF3C5669-87B2-4246-8ED3-0167AA03959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3" name="Freeform 442">
              <a:extLst>
                <a:ext uri="{FF2B5EF4-FFF2-40B4-BE49-F238E27FC236}">
                  <a16:creationId xmlns:a16="http://schemas.microsoft.com/office/drawing/2014/main" id="{62C671B4-536F-A148-A522-E16DA76A39C4}"/>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4" name="Freeform 443">
              <a:extLst>
                <a:ext uri="{FF2B5EF4-FFF2-40B4-BE49-F238E27FC236}">
                  <a16:creationId xmlns:a16="http://schemas.microsoft.com/office/drawing/2014/main" id="{D46217D8-61A9-4641-9911-74DDA908770E}"/>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5" name="Freeform 444">
              <a:extLst>
                <a:ext uri="{FF2B5EF4-FFF2-40B4-BE49-F238E27FC236}">
                  <a16:creationId xmlns:a16="http://schemas.microsoft.com/office/drawing/2014/main" id="{134FF137-98BA-C14B-B0CF-7C3A1903CD82}"/>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6" name="Freeform 445">
              <a:extLst>
                <a:ext uri="{FF2B5EF4-FFF2-40B4-BE49-F238E27FC236}">
                  <a16:creationId xmlns:a16="http://schemas.microsoft.com/office/drawing/2014/main" id="{9251702D-9705-E64B-B10F-1BEEA3EDD88C}"/>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7" name="Freeform 446">
              <a:extLst>
                <a:ext uri="{FF2B5EF4-FFF2-40B4-BE49-F238E27FC236}">
                  <a16:creationId xmlns:a16="http://schemas.microsoft.com/office/drawing/2014/main" id="{A61CEBEA-8EA6-9541-BC4F-87E2025569C4}"/>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8" name="Freeform 447">
              <a:extLst>
                <a:ext uri="{FF2B5EF4-FFF2-40B4-BE49-F238E27FC236}">
                  <a16:creationId xmlns:a16="http://schemas.microsoft.com/office/drawing/2014/main" id="{449EF8C3-5123-E149-AD8B-362E01786E16}"/>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9" name="Freeform 448">
              <a:extLst>
                <a:ext uri="{FF2B5EF4-FFF2-40B4-BE49-F238E27FC236}">
                  <a16:creationId xmlns:a16="http://schemas.microsoft.com/office/drawing/2014/main" id="{2D0CCDC0-3512-B144-B3F8-72A08F9BE0CE}"/>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0" name="Freeform 449">
              <a:extLst>
                <a:ext uri="{FF2B5EF4-FFF2-40B4-BE49-F238E27FC236}">
                  <a16:creationId xmlns:a16="http://schemas.microsoft.com/office/drawing/2014/main" id="{CC8E1B95-8BE0-D144-833D-67401E6EA4FA}"/>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1" name="Freeform 450">
              <a:extLst>
                <a:ext uri="{FF2B5EF4-FFF2-40B4-BE49-F238E27FC236}">
                  <a16:creationId xmlns:a16="http://schemas.microsoft.com/office/drawing/2014/main" id="{28D332D9-DDFF-B641-A3ED-7DD1130A1614}"/>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2" name="Freeform 451">
              <a:extLst>
                <a:ext uri="{FF2B5EF4-FFF2-40B4-BE49-F238E27FC236}">
                  <a16:creationId xmlns:a16="http://schemas.microsoft.com/office/drawing/2014/main" id="{6C0985DF-569E-B146-B9C2-C06CB84170FD}"/>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3" name="Freeform 452">
              <a:extLst>
                <a:ext uri="{FF2B5EF4-FFF2-40B4-BE49-F238E27FC236}">
                  <a16:creationId xmlns:a16="http://schemas.microsoft.com/office/drawing/2014/main" id="{452A2403-3662-C647-892E-7A2557F56C84}"/>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4" name="Freeform 453">
              <a:extLst>
                <a:ext uri="{FF2B5EF4-FFF2-40B4-BE49-F238E27FC236}">
                  <a16:creationId xmlns:a16="http://schemas.microsoft.com/office/drawing/2014/main" id="{FCAB9D29-17AB-8047-9701-1F207AE14C28}"/>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5" name="Freeform 454">
              <a:extLst>
                <a:ext uri="{FF2B5EF4-FFF2-40B4-BE49-F238E27FC236}">
                  <a16:creationId xmlns:a16="http://schemas.microsoft.com/office/drawing/2014/main" id="{8AAA689E-32E9-2649-83A4-E8D6193CD018}"/>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6" name="Freeform 455">
              <a:extLst>
                <a:ext uri="{FF2B5EF4-FFF2-40B4-BE49-F238E27FC236}">
                  <a16:creationId xmlns:a16="http://schemas.microsoft.com/office/drawing/2014/main" id="{9FAB54F9-B6FB-1940-92A0-D7D67165B4B1}"/>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7" name="Freeform 456">
              <a:extLst>
                <a:ext uri="{FF2B5EF4-FFF2-40B4-BE49-F238E27FC236}">
                  <a16:creationId xmlns:a16="http://schemas.microsoft.com/office/drawing/2014/main" id="{3F1C7619-A449-2A46-8F45-BD74592A3842}"/>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8" name="Freeform 457">
              <a:extLst>
                <a:ext uri="{FF2B5EF4-FFF2-40B4-BE49-F238E27FC236}">
                  <a16:creationId xmlns:a16="http://schemas.microsoft.com/office/drawing/2014/main" id="{8EA79C26-2402-6D46-84DD-E6695CA40DFB}"/>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9" name="Freeform 458">
              <a:extLst>
                <a:ext uri="{FF2B5EF4-FFF2-40B4-BE49-F238E27FC236}">
                  <a16:creationId xmlns:a16="http://schemas.microsoft.com/office/drawing/2014/main" id="{2ACB8858-4325-2648-A16A-07A1000113E9}"/>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0" name="Freeform 459">
              <a:extLst>
                <a:ext uri="{FF2B5EF4-FFF2-40B4-BE49-F238E27FC236}">
                  <a16:creationId xmlns:a16="http://schemas.microsoft.com/office/drawing/2014/main" id="{A3080F20-3A24-464E-9F1F-6F1E3C651DBC}"/>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1" name="Freeform 460">
              <a:extLst>
                <a:ext uri="{FF2B5EF4-FFF2-40B4-BE49-F238E27FC236}">
                  <a16:creationId xmlns:a16="http://schemas.microsoft.com/office/drawing/2014/main" id="{77AD3345-22EF-0B40-91E9-D7D2699459DE}"/>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2" name="Freeform 461">
              <a:extLst>
                <a:ext uri="{FF2B5EF4-FFF2-40B4-BE49-F238E27FC236}">
                  <a16:creationId xmlns:a16="http://schemas.microsoft.com/office/drawing/2014/main" id="{E7DB7BAF-37CB-9C42-A3C4-900DC217A623}"/>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3" name="Freeform 462">
              <a:extLst>
                <a:ext uri="{FF2B5EF4-FFF2-40B4-BE49-F238E27FC236}">
                  <a16:creationId xmlns:a16="http://schemas.microsoft.com/office/drawing/2014/main" id="{0238977F-BD3D-0E49-9A81-E28E2430A5C6}"/>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4" name="Freeform 463">
              <a:extLst>
                <a:ext uri="{FF2B5EF4-FFF2-40B4-BE49-F238E27FC236}">
                  <a16:creationId xmlns:a16="http://schemas.microsoft.com/office/drawing/2014/main" id="{170457EA-5361-B242-AC74-AB805A705552}"/>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5" name="Freeform 464">
              <a:extLst>
                <a:ext uri="{FF2B5EF4-FFF2-40B4-BE49-F238E27FC236}">
                  <a16:creationId xmlns:a16="http://schemas.microsoft.com/office/drawing/2014/main" id="{5F9063BB-D315-D34A-9A24-8EE55ABD01A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6" name="Freeform 465">
              <a:extLst>
                <a:ext uri="{FF2B5EF4-FFF2-40B4-BE49-F238E27FC236}">
                  <a16:creationId xmlns:a16="http://schemas.microsoft.com/office/drawing/2014/main" id="{AED4F020-C0C3-EE41-AB76-ECC4E13B1FBD}"/>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7" name="Freeform 466">
              <a:extLst>
                <a:ext uri="{FF2B5EF4-FFF2-40B4-BE49-F238E27FC236}">
                  <a16:creationId xmlns:a16="http://schemas.microsoft.com/office/drawing/2014/main" id="{9DEAE082-8068-1748-A9A6-E0C47927A822}"/>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8" name="Freeform 467">
              <a:extLst>
                <a:ext uri="{FF2B5EF4-FFF2-40B4-BE49-F238E27FC236}">
                  <a16:creationId xmlns:a16="http://schemas.microsoft.com/office/drawing/2014/main" id="{67800503-DCD4-5F42-AF05-769188AC1370}"/>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9" name="Freeform 468">
              <a:extLst>
                <a:ext uri="{FF2B5EF4-FFF2-40B4-BE49-F238E27FC236}">
                  <a16:creationId xmlns:a16="http://schemas.microsoft.com/office/drawing/2014/main" id="{F63CD241-CA2D-6249-95B3-C9627755C480}"/>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0" name="Freeform 469">
              <a:extLst>
                <a:ext uri="{FF2B5EF4-FFF2-40B4-BE49-F238E27FC236}">
                  <a16:creationId xmlns:a16="http://schemas.microsoft.com/office/drawing/2014/main" id="{B0411134-2B1E-E240-86E5-48EAC9D7E50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1" name="Freeform 470">
              <a:extLst>
                <a:ext uri="{FF2B5EF4-FFF2-40B4-BE49-F238E27FC236}">
                  <a16:creationId xmlns:a16="http://schemas.microsoft.com/office/drawing/2014/main" id="{043DD558-6596-EF47-BF04-D422838CFD12}"/>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2" name="Freeform 471">
              <a:extLst>
                <a:ext uri="{FF2B5EF4-FFF2-40B4-BE49-F238E27FC236}">
                  <a16:creationId xmlns:a16="http://schemas.microsoft.com/office/drawing/2014/main" id="{3FD7165B-7846-514A-B539-77E4497C88D3}"/>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3" name="Freeform 472">
              <a:extLst>
                <a:ext uri="{FF2B5EF4-FFF2-40B4-BE49-F238E27FC236}">
                  <a16:creationId xmlns:a16="http://schemas.microsoft.com/office/drawing/2014/main" id="{0865E06B-23C9-3940-B5CA-B162232A189D}"/>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4" name="Freeform 473">
              <a:extLst>
                <a:ext uri="{FF2B5EF4-FFF2-40B4-BE49-F238E27FC236}">
                  <a16:creationId xmlns:a16="http://schemas.microsoft.com/office/drawing/2014/main" id="{47488F46-FBB9-0D46-BA80-3A0E4A2AC056}"/>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5" name="Freeform 474">
              <a:extLst>
                <a:ext uri="{FF2B5EF4-FFF2-40B4-BE49-F238E27FC236}">
                  <a16:creationId xmlns:a16="http://schemas.microsoft.com/office/drawing/2014/main" id="{E2716872-188E-1B48-815F-BE907C3446B2}"/>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6" name="Freeform 475">
              <a:extLst>
                <a:ext uri="{FF2B5EF4-FFF2-40B4-BE49-F238E27FC236}">
                  <a16:creationId xmlns:a16="http://schemas.microsoft.com/office/drawing/2014/main" id="{5A7FC1A3-9C74-BA44-B732-B0EF44346CD7}"/>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7" name="Freeform 476">
              <a:extLst>
                <a:ext uri="{FF2B5EF4-FFF2-40B4-BE49-F238E27FC236}">
                  <a16:creationId xmlns:a16="http://schemas.microsoft.com/office/drawing/2014/main" id="{7F27EA29-B804-5B44-B9E3-C24C97F175B0}"/>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8" name="Freeform 477">
              <a:extLst>
                <a:ext uri="{FF2B5EF4-FFF2-40B4-BE49-F238E27FC236}">
                  <a16:creationId xmlns:a16="http://schemas.microsoft.com/office/drawing/2014/main" id="{83426879-C30D-8C45-9110-D499F719478F}"/>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9" name="Freeform 478">
              <a:extLst>
                <a:ext uri="{FF2B5EF4-FFF2-40B4-BE49-F238E27FC236}">
                  <a16:creationId xmlns:a16="http://schemas.microsoft.com/office/drawing/2014/main" id="{4DD1629F-5B0A-604B-B429-CAF247322682}"/>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0" name="Freeform 479">
              <a:extLst>
                <a:ext uri="{FF2B5EF4-FFF2-40B4-BE49-F238E27FC236}">
                  <a16:creationId xmlns:a16="http://schemas.microsoft.com/office/drawing/2014/main" id="{4D9347A1-EFA4-264D-AAC3-7FD3524C7FA0}"/>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1" name="Freeform 480">
              <a:extLst>
                <a:ext uri="{FF2B5EF4-FFF2-40B4-BE49-F238E27FC236}">
                  <a16:creationId xmlns:a16="http://schemas.microsoft.com/office/drawing/2014/main" id="{C5CE78BF-534F-7747-AC08-78D84C71DD85}"/>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2" name="Freeform 481">
              <a:extLst>
                <a:ext uri="{FF2B5EF4-FFF2-40B4-BE49-F238E27FC236}">
                  <a16:creationId xmlns:a16="http://schemas.microsoft.com/office/drawing/2014/main" id="{E1272CAD-3DEE-FD4B-85E0-2088D58D907F}"/>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3" name="Freeform 482">
              <a:extLst>
                <a:ext uri="{FF2B5EF4-FFF2-40B4-BE49-F238E27FC236}">
                  <a16:creationId xmlns:a16="http://schemas.microsoft.com/office/drawing/2014/main" id="{2F3C7035-99AA-FB46-A9D3-58302970FA6D}"/>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4" name="Freeform 483">
              <a:extLst>
                <a:ext uri="{FF2B5EF4-FFF2-40B4-BE49-F238E27FC236}">
                  <a16:creationId xmlns:a16="http://schemas.microsoft.com/office/drawing/2014/main" id="{867CC038-7631-F242-9853-9875DE3644D6}"/>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5" name="Freeform 484">
              <a:extLst>
                <a:ext uri="{FF2B5EF4-FFF2-40B4-BE49-F238E27FC236}">
                  <a16:creationId xmlns:a16="http://schemas.microsoft.com/office/drawing/2014/main" id="{586738EB-AB39-5D4A-823B-E8574BE8F579}"/>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6" name="Freeform 485">
              <a:extLst>
                <a:ext uri="{FF2B5EF4-FFF2-40B4-BE49-F238E27FC236}">
                  <a16:creationId xmlns:a16="http://schemas.microsoft.com/office/drawing/2014/main" id="{A3E6CB44-5210-2F41-A72A-058E82F5A97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7" name="Freeform 486">
              <a:extLst>
                <a:ext uri="{FF2B5EF4-FFF2-40B4-BE49-F238E27FC236}">
                  <a16:creationId xmlns:a16="http://schemas.microsoft.com/office/drawing/2014/main" id="{B3AB78B9-BFCF-1242-BD9F-1221E5A38EA2}"/>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8" name="Freeform 487">
              <a:extLst>
                <a:ext uri="{FF2B5EF4-FFF2-40B4-BE49-F238E27FC236}">
                  <a16:creationId xmlns:a16="http://schemas.microsoft.com/office/drawing/2014/main" id="{E4088146-28DC-B048-86EB-CA8F619D5813}"/>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9" name="Freeform 488">
              <a:extLst>
                <a:ext uri="{FF2B5EF4-FFF2-40B4-BE49-F238E27FC236}">
                  <a16:creationId xmlns:a16="http://schemas.microsoft.com/office/drawing/2014/main" id="{1FBED34B-6A1F-9F46-BB7D-24A41B80E266}"/>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0" name="Freeform 489">
              <a:extLst>
                <a:ext uri="{FF2B5EF4-FFF2-40B4-BE49-F238E27FC236}">
                  <a16:creationId xmlns:a16="http://schemas.microsoft.com/office/drawing/2014/main" id="{2D3548F5-75E2-0D46-969E-D0B22B7859F9}"/>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1" name="Freeform 490">
              <a:extLst>
                <a:ext uri="{FF2B5EF4-FFF2-40B4-BE49-F238E27FC236}">
                  <a16:creationId xmlns:a16="http://schemas.microsoft.com/office/drawing/2014/main" id="{3CFD8C89-3F4E-CD4D-8313-236ADA845173}"/>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2" name="Freeform 491">
              <a:extLst>
                <a:ext uri="{FF2B5EF4-FFF2-40B4-BE49-F238E27FC236}">
                  <a16:creationId xmlns:a16="http://schemas.microsoft.com/office/drawing/2014/main" id="{EBDC0248-457B-184F-89D4-4DD0E3CD82F5}"/>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3" name="Freeform 492">
              <a:extLst>
                <a:ext uri="{FF2B5EF4-FFF2-40B4-BE49-F238E27FC236}">
                  <a16:creationId xmlns:a16="http://schemas.microsoft.com/office/drawing/2014/main" id="{C7D34E3D-67CC-C14B-AC84-DAFC742BA4EA}"/>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4" name="Freeform 493">
              <a:extLst>
                <a:ext uri="{FF2B5EF4-FFF2-40B4-BE49-F238E27FC236}">
                  <a16:creationId xmlns:a16="http://schemas.microsoft.com/office/drawing/2014/main" id="{BA626A9A-A461-DB4F-AC3E-7123FF4FCD4A}"/>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5" name="Freeform 494">
              <a:extLst>
                <a:ext uri="{FF2B5EF4-FFF2-40B4-BE49-F238E27FC236}">
                  <a16:creationId xmlns:a16="http://schemas.microsoft.com/office/drawing/2014/main" id="{F4B48764-BCBF-CE43-ADDB-E32EF46B755E}"/>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6" name="Freeform 495">
              <a:extLst>
                <a:ext uri="{FF2B5EF4-FFF2-40B4-BE49-F238E27FC236}">
                  <a16:creationId xmlns:a16="http://schemas.microsoft.com/office/drawing/2014/main" id="{2C325572-6600-E04E-AA81-D684C8E71B5A}"/>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7" name="Freeform 496">
              <a:extLst>
                <a:ext uri="{FF2B5EF4-FFF2-40B4-BE49-F238E27FC236}">
                  <a16:creationId xmlns:a16="http://schemas.microsoft.com/office/drawing/2014/main" id="{D0B08BE0-2129-944A-9820-4B420325EF00}"/>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8" name="Freeform 497">
              <a:extLst>
                <a:ext uri="{FF2B5EF4-FFF2-40B4-BE49-F238E27FC236}">
                  <a16:creationId xmlns:a16="http://schemas.microsoft.com/office/drawing/2014/main" id="{CB782A28-4B77-EB42-8FF6-3486B419BFCF}"/>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9" name="Freeform 498">
              <a:extLst>
                <a:ext uri="{FF2B5EF4-FFF2-40B4-BE49-F238E27FC236}">
                  <a16:creationId xmlns:a16="http://schemas.microsoft.com/office/drawing/2014/main" id="{2F39AA68-865B-DB45-98D4-A606531258E2}"/>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0" name="Freeform 499">
              <a:extLst>
                <a:ext uri="{FF2B5EF4-FFF2-40B4-BE49-F238E27FC236}">
                  <a16:creationId xmlns:a16="http://schemas.microsoft.com/office/drawing/2014/main" id="{388EAF1E-5974-3B45-9E80-0851339F50B6}"/>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1" name="Freeform 500">
              <a:extLst>
                <a:ext uri="{FF2B5EF4-FFF2-40B4-BE49-F238E27FC236}">
                  <a16:creationId xmlns:a16="http://schemas.microsoft.com/office/drawing/2014/main" id="{D117F623-97A4-914A-9C49-11EDB245745E}"/>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2" name="Freeform 501">
              <a:extLst>
                <a:ext uri="{FF2B5EF4-FFF2-40B4-BE49-F238E27FC236}">
                  <a16:creationId xmlns:a16="http://schemas.microsoft.com/office/drawing/2014/main" id="{39668A4C-659B-3041-B646-07FA074C265F}"/>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3" name="Freeform 502">
              <a:extLst>
                <a:ext uri="{FF2B5EF4-FFF2-40B4-BE49-F238E27FC236}">
                  <a16:creationId xmlns:a16="http://schemas.microsoft.com/office/drawing/2014/main" id="{D53F298D-FAC7-FC49-A23C-328E8E4A17F3}"/>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4" name="Freeform 503">
              <a:extLst>
                <a:ext uri="{FF2B5EF4-FFF2-40B4-BE49-F238E27FC236}">
                  <a16:creationId xmlns:a16="http://schemas.microsoft.com/office/drawing/2014/main" id="{7D06BBC1-05F7-F743-8BC2-C19114776ABE}"/>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5" name="Freeform 504">
              <a:extLst>
                <a:ext uri="{FF2B5EF4-FFF2-40B4-BE49-F238E27FC236}">
                  <a16:creationId xmlns:a16="http://schemas.microsoft.com/office/drawing/2014/main" id="{9100A3D1-AFA9-0148-AA24-F5E80DF15F92}"/>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6" name="Freeform 505">
              <a:extLst>
                <a:ext uri="{FF2B5EF4-FFF2-40B4-BE49-F238E27FC236}">
                  <a16:creationId xmlns:a16="http://schemas.microsoft.com/office/drawing/2014/main" id="{3C8825E7-3E9C-C94F-8C83-28FF35A3A7F2}"/>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7" name="Freeform 506">
              <a:extLst>
                <a:ext uri="{FF2B5EF4-FFF2-40B4-BE49-F238E27FC236}">
                  <a16:creationId xmlns:a16="http://schemas.microsoft.com/office/drawing/2014/main" id="{1D8E0D75-AC2B-5840-8428-5DD8F010C6B9}"/>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8" name="Freeform 507">
              <a:extLst>
                <a:ext uri="{FF2B5EF4-FFF2-40B4-BE49-F238E27FC236}">
                  <a16:creationId xmlns:a16="http://schemas.microsoft.com/office/drawing/2014/main" id="{0E7912DC-7B0B-7649-A8FE-464EE5CE3B52}"/>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9" name="Freeform 508">
              <a:extLst>
                <a:ext uri="{FF2B5EF4-FFF2-40B4-BE49-F238E27FC236}">
                  <a16:creationId xmlns:a16="http://schemas.microsoft.com/office/drawing/2014/main" id="{A7C9D89C-166B-B843-9195-64EC9D2CE8CB}"/>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0" name="Freeform 509">
              <a:extLst>
                <a:ext uri="{FF2B5EF4-FFF2-40B4-BE49-F238E27FC236}">
                  <a16:creationId xmlns:a16="http://schemas.microsoft.com/office/drawing/2014/main" id="{523CD58F-6A7E-1341-908B-35C22C9F9EF8}"/>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1" name="Freeform 510">
              <a:extLst>
                <a:ext uri="{FF2B5EF4-FFF2-40B4-BE49-F238E27FC236}">
                  <a16:creationId xmlns:a16="http://schemas.microsoft.com/office/drawing/2014/main" id="{F5A539A2-B848-024D-8B2D-AA4A25C23017}"/>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2" name="Freeform 511">
              <a:extLst>
                <a:ext uri="{FF2B5EF4-FFF2-40B4-BE49-F238E27FC236}">
                  <a16:creationId xmlns:a16="http://schemas.microsoft.com/office/drawing/2014/main" id="{5DA33AA1-A016-E24A-AFB8-760E42159CA9}"/>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3" name="Freeform 512">
              <a:extLst>
                <a:ext uri="{FF2B5EF4-FFF2-40B4-BE49-F238E27FC236}">
                  <a16:creationId xmlns:a16="http://schemas.microsoft.com/office/drawing/2014/main" id="{9B5A949D-0F9D-5843-AB3E-97F6CB6E5C8A}"/>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4" name="Freeform 513">
              <a:extLst>
                <a:ext uri="{FF2B5EF4-FFF2-40B4-BE49-F238E27FC236}">
                  <a16:creationId xmlns:a16="http://schemas.microsoft.com/office/drawing/2014/main" id="{30D19D15-1E5B-604D-9E87-34ABBD23DB12}"/>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5" name="Freeform 514">
              <a:extLst>
                <a:ext uri="{FF2B5EF4-FFF2-40B4-BE49-F238E27FC236}">
                  <a16:creationId xmlns:a16="http://schemas.microsoft.com/office/drawing/2014/main" id="{7DD35A81-58D5-2D4A-B867-C5C606B90199}"/>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6" name="Freeform 515">
              <a:extLst>
                <a:ext uri="{FF2B5EF4-FFF2-40B4-BE49-F238E27FC236}">
                  <a16:creationId xmlns:a16="http://schemas.microsoft.com/office/drawing/2014/main" id="{1FADFB87-14A0-3042-81CB-3FDC91EA8EC6}"/>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7" name="Freeform 516">
              <a:extLst>
                <a:ext uri="{FF2B5EF4-FFF2-40B4-BE49-F238E27FC236}">
                  <a16:creationId xmlns:a16="http://schemas.microsoft.com/office/drawing/2014/main" id="{F08D79FA-A211-3E42-9CF8-465DE5741F87}"/>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8" name="Freeform 517">
              <a:extLst>
                <a:ext uri="{FF2B5EF4-FFF2-40B4-BE49-F238E27FC236}">
                  <a16:creationId xmlns:a16="http://schemas.microsoft.com/office/drawing/2014/main" id="{511C8263-FE62-3044-ADAA-B3ADC1BDB931}"/>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9" name="Freeform 518">
              <a:extLst>
                <a:ext uri="{FF2B5EF4-FFF2-40B4-BE49-F238E27FC236}">
                  <a16:creationId xmlns:a16="http://schemas.microsoft.com/office/drawing/2014/main" id="{3D25A018-6A72-FB47-9034-9B96DE31070A}"/>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0" name="Freeform 519">
              <a:extLst>
                <a:ext uri="{FF2B5EF4-FFF2-40B4-BE49-F238E27FC236}">
                  <a16:creationId xmlns:a16="http://schemas.microsoft.com/office/drawing/2014/main" id="{70FC5F75-C76B-B547-A1D6-15C848BE8C2E}"/>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1" name="Freeform 520">
              <a:extLst>
                <a:ext uri="{FF2B5EF4-FFF2-40B4-BE49-F238E27FC236}">
                  <a16:creationId xmlns:a16="http://schemas.microsoft.com/office/drawing/2014/main" id="{296B50D6-4244-324E-8C57-039B042ADF1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2" name="Freeform 521">
              <a:extLst>
                <a:ext uri="{FF2B5EF4-FFF2-40B4-BE49-F238E27FC236}">
                  <a16:creationId xmlns:a16="http://schemas.microsoft.com/office/drawing/2014/main" id="{25B7BCA1-50A2-0D40-91E3-228FE6865B29}"/>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3" name="Freeform 522">
              <a:extLst>
                <a:ext uri="{FF2B5EF4-FFF2-40B4-BE49-F238E27FC236}">
                  <a16:creationId xmlns:a16="http://schemas.microsoft.com/office/drawing/2014/main" id="{E2540308-0D3D-164D-8F84-861F7219A583}"/>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4" name="Freeform 523">
              <a:extLst>
                <a:ext uri="{FF2B5EF4-FFF2-40B4-BE49-F238E27FC236}">
                  <a16:creationId xmlns:a16="http://schemas.microsoft.com/office/drawing/2014/main" id="{010E60E5-6363-D34E-8932-D23F7B08CCFD}"/>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5" name="Freeform 524">
              <a:extLst>
                <a:ext uri="{FF2B5EF4-FFF2-40B4-BE49-F238E27FC236}">
                  <a16:creationId xmlns:a16="http://schemas.microsoft.com/office/drawing/2014/main" id="{61B82257-C899-9E4E-A5AA-D903AEFB5EAB}"/>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6" name="Freeform 525">
              <a:extLst>
                <a:ext uri="{FF2B5EF4-FFF2-40B4-BE49-F238E27FC236}">
                  <a16:creationId xmlns:a16="http://schemas.microsoft.com/office/drawing/2014/main" id="{DD7F117D-397E-F940-85D6-84849FC7FD7E}"/>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7" name="Freeform 526">
              <a:extLst>
                <a:ext uri="{FF2B5EF4-FFF2-40B4-BE49-F238E27FC236}">
                  <a16:creationId xmlns:a16="http://schemas.microsoft.com/office/drawing/2014/main" id="{67FAF48F-05B1-0547-8381-367A5818818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8" name="Freeform 527">
              <a:extLst>
                <a:ext uri="{FF2B5EF4-FFF2-40B4-BE49-F238E27FC236}">
                  <a16:creationId xmlns:a16="http://schemas.microsoft.com/office/drawing/2014/main" id="{A8B7BD05-B7E3-EE4A-ADB3-BA27172386EB}"/>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9" name="Freeform 528">
              <a:extLst>
                <a:ext uri="{FF2B5EF4-FFF2-40B4-BE49-F238E27FC236}">
                  <a16:creationId xmlns:a16="http://schemas.microsoft.com/office/drawing/2014/main" id="{5EF702A2-74D7-5F4A-AFA3-D062FA80A61B}"/>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0" name="Freeform 529">
              <a:extLst>
                <a:ext uri="{FF2B5EF4-FFF2-40B4-BE49-F238E27FC236}">
                  <a16:creationId xmlns:a16="http://schemas.microsoft.com/office/drawing/2014/main" id="{901ED98F-B509-C94C-97BD-8B422B32DAEC}"/>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1" name="Freeform 530">
              <a:extLst>
                <a:ext uri="{FF2B5EF4-FFF2-40B4-BE49-F238E27FC236}">
                  <a16:creationId xmlns:a16="http://schemas.microsoft.com/office/drawing/2014/main" id="{13B8B9CC-F56E-3B43-B8D9-CFDB912830BA}"/>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2" name="Freeform 531">
              <a:extLst>
                <a:ext uri="{FF2B5EF4-FFF2-40B4-BE49-F238E27FC236}">
                  <a16:creationId xmlns:a16="http://schemas.microsoft.com/office/drawing/2014/main" id="{AD6955C9-EE40-8646-B966-E3F124591758}"/>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3" name="Freeform 532">
              <a:extLst>
                <a:ext uri="{FF2B5EF4-FFF2-40B4-BE49-F238E27FC236}">
                  <a16:creationId xmlns:a16="http://schemas.microsoft.com/office/drawing/2014/main" id="{BE0719BC-2252-3E44-9F6D-BC30384F5367}"/>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4" name="Freeform 533">
              <a:extLst>
                <a:ext uri="{FF2B5EF4-FFF2-40B4-BE49-F238E27FC236}">
                  <a16:creationId xmlns:a16="http://schemas.microsoft.com/office/drawing/2014/main" id="{474AD7CE-38C9-A14A-A905-122965E7A3EE}"/>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5" name="Freeform 534">
              <a:extLst>
                <a:ext uri="{FF2B5EF4-FFF2-40B4-BE49-F238E27FC236}">
                  <a16:creationId xmlns:a16="http://schemas.microsoft.com/office/drawing/2014/main" id="{3C37A254-D1CC-A946-B69F-E9D5B0F5861D}"/>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6" name="Freeform 535">
              <a:extLst>
                <a:ext uri="{FF2B5EF4-FFF2-40B4-BE49-F238E27FC236}">
                  <a16:creationId xmlns:a16="http://schemas.microsoft.com/office/drawing/2014/main" id="{97C4895A-CBD6-6943-BE56-70FC416A3EB3}"/>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7" name="Freeform 536">
              <a:extLst>
                <a:ext uri="{FF2B5EF4-FFF2-40B4-BE49-F238E27FC236}">
                  <a16:creationId xmlns:a16="http://schemas.microsoft.com/office/drawing/2014/main" id="{0B71E72A-7C3E-9D4D-9F6A-C29B6272A73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8" name="Freeform 537">
              <a:extLst>
                <a:ext uri="{FF2B5EF4-FFF2-40B4-BE49-F238E27FC236}">
                  <a16:creationId xmlns:a16="http://schemas.microsoft.com/office/drawing/2014/main" id="{D9A6A9B4-FDE0-F742-A167-A88FA94AF605}"/>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9" name="Freeform 538">
              <a:extLst>
                <a:ext uri="{FF2B5EF4-FFF2-40B4-BE49-F238E27FC236}">
                  <a16:creationId xmlns:a16="http://schemas.microsoft.com/office/drawing/2014/main" id="{C230089F-1D27-8549-B9FE-F72F75494B5B}"/>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0" name="Freeform 539">
              <a:extLst>
                <a:ext uri="{FF2B5EF4-FFF2-40B4-BE49-F238E27FC236}">
                  <a16:creationId xmlns:a16="http://schemas.microsoft.com/office/drawing/2014/main" id="{290BD880-741C-EF4D-A59F-A35D8669DCDA}"/>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1" name="Freeform 540">
              <a:extLst>
                <a:ext uri="{FF2B5EF4-FFF2-40B4-BE49-F238E27FC236}">
                  <a16:creationId xmlns:a16="http://schemas.microsoft.com/office/drawing/2014/main" id="{E8A9409B-691F-7143-A717-1447ACAAF1B7}"/>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2" name="Freeform 541">
              <a:extLst>
                <a:ext uri="{FF2B5EF4-FFF2-40B4-BE49-F238E27FC236}">
                  <a16:creationId xmlns:a16="http://schemas.microsoft.com/office/drawing/2014/main" id="{30ED932C-F1EA-D54F-82E1-CD1C963F7AEE}"/>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3" name="Freeform 542">
              <a:extLst>
                <a:ext uri="{FF2B5EF4-FFF2-40B4-BE49-F238E27FC236}">
                  <a16:creationId xmlns:a16="http://schemas.microsoft.com/office/drawing/2014/main" id="{A1EBD1B2-5824-2B4C-81B1-F8AE5AE44174}"/>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4" name="Freeform 543">
              <a:extLst>
                <a:ext uri="{FF2B5EF4-FFF2-40B4-BE49-F238E27FC236}">
                  <a16:creationId xmlns:a16="http://schemas.microsoft.com/office/drawing/2014/main" id="{3CBBE71A-585C-AF41-9A6A-0766EAA5F23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5" name="Freeform 544">
              <a:extLst>
                <a:ext uri="{FF2B5EF4-FFF2-40B4-BE49-F238E27FC236}">
                  <a16:creationId xmlns:a16="http://schemas.microsoft.com/office/drawing/2014/main" id="{4EFCD216-98B0-3142-8694-751FD20A11FA}"/>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6" name="Freeform 545">
              <a:extLst>
                <a:ext uri="{FF2B5EF4-FFF2-40B4-BE49-F238E27FC236}">
                  <a16:creationId xmlns:a16="http://schemas.microsoft.com/office/drawing/2014/main" id="{40BE687C-AA87-AF4B-9C22-B0F19E1DC0DC}"/>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7" name="Freeform 546">
              <a:extLst>
                <a:ext uri="{FF2B5EF4-FFF2-40B4-BE49-F238E27FC236}">
                  <a16:creationId xmlns:a16="http://schemas.microsoft.com/office/drawing/2014/main" id="{46A3FA9D-AC81-6540-943A-C90BD2D6FF90}"/>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8" name="Freeform 547">
              <a:extLst>
                <a:ext uri="{FF2B5EF4-FFF2-40B4-BE49-F238E27FC236}">
                  <a16:creationId xmlns:a16="http://schemas.microsoft.com/office/drawing/2014/main" id="{BA887D4C-1651-DD40-9044-747317116BDF}"/>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9" name="Freeform 548">
              <a:extLst>
                <a:ext uri="{FF2B5EF4-FFF2-40B4-BE49-F238E27FC236}">
                  <a16:creationId xmlns:a16="http://schemas.microsoft.com/office/drawing/2014/main" id="{50B14C9B-829E-2E48-A00C-F805F08EF1F5}"/>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0" name="Freeform 549">
              <a:extLst>
                <a:ext uri="{FF2B5EF4-FFF2-40B4-BE49-F238E27FC236}">
                  <a16:creationId xmlns:a16="http://schemas.microsoft.com/office/drawing/2014/main" id="{19B2BE09-F2C2-B648-AAD9-BF5902EAC7C6}"/>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1" name="Freeform 550">
              <a:extLst>
                <a:ext uri="{FF2B5EF4-FFF2-40B4-BE49-F238E27FC236}">
                  <a16:creationId xmlns:a16="http://schemas.microsoft.com/office/drawing/2014/main" id="{E061FAE4-74A6-BD4E-928C-06CCA098A169}"/>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2" name="Freeform 551">
              <a:extLst>
                <a:ext uri="{FF2B5EF4-FFF2-40B4-BE49-F238E27FC236}">
                  <a16:creationId xmlns:a16="http://schemas.microsoft.com/office/drawing/2014/main" id="{7A179DD5-260B-A748-887E-5FABC29A6A61}"/>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3" name="Freeform 552">
              <a:extLst>
                <a:ext uri="{FF2B5EF4-FFF2-40B4-BE49-F238E27FC236}">
                  <a16:creationId xmlns:a16="http://schemas.microsoft.com/office/drawing/2014/main" id="{5A5B04D3-B17B-B342-ACD8-F251BD8406C5}"/>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4" name="Freeform 553">
              <a:extLst>
                <a:ext uri="{FF2B5EF4-FFF2-40B4-BE49-F238E27FC236}">
                  <a16:creationId xmlns:a16="http://schemas.microsoft.com/office/drawing/2014/main" id="{405DA6E2-078B-3B44-9D71-1E46A087C66F}"/>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5" name="Freeform 554">
              <a:extLst>
                <a:ext uri="{FF2B5EF4-FFF2-40B4-BE49-F238E27FC236}">
                  <a16:creationId xmlns:a16="http://schemas.microsoft.com/office/drawing/2014/main" id="{9AFF4F64-8096-EB4F-8E5A-40BCCDAF01FB}"/>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6" name="Freeform 555">
              <a:extLst>
                <a:ext uri="{FF2B5EF4-FFF2-40B4-BE49-F238E27FC236}">
                  <a16:creationId xmlns:a16="http://schemas.microsoft.com/office/drawing/2014/main" id="{AC079D15-0D8C-5F49-B8F9-2DF64BBD24C5}"/>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7" name="Freeform 556">
              <a:extLst>
                <a:ext uri="{FF2B5EF4-FFF2-40B4-BE49-F238E27FC236}">
                  <a16:creationId xmlns:a16="http://schemas.microsoft.com/office/drawing/2014/main" id="{F2ACAADC-2C2E-1C40-A2FF-D14E39890B40}"/>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8" name="Freeform 557">
              <a:extLst>
                <a:ext uri="{FF2B5EF4-FFF2-40B4-BE49-F238E27FC236}">
                  <a16:creationId xmlns:a16="http://schemas.microsoft.com/office/drawing/2014/main" id="{0D3CEDC5-D415-C542-A19B-F84595D3A1CB}"/>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9" name="Freeform 558">
              <a:extLst>
                <a:ext uri="{FF2B5EF4-FFF2-40B4-BE49-F238E27FC236}">
                  <a16:creationId xmlns:a16="http://schemas.microsoft.com/office/drawing/2014/main" id="{D5A3C700-C6B5-CE4F-B637-96FA19DC71B2}"/>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0" name="Freeform 559">
              <a:extLst>
                <a:ext uri="{FF2B5EF4-FFF2-40B4-BE49-F238E27FC236}">
                  <a16:creationId xmlns:a16="http://schemas.microsoft.com/office/drawing/2014/main" id="{BC5A9042-6B0F-DC41-94FF-2B78354F9778}"/>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1" name="Freeform 560">
              <a:extLst>
                <a:ext uri="{FF2B5EF4-FFF2-40B4-BE49-F238E27FC236}">
                  <a16:creationId xmlns:a16="http://schemas.microsoft.com/office/drawing/2014/main" id="{4D4A2C5B-0F50-F843-B776-BEB59844A13E}"/>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2" name="Freeform 561">
              <a:extLst>
                <a:ext uri="{FF2B5EF4-FFF2-40B4-BE49-F238E27FC236}">
                  <a16:creationId xmlns:a16="http://schemas.microsoft.com/office/drawing/2014/main" id="{AF2022F6-B0A2-D54B-95C7-132B7D61E8A4}"/>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3" name="Freeform 562">
              <a:extLst>
                <a:ext uri="{FF2B5EF4-FFF2-40B4-BE49-F238E27FC236}">
                  <a16:creationId xmlns:a16="http://schemas.microsoft.com/office/drawing/2014/main" id="{C3EB2C09-DF3F-1F44-AABF-ACD6B217B5F5}"/>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4" name="Freeform 563">
              <a:extLst>
                <a:ext uri="{FF2B5EF4-FFF2-40B4-BE49-F238E27FC236}">
                  <a16:creationId xmlns:a16="http://schemas.microsoft.com/office/drawing/2014/main" id="{014EF17E-37CE-8147-A839-C4F5FF66455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5" name="Freeform 564">
              <a:extLst>
                <a:ext uri="{FF2B5EF4-FFF2-40B4-BE49-F238E27FC236}">
                  <a16:creationId xmlns:a16="http://schemas.microsoft.com/office/drawing/2014/main" id="{E2DEEFEA-3DEC-DE41-B3CD-B4E670D6D47D}"/>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6" name="Freeform 565">
              <a:extLst>
                <a:ext uri="{FF2B5EF4-FFF2-40B4-BE49-F238E27FC236}">
                  <a16:creationId xmlns:a16="http://schemas.microsoft.com/office/drawing/2014/main" id="{9AF7182D-43D4-694C-B1E1-5CCB8DFC1AA1}"/>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7" name="Freeform 566">
              <a:extLst>
                <a:ext uri="{FF2B5EF4-FFF2-40B4-BE49-F238E27FC236}">
                  <a16:creationId xmlns:a16="http://schemas.microsoft.com/office/drawing/2014/main" id="{BC69055E-F630-3342-8211-43B52BA623CA}"/>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8" name="Freeform 567">
              <a:extLst>
                <a:ext uri="{FF2B5EF4-FFF2-40B4-BE49-F238E27FC236}">
                  <a16:creationId xmlns:a16="http://schemas.microsoft.com/office/drawing/2014/main" id="{B5ADC629-5AAF-DA46-AD66-EAD825CCCFDB}"/>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9" name="Freeform 568">
              <a:extLst>
                <a:ext uri="{FF2B5EF4-FFF2-40B4-BE49-F238E27FC236}">
                  <a16:creationId xmlns:a16="http://schemas.microsoft.com/office/drawing/2014/main" id="{ACF98274-1C83-364F-B756-CDCD57790DDE}"/>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0" name="Freeform 569">
              <a:extLst>
                <a:ext uri="{FF2B5EF4-FFF2-40B4-BE49-F238E27FC236}">
                  <a16:creationId xmlns:a16="http://schemas.microsoft.com/office/drawing/2014/main" id="{A2CD47D5-826D-CC4B-A9FD-A7C66D3ACE29}"/>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1" name="Freeform 570">
              <a:extLst>
                <a:ext uri="{FF2B5EF4-FFF2-40B4-BE49-F238E27FC236}">
                  <a16:creationId xmlns:a16="http://schemas.microsoft.com/office/drawing/2014/main" id="{0ABF2EF1-3C20-2E44-8D44-3652E6190585}"/>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2" name="Freeform 571">
              <a:extLst>
                <a:ext uri="{FF2B5EF4-FFF2-40B4-BE49-F238E27FC236}">
                  <a16:creationId xmlns:a16="http://schemas.microsoft.com/office/drawing/2014/main" id="{BBE1115E-FEBE-7040-97E9-B03DB5E3821F}"/>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3" name="Freeform 572">
              <a:extLst>
                <a:ext uri="{FF2B5EF4-FFF2-40B4-BE49-F238E27FC236}">
                  <a16:creationId xmlns:a16="http://schemas.microsoft.com/office/drawing/2014/main" id="{0802AAB3-3AE5-E44F-8DAC-B1381CE0062B}"/>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4" name="Freeform 573">
              <a:extLst>
                <a:ext uri="{FF2B5EF4-FFF2-40B4-BE49-F238E27FC236}">
                  <a16:creationId xmlns:a16="http://schemas.microsoft.com/office/drawing/2014/main" id="{298900E9-033A-E04D-B8E2-41BB24E5218C}"/>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5" name="Freeform 574">
              <a:extLst>
                <a:ext uri="{FF2B5EF4-FFF2-40B4-BE49-F238E27FC236}">
                  <a16:creationId xmlns:a16="http://schemas.microsoft.com/office/drawing/2014/main" id="{93F99631-2F47-AE4C-85D8-16569154EB38}"/>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6" name="Freeform 575">
              <a:extLst>
                <a:ext uri="{FF2B5EF4-FFF2-40B4-BE49-F238E27FC236}">
                  <a16:creationId xmlns:a16="http://schemas.microsoft.com/office/drawing/2014/main" id="{33ADA4FC-963B-7D48-BD9C-37912F2B3371}"/>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7" name="Freeform 576">
              <a:extLst>
                <a:ext uri="{FF2B5EF4-FFF2-40B4-BE49-F238E27FC236}">
                  <a16:creationId xmlns:a16="http://schemas.microsoft.com/office/drawing/2014/main" id="{395D0242-3247-9647-8F38-842782314EB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8" name="Freeform 577">
              <a:extLst>
                <a:ext uri="{FF2B5EF4-FFF2-40B4-BE49-F238E27FC236}">
                  <a16:creationId xmlns:a16="http://schemas.microsoft.com/office/drawing/2014/main" id="{1C074473-A241-F64F-AEB4-051ECDD65638}"/>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9" name="Freeform 578">
              <a:extLst>
                <a:ext uri="{FF2B5EF4-FFF2-40B4-BE49-F238E27FC236}">
                  <a16:creationId xmlns:a16="http://schemas.microsoft.com/office/drawing/2014/main" id="{0213C7FA-817A-7843-9F61-1FEB5022A7B4}"/>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0" name="Freeform 579">
              <a:extLst>
                <a:ext uri="{FF2B5EF4-FFF2-40B4-BE49-F238E27FC236}">
                  <a16:creationId xmlns:a16="http://schemas.microsoft.com/office/drawing/2014/main" id="{7D1EA965-9300-2E4C-9DFB-F24820740163}"/>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1" name="Freeform 580">
              <a:extLst>
                <a:ext uri="{FF2B5EF4-FFF2-40B4-BE49-F238E27FC236}">
                  <a16:creationId xmlns:a16="http://schemas.microsoft.com/office/drawing/2014/main" id="{E577A5AC-B361-E549-BA3A-08616B65C27A}"/>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2" name="Freeform 581">
              <a:extLst>
                <a:ext uri="{FF2B5EF4-FFF2-40B4-BE49-F238E27FC236}">
                  <a16:creationId xmlns:a16="http://schemas.microsoft.com/office/drawing/2014/main" id="{E7579591-E849-C342-8BA2-037B10FAE919}"/>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3" name="Freeform 582">
              <a:extLst>
                <a:ext uri="{FF2B5EF4-FFF2-40B4-BE49-F238E27FC236}">
                  <a16:creationId xmlns:a16="http://schemas.microsoft.com/office/drawing/2014/main" id="{8683DBC4-9A79-4A40-B3DA-467817C27C6D}"/>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4" name="Freeform 583">
              <a:extLst>
                <a:ext uri="{FF2B5EF4-FFF2-40B4-BE49-F238E27FC236}">
                  <a16:creationId xmlns:a16="http://schemas.microsoft.com/office/drawing/2014/main" id="{9A2CAB4E-06FF-D048-9DEB-0D54FA90FB03}"/>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5" name="Freeform 584">
              <a:extLst>
                <a:ext uri="{FF2B5EF4-FFF2-40B4-BE49-F238E27FC236}">
                  <a16:creationId xmlns:a16="http://schemas.microsoft.com/office/drawing/2014/main" id="{A079FC4F-BF30-7F42-A5C9-A6215B9751BB}"/>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6" name="Freeform 585">
              <a:extLst>
                <a:ext uri="{FF2B5EF4-FFF2-40B4-BE49-F238E27FC236}">
                  <a16:creationId xmlns:a16="http://schemas.microsoft.com/office/drawing/2014/main" id="{0F290ED7-AC3F-DB42-A2A1-BB58C312A2A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7" name="Freeform 586">
              <a:extLst>
                <a:ext uri="{FF2B5EF4-FFF2-40B4-BE49-F238E27FC236}">
                  <a16:creationId xmlns:a16="http://schemas.microsoft.com/office/drawing/2014/main" id="{67E24404-39DD-7A4C-B696-EA1F5A4E1025}"/>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8" name="Freeform 587">
              <a:extLst>
                <a:ext uri="{FF2B5EF4-FFF2-40B4-BE49-F238E27FC236}">
                  <a16:creationId xmlns:a16="http://schemas.microsoft.com/office/drawing/2014/main" id="{E867ADBB-DAC2-2D4E-B039-5DDF0971CA4B}"/>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9" name="Freeform 588">
              <a:extLst>
                <a:ext uri="{FF2B5EF4-FFF2-40B4-BE49-F238E27FC236}">
                  <a16:creationId xmlns:a16="http://schemas.microsoft.com/office/drawing/2014/main" id="{1B5FBE7C-DC16-AB45-80A1-12B1F2CCC483}"/>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0" name="Freeform 589">
              <a:extLst>
                <a:ext uri="{FF2B5EF4-FFF2-40B4-BE49-F238E27FC236}">
                  <a16:creationId xmlns:a16="http://schemas.microsoft.com/office/drawing/2014/main" id="{6C155217-DB5B-A34A-929E-ECE44C0164F3}"/>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1" name="Freeform 590">
              <a:extLst>
                <a:ext uri="{FF2B5EF4-FFF2-40B4-BE49-F238E27FC236}">
                  <a16:creationId xmlns:a16="http://schemas.microsoft.com/office/drawing/2014/main" id="{C3ACAA89-EB09-9444-B7E8-85EC66AF1BAA}"/>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2" name="Freeform 591">
              <a:extLst>
                <a:ext uri="{FF2B5EF4-FFF2-40B4-BE49-F238E27FC236}">
                  <a16:creationId xmlns:a16="http://schemas.microsoft.com/office/drawing/2014/main" id="{386E8894-59B5-5642-99FB-EFC5CBF7947F}"/>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3" name="Freeform 592">
              <a:extLst>
                <a:ext uri="{FF2B5EF4-FFF2-40B4-BE49-F238E27FC236}">
                  <a16:creationId xmlns:a16="http://schemas.microsoft.com/office/drawing/2014/main" id="{E993718B-954B-D94B-8357-D31F08D64B21}"/>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4" name="Freeform 593">
              <a:extLst>
                <a:ext uri="{FF2B5EF4-FFF2-40B4-BE49-F238E27FC236}">
                  <a16:creationId xmlns:a16="http://schemas.microsoft.com/office/drawing/2014/main" id="{D5D21898-C3EF-1740-AA65-2ED62C152C38}"/>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5" name="Freeform 594">
              <a:extLst>
                <a:ext uri="{FF2B5EF4-FFF2-40B4-BE49-F238E27FC236}">
                  <a16:creationId xmlns:a16="http://schemas.microsoft.com/office/drawing/2014/main" id="{5DA1BD7F-BF23-E24F-88D0-B0AB4B89DB8E}"/>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6" name="Freeform 595">
              <a:extLst>
                <a:ext uri="{FF2B5EF4-FFF2-40B4-BE49-F238E27FC236}">
                  <a16:creationId xmlns:a16="http://schemas.microsoft.com/office/drawing/2014/main" id="{D92E01CF-D29B-4546-A69C-B2EE6A3A65EF}"/>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7" name="Freeform 596">
              <a:extLst>
                <a:ext uri="{FF2B5EF4-FFF2-40B4-BE49-F238E27FC236}">
                  <a16:creationId xmlns:a16="http://schemas.microsoft.com/office/drawing/2014/main" id="{1CBDE7F0-06ED-624F-8AA8-219875358708}"/>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8" name="Freeform 597">
              <a:extLst>
                <a:ext uri="{FF2B5EF4-FFF2-40B4-BE49-F238E27FC236}">
                  <a16:creationId xmlns:a16="http://schemas.microsoft.com/office/drawing/2014/main" id="{8718FAB8-93B8-7C41-830D-73CA1AD3BF04}"/>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9" name="Freeform 598">
              <a:extLst>
                <a:ext uri="{FF2B5EF4-FFF2-40B4-BE49-F238E27FC236}">
                  <a16:creationId xmlns:a16="http://schemas.microsoft.com/office/drawing/2014/main" id="{8AFD95C8-CC97-F048-9E67-3EFD9D5C3F0D}"/>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0" name="Freeform 599">
              <a:extLst>
                <a:ext uri="{FF2B5EF4-FFF2-40B4-BE49-F238E27FC236}">
                  <a16:creationId xmlns:a16="http://schemas.microsoft.com/office/drawing/2014/main" id="{103B0D44-82DB-B44D-9732-2CA4A07C66F1}"/>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1" name="Freeform 600">
              <a:extLst>
                <a:ext uri="{FF2B5EF4-FFF2-40B4-BE49-F238E27FC236}">
                  <a16:creationId xmlns:a16="http://schemas.microsoft.com/office/drawing/2014/main" id="{A997982B-3D84-954A-BFD6-7F97B7171126}"/>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2" name="Freeform 601">
              <a:extLst>
                <a:ext uri="{FF2B5EF4-FFF2-40B4-BE49-F238E27FC236}">
                  <a16:creationId xmlns:a16="http://schemas.microsoft.com/office/drawing/2014/main" id="{2A8CDF2C-C9E7-844A-A533-8280629203B2}"/>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3" name="Freeform 602">
              <a:extLst>
                <a:ext uri="{FF2B5EF4-FFF2-40B4-BE49-F238E27FC236}">
                  <a16:creationId xmlns:a16="http://schemas.microsoft.com/office/drawing/2014/main" id="{CCE4A188-2C38-7341-967E-D145673BA520}"/>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4" name="Freeform 604">
              <a:extLst>
                <a:ext uri="{FF2B5EF4-FFF2-40B4-BE49-F238E27FC236}">
                  <a16:creationId xmlns:a16="http://schemas.microsoft.com/office/drawing/2014/main" id="{782F5CC3-4E1F-3C4C-8BA6-6A9A321E8858}"/>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5" name="Freeform 605">
              <a:extLst>
                <a:ext uri="{FF2B5EF4-FFF2-40B4-BE49-F238E27FC236}">
                  <a16:creationId xmlns:a16="http://schemas.microsoft.com/office/drawing/2014/main" id="{6BF8BFAB-9D2D-0448-9010-45570DCC8BCC}"/>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6" name="Freeform 606">
              <a:extLst>
                <a:ext uri="{FF2B5EF4-FFF2-40B4-BE49-F238E27FC236}">
                  <a16:creationId xmlns:a16="http://schemas.microsoft.com/office/drawing/2014/main" id="{EA1F1DFF-679A-F344-95A5-81D381A0BEDC}"/>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7" name="Freeform 607">
              <a:extLst>
                <a:ext uri="{FF2B5EF4-FFF2-40B4-BE49-F238E27FC236}">
                  <a16:creationId xmlns:a16="http://schemas.microsoft.com/office/drawing/2014/main" id="{9DA38942-89F8-DF48-9F10-AC40F7F59EAD}"/>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8" name="Freeform 608">
              <a:extLst>
                <a:ext uri="{FF2B5EF4-FFF2-40B4-BE49-F238E27FC236}">
                  <a16:creationId xmlns:a16="http://schemas.microsoft.com/office/drawing/2014/main" id="{EAF590AA-112F-CD4A-92B7-CBD1C8AF84BF}"/>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9" name="Freeform 609">
              <a:extLst>
                <a:ext uri="{FF2B5EF4-FFF2-40B4-BE49-F238E27FC236}">
                  <a16:creationId xmlns:a16="http://schemas.microsoft.com/office/drawing/2014/main" id="{1E584422-ACA6-3C4B-B94A-6A637956E358}"/>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0" name="Freeform 610">
              <a:extLst>
                <a:ext uri="{FF2B5EF4-FFF2-40B4-BE49-F238E27FC236}">
                  <a16:creationId xmlns:a16="http://schemas.microsoft.com/office/drawing/2014/main" id="{FDCBED5D-2F19-1E48-B2EE-F3E6EFE2E08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1" name="Freeform 611">
              <a:extLst>
                <a:ext uri="{FF2B5EF4-FFF2-40B4-BE49-F238E27FC236}">
                  <a16:creationId xmlns:a16="http://schemas.microsoft.com/office/drawing/2014/main" id="{F8860B69-68FD-2D4A-9DB0-6F0B55D7F24A}"/>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2" name="Freeform 612">
              <a:extLst>
                <a:ext uri="{FF2B5EF4-FFF2-40B4-BE49-F238E27FC236}">
                  <a16:creationId xmlns:a16="http://schemas.microsoft.com/office/drawing/2014/main" id="{627A862B-5F31-E449-9C9B-B4C4455A78C6}"/>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3" name="Rectangle 613">
              <a:extLst>
                <a:ext uri="{FF2B5EF4-FFF2-40B4-BE49-F238E27FC236}">
                  <a16:creationId xmlns:a16="http://schemas.microsoft.com/office/drawing/2014/main" id="{770E9C4D-34D3-3945-9BD9-3E1DCADE5FF5}"/>
                </a:ext>
              </a:extLst>
            </p:cNvPr>
            <p:cNvSpPr>
              <a:spLocks noChangeArrowheads="1"/>
            </p:cNvSpPr>
            <p:nvPr/>
          </p:nvSpPr>
          <p:spPr bwMode="auto">
            <a:xfrm>
              <a:off x="12451788" y="5197675"/>
              <a:ext cx="3187" cy="3188"/>
            </a:xfrm>
            <a:prstGeom prst="rect">
              <a:avLst/>
            </a:pr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4" name="Freeform 614">
              <a:extLst>
                <a:ext uri="{FF2B5EF4-FFF2-40B4-BE49-F238E27FC236}">
                  <a16:creationId xmlns:a16="http://schemas.microsoft.com/office/drawing/2014/main" id="{E0508334-6618-524C-A1C1-1AB5E2F81AA4}"/>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5" name="Freeform 615">
              <a:extLst>
                <a:ext uri="{FF2B5EF4-FFF2-40B4-BE49-F238E27FC236}">
                  <a16:creationId xmlns:a16="http://schemas.microsoft.com/office/drawing/2014/main" id="{B4D1EDF0-6E91-DD4B-B4E7-CE0371F9A10D}"/>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6" name="Freeform 616">
              <a:extLst>
                <a:ext uri="{FF2B5EF4-FFF2-40B4-BE49-F238E27FC236}">
                  <a16:creationId xmlns:a16="http://schemas.microsoft.com/office/drawing/2014/main" id="{1A0B8BFA-366F-DD4B-A55C-83FF8B37CE47}"/>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7" name="Freeform 617">
              <a:extLst>
                <a:ext uri="{FF2B5EF4-FFF2-40B4-BE49-F238E27FC236}">
                  <a16:creationId xmlns:a16="http://schemas.microsoft.com/office/drawing/2014/main" id="{92EE4D9C-B9EC-3441-84AF-7D9EA2C51692}"/>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8" name="Freeform 618">
              <a:extLst>
                <a:ext uri="{FF2B5EF4-FFF2-40B4-BE49-F238E27FC236}">
                  <a16:creationId xmlns:a16="http://schemas.microsoft.com/office/drawing/2014/main" id="{047F7393-7C70-6843-900D-3D08626E4A0D}"/>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9" name="Freeform 619">
              <a:extLst>
                <a:ext uri="{FF2B5EF4-FFF2-40B4-BE49-F238E27FC236}">
                  <a16:creationId xmlns:a16="http://schemas.microsoft.com/office/drawing/2014/main" id="{5277BAB1-5F39-A849-AD6B-0B0ABF41336A}"/>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0" name="Freeform 620">
              <a:extLst>
                <a:ext uri="{FF2B5EF4-FFF2-40B4-BE49-F238E27FC236}">
                  <a16:creationId xmlns:a16="http://schemas.microsoft.com/office/drawing/2014/main" id="{A82CE9BB-09E0-ED49-8F91-DC2762772CEC}"/>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1" name="Freeform 621">
              <a:extLst>
                <a:ext uri="{FF2B5EF4-FFF2-40B4-BE49-F238E27FC236}">
                  <a16:creationId xmlns:a16="http://schemas.microsoft.com/office/drawing/2014/main" id="{1B905E24-DE42-534D-ACC4-AE537795FF4B}"/>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2" name="Freeform 622">
              <a:extLst>
                <a:ext uri="{FF2B5EF4-FFF2-40B4-BE49-F238E27FC236}">
                  <a16:creationId xmlns:a16="http://schemas.microsoft.com/office/drawing/2014/main" id="{66D3882E-A7BE-724A-A718-F9FD2DF79ED3}"/>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3" name="Freeform 623">
              <a:extLst>
                <a:ext uri="{FF2B5EF4-FFF2-40B4-BE49-F238E27FC236}">
                  <a16:creationId xmlns:a16="http://schemas.microsoft.com/office/drawing/2014/main" id="{84E7C8BE-7CF1-ED47-99DA-EF63178EC3F5}"/>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4" name="Freeform 624">
              <a:extLst>
                <a:ext uri="{FF2B5EF4-FFF2-40B4-BE49-F238E27FC236}">
                  <a16:creationId xmlns:a16="http://schemas.microsoft.com/office/drawing/2014/main" id="{83873BF9-C9D7-D741-B65C-9E63D1387F44}"/>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5" name="Freeform 625">
              <a:extLst>
                <a:ext uri="{FF2B5EF4-FFF2-40B4-BE49-F238E27FC236}">
                  <a16:creationId xmlns:a16="http://schemas.microsoft.com/office/drawing/2014/main" id="{F6BDD30C-A9F7-1E44-989E-19D93B888F2C}"/>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6" name="Freeform 626">
              <a:extLst>
                <a:ext uri="{FF2B5EF4-FFF2-40B4-BE49-F238E27FC236}">
                  <a16:creationId xmlns:a16="http://schemas.microsoft.com/office/drawing/2014/main" id="{4BF14C72-103A-1045-9A8E-62FF1525C5A6}"/>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7" name="Freeform 627">
              <a:extLst>
                <a:ext uri="{FF2B5EF4-FFF2-40B4-BE49-F238E27FC236}">
                  <a16:creationId xmlns:a16="http://schemas.microsoft.com/office/drawing/2014/main" id="{FADC4E31-F368-9B45-8417-1A51F5CCD64A}"/>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8" name="Freeform 628">
              <a:extLst>
                <a:ext uri="{FF2B5EF4-FFF2-40B4-BE49-F238E27FC236}">
                  <a16:creationId xmlns:a16="http://schemas.microsoft.com/office/drawing/2014/main" id="{05B34FA7-9BA5-9C46-8E1A-49E09B9C62A6}"/>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9" name="Freeform 629">
              <a:extLst>
                <a:ext uri="{FF2B5EF4-FFF2-40B4-BE49-F238E27FC236}">
                  <a16:creationId xmlns:a16="http://schemas.microsoft.com/office/drawing/2014/main" id="{37269659-31F7-4B4C-AC8C-4668E7D4A28B}"/>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0" name="Freeform 630">
              <a:extLst>
                <a:ext uri="{FF2B5EF4-FFF2-40B4-BE49-F238E27FC236}">
                  <a16:creationId xmlns:a16="http://schemas.microsoft.com/office/drawing/2014/main" id="{9253D11B-682F-E848-8372-89710CDCD6C9}"/>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1" name="Freeform 631">
              <a:extLst>
                <a:ext uri="{FF2B5EF4-FFF2-40B4-BE49-F238E27FC236}">
                  <a16:creationId xmlns:a16="http://schemas.microsoft.com/office/drawing/2014/main" id="{04D5D102-CC81-AE4A-8A30-41778E5DDC18}"/>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2" name="Freeform 632">
              <a:extLst>
                <a:ext uri="{FF2B5EF4-FFF2-40B4-BE49-F238E27FC236}">
                  <a16:creationId xmlns:a16="http://schemas.microsoft.com/office/drawing/2014/main" id="{2671BB70-7159-AB41-BF91-D39394A89A45}"/>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3" name="Freeform 633">
              <a:extLst>
                <a:ext uri="{FF2B5EF4-FFF2-40B4-BE49-F238E27FC236}">
                  <a16:creationId xmlns:a16="http://schemas.microsoft.com/office/drawing/2014/main" id="{730AE9B8-9D96-2C45-8B19-90972472C23E}"/>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4" name="Freeform 634">
              <a:extLst>
                <a:ext uri="{FF2B5EF4-FFF2-40B4-BE49-F238E27FC236}">
                  <a16:creationId xmlns:a16="http://schemas.microsoft.com/office/drawing/2014/main" id="{D7F266DF-2510-524C-888C-F269FDB6F35D}"/>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5" name="Freeform 635">
              <a:extLst>
                <a:ext uri="{FF2B5EF4-FFF2-40B4-BE49-F238E27FC236}">
                  <a16:creationId xmlns:a16="http://schemas.microsoft.com/office/drawing/2014/main" id="{15A20F4F-EDEE-6C49-88A7-1A357D6EB98A}"/>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6" name="Freeform 636">
              <a:extLst>
                <a:ext uri="{FF2B5EF4-FFF2-40B4-BE49-F238E27FC236}">
                  <a16:creationId xmlns:a16="http://schemas.microsoft.com/office/drawing/2014/main" id="{8ADCCA73-FD75-BA4C-9DF1-766D687FEB75}"/>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7" name="Freeform 637">
              <a:extLst>
                <a:ext uri="{FF2B5EF4-FFF2-40B4-BE49-F238E27FC236}">
                  <a16:creationId xmlns:a16="http://schemas.microsoft.com/office/drawing/2014/main" id="{6BD350D6-4606-EE4A-840B-066989294AC6}"/>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8" name="Freeform 638">
              <a:extLst>
                <a:ext uri="{FF2B5EF4-FFF2-40B4-BE49-F238E27FC236}">
                  <a16:creationId xmlns:a16="http://schemas.microsoft.com/office/drawing/2014/main" id="{952ECC58-09CE-2247-9BFD-FB8B9BB268CA}"/>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9" name="Freeform 639">
              <a:extLst>
                <a:ext uri="{FF2B5EF4-FFF2-40B4-BE49-F238E27FC236}">
                  <a16:creationId xmlns:a16="http://schemas.microsoft.com/office/drawing/2014/main" id="{FC815C26-4D3A-384A-AA89-D727CF09EE36}"/>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0" name="Freeform 640">
              <a:extLst>
                <a:ext uri="{FF2B5EF4-FFF2-40B4-BE49-F238E27FC236}">
                  <a16:creationId xmlns:a16="http://schemas.microsoft.com/office/drawing/2014/main" id="{4A6F5EEB-865E-6E45-95F9-BF46DAA08E5C}"/>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1" name="Freeform 641">
              <a:extLst>
                <a:ext uri="{FF2B5EF4-FFF2-40B4-BE49-F238E27FC236}">
                  <a16:creationId xmlns:a16="http://schemas.microsoft.com/office/drawing/2014/main" id="{61C910A3-F93C-3743-B898-7087D782FA51}"/>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2" name="Freeform 642">
              <a:extLst>
                <a:ext uri="{FF2B5EF4-FFF2-40B4-BE49-F238E27FC236}">
                  <a16:creationId xmlns:a16="http://schemas.microsoft.com/office/drawing/2014/main" id="{68B78399-6303-164E-A062-728280D35C6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3" name="Freeform 643">
              <a:extLst>
                <a:ext uri="{FF2B5EF4-FFF2-40B4-BE49-F238E27FC236}">
                  <a16:creationId xmlns:a16="http://schemas.microsoft.com/office/drawing/2014/main" id="{2F70B866-EBB4-1640-B54D-18948C6265CF}"/>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4" name="Freeform 644">
              <a:extLst>
                <a:ext uri="{FF2B5EF4-FFF2-40B4-BE49-F238E27FC236}">
                  <a16:creationId xmlns:a16="http://schemas.microsoft.com/office/drawing/2014/main" id="{82AB3D0F-1A53-A04F-BFEC-E9D423E8EC09}"/>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5" name="Freeform 645">
              <a:extLst>
                <a:ext uri="{FF2B5EF4-FFF2-40B4-BE49-F238E27FC236}">
                  <a16:creationId xmlns:a16="http://schemas.microsoft.com/office/drawing/2014/main" id="{CE7086B5-5B0E-8B4C-BEAB-1C74D278BC0B}"/>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6" name="Freeform 646">
              <a:extLst>
                <a:ext uri="{FF2B5EF4-FFF2-40B4-BE49-F238E27FC236}">
                  <a16:creationId xmlns:a16="http://schemas.microsoft.com/office/drawing/2014/main" id="{F48F837B-F2A8-5D46-B664-6D50F5CFD0C8}"/>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7" name="Freeform 647">
              <a:extLst>
                <a:ext uri="{FF2B5EF4-FFF2-40B4-BE49-F238E27FC236}">
                  <a16:creationId xmlns:a16="http://schemas.microsoft.com/office/drawing/2014/main" id="{99A3E403-8CF3-3F41-99B6-1238D012F37B}"/>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8" name="Freeform 648">
              <a:extLst>
                <a:ext uri="{FF2B5EF4-FFF2-40B4-BE49-F238E27FC236}">
                  <a16:creationId xmlns:a16="http://schemas.microsoft.com/office/drawing/2014/main" id="{E7D75322-B072-114A-8A83-C27DDB39B037}"/>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9" name="Freeform 649">
              <a:extLst>
                <a:ext uri="{FF2B5EF4-FFF2-40B4-BE49-F238E27FC236}">
                  <a16:creationId xmlns:a16="http://schemas.microsoft.com/office/drawing/2014/main" id="{1F4AB21B-FCD9-9A40-9C83-3BB4A178693D}"/>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0" name="Freeform 650">
              <a:extLst>
                <a:ext uri="{FF2B5EF4-FFF2-40B4-BE49-F238E27FC236}">
                  <a16:creationId xmlns:a16="http://schemas.microsoft.com/office/drawing/2014/main" id="{6C72F987-657E-B541-B885-9E5CEA6A7DAC}"/>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1" name="Freeform 651">
              <a:extLst>
                <a:ext uri="{FF2B5EF4-FFF2-40B4-BE49-F238E27FC236}">
                  <a16:creationId xmlns:a16="http://schemas.microsoft.com/office/drawing/2014/main" id="{179B2BE4-5C08-094D-8CE0-3DB7C45A33E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2" name="Freeform 652">
              <a:extLst>
                <a:ext uri="{FF2B5EF4-FFF2-40B4-BE49-F238E27FC236}">
                  <a16:creationId xmlns:a16="http://schemas.microsoft.com/office/drawing/2014/main" id="{B22A6774-47C3-0246-9C2D-BCFD04F0692D}"/>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3" name="Freeform 653">
              <a:extLst>
                <a:ext uri="{FF2B5EF4-FFF2-40B4-BE49-F238E27FC236}">
                  <a16:creationId xmlns:a16="http://schemas.microsoft.com/office/drawing/2014/main" id="{3988A57F-767D-D64F-8C22-8DCC7F98512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4" name="Freeform 654">
              <a:extLst>
                <a:ext uri="{FF2B5EF4-FFF2-40B4-BE49-F238E27FC236}">
                  <a16:creationId xmlns:a16="http://schemas.microsoft.com/office/drawing/2014/main" id="{FAD3CEC1-421C-F648-8268-5E1CFC553B20}"/>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5" name="Freeform 655">
              <a:extLst>
                <a:ext uri="{FF2B5EF4-FFF2-40B4-BE49-F238E27FC236}">
                  <a16:creationId xmlns:a16="http://schemas.microsoft.com/office/drawing/2014/main" id="{24311C9F-0EF0-4D4E-B69E-E5755A5CE6CD}"/>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6" name="Freeform 656">
              <a:extLst>
                <a:ext uri="{FF2B5EF4-FFF2-40B4-BE49-F238E27FC236}">
                  <a16:creationId xmlns:a16="http://schemas.microsoft.com/office/drawing/2014/main" id="{09B1E693-3C9B-A340-8BD2-14E3A250ECAC}"/>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7" name="Freeform 657">
              <a:extLst>
                <a:ext uri="{FF2B5EF4-FFF2-40B4-BE49-F238E27FC236}">
                  <a16:creationId xmlns:a16="http://schemas.microsoft.com/office/drawing/2014/main" id="{8AD486DC-92A4-2841-A936-290B49734FCC}"/>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8" name="Freeform 658">
              <a:extLst>
                <a:ext uri="{FF2B5EF4-FFF2-40B4-BE49-F238E27FC236}">
                  <a16:creationId xmlns:a16="http://schemas.microsoft.com/office/drawing/2014/main" id="{2A75309F-9587-C747-AF7F-2DC5F942F1CD}"/>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9" name="Freeform 659">
              <a:extLst>
                <a:ext uri="{FF2B5EF4-FFF2-40B4-BE49-F238E27FC236}">
                  <a16:creationId xmlns:a16="http://schemas.microsoft.com/office/drawing/2014/main" id="{7986B2C0-F9A9-A240-ADE2-5381363B2D4A}"/>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0" name="Freeform 660">
              <a:extLst>
                <a:ext uri="{FF2B5EF4-FFF2-40B4-BE49-F238E27FC236}">
                  <a16:creationId xmlns:a16="http://schemas.microsoft.com/office/drawing/2014/main" id="{1B6866EF-EB6B-7241-B722-F3E00BB8D3B4}"/>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1" name="Freeform 661">
              <a:extLst>
                <a:ext uri="{FF2B5EF4-FFF2-40B4-BE49-F238E27FC236}">
                  <a16:creationId xmlns:a16="http://schemas.microsoft.com/office/drawing/2014/main" id="{64B8A8DE-6A4A-6640-B765-DF6BFF9430D2}"/>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2" name="Freeform 662">
              <a:extLst>
                <a:ext uri="{FF2B5EF4-FFF2-40B4-BE49-F238E27FC236}">
                  <a16:creationId xmlns:a16="http://schemas.microsoft.com/office/drawing/2014/main" id="{30DDEA1B-7A97-C340-8E21-64D4B47A93BF}"/>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3" name="Freeform 663">
              <a:extLst>
                <a:ext uri="{FF2B5EF4-FFF2-40B4-BE49-F238E27FC236}">
                  <a16:creationId xmlns:a16="http://schemas.microsoft.com/office/drawing/2014/main" id="{D2D012F4-89D0-8745-BAC7-303916DEC1E2}"/>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4" name="Freeform 664">
              <a:extLst>
                <a:ext uri="{FF2B5EF4-FFF2-40B4-BE49-F238E27FC236}">
                  <a16:creationId xmlns:a16="http://schemas.microsoft.com/office/drawing/2014/main" id="{7EFEAEE5-0B1B-874F-85CD-9938D366B20A}"/>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5" name="Freeform 665">
              <a:extLst>
                <a:ext uri="{FF2B5EF4-FFF2-40B4-BE49-F238E27FC236}">
                  <a16:creationId xmlns:a16="http://schemas.microsoft.com/office/drawing/2014/main" id="{34EBE11E-6B89-A545-B08A-9EBC0160F083}"/>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6" name="Freeform 666">
              <a:extLst>
                <a:ext uri="{FF2B5EF4-FFF2-40B4-BE49-F238E27FC236}">
                  <a16:creationId xmlns:a16="http://schemas.microsoft.com/office/drawing/2014/main" id="{B5A63429-C1BF-8442-9148-ADC8140FA2C9}"/>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n-lt"/>
              </a:endParaRPr>
            </a:p>
          </p:txBody>
        </p:sp>
        <p:sp>
          <p:nvSpPr>
            <p:cNvPr id="267" name="Freeform 667">
              <a:extLst>
                <a:ext uri="{FF2B5EF4-FFF2-40B4-BE49-F238E27FC236}">
                  <a16:creationId xmlns:a16="http://schemas.microsoft.com/office/drawing/2014/main" id="{4A3A9EA6-4A8A-8D4D-9780-2FE95B7153CE}"/>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8" name="Freeform 668">
              <a:extLst>
                <a:ext uri="{FF2B5EF4-FFF2-40B4-BE49-F238E27FC236}">
                  <a16:creationId xmlns:a16="http://schemas.microsoft.com/office/drawing/2014/main" id="{DF130ED2-2F55-4643-A22F-47C0B5BF0FBF}"/>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9" name="Freeform 669">
              <a:extLst>
                <a:ext uri="{FF2B5EF4-FFF2-40B4-BE49-F238E27FC236}">
                  <a16:creationId xmlns:a16="http://schemas.microsoft.com/office/drawing/2014/main" id="{98E470CA-6F6F-1B41-B494-49677A12AD06}"/>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0" name="Freeform 670">
              <a:extLst>
                <a:ext uri="{FF2B5EF4-FFF2-40B4-BE49-F238E27FC236}">
                  <a16:creationId xmlns:a16="http://schemas.microsoft.com/office/drawing/2014/main" id="{A91FFD88-AAD3-E84D-9132-547439ED3A06}"/>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1" name="Freeform 671">
              <a:extLst>
                <a:ext uri="{FF2B5EF4-FFF2-40B4-BE49-F238E27FC236}">
                  <a16:creationId xmlns:a16="http://schemas.microsoft.com/office/drawing/2014/main" id="{58EF3D61-772B-3443-9C7A-316B747DFEEF}"/>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2" name="Freeform 672">
              <a:extLst>
                <a:ext uri="{FF2B5EF4-FFF2-40B4-BE49-F238E27FC236}">
                  <a16:creationId xmlns:a16="http://schemas.microsoft.com/office/drawing/2014/main" id="{866722A6-B6A0-7348-B99F-060EE347E9A6}"/>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3" name="Freeform 673">
              <a:extLst>
                <a:ext uri="{FF2B5EF4-FFF2-40B4-BE49-F238E27FC236}">
                  <a16:creationId xmlns:a16="http://schemas.microsoft.com/office/drawing/2014/main" id="{77E2C90C-6A45-AC40-9796-3AE852807AFE}"/>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4" name="Freeform 674">
              <a:extLst>
                <a:ext uri="{FF2B5EF4-FFF2-40B4-BE49-F238E27FC236}">
                  <a16:creationId xmlns:a16="http://schemas.microsoft.com/office/drawing/2014/main" id="{3C62C49D-700F-7044-A63E-B3739846106C}"/>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5" name="Freeform 675">
              <a:extLst>
                <a:ext uri="{FF2B5EF4-FFF2-40B4-BE49-F238E27FC236}">
                  <a16:creationId xmlns:a16="http://schemas.microsoft.com/office/drawing/2014/main" id="{2FD55B76-855D-444B-B6EC-61C96522E2BB}"/>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6" name="Freeform 676">
              <a:extLst>
                <a:ext uri="{FF2B5EF4-FFF2-40B4-BE49-F238E27FC236}">
                  <a16:creationId xmlns:a16="http://schemas.microsoft.com/office/drawing/2014/main" id="{9DB43488-4DC6-BF4F-ACEE-18C6F60B529E}"/>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7" name="Freeform 677">
              <a:extLst>
                <a:ext uri="{FF2B5EF4-FFF2-40B4-BE49-F238E27FC236}">
                  <a16:creationId xmlns:a16="http://schemas.microsoft.com/office/drawing/2014/main" id="{9065AA21-22F1-F54F-B3C0-4208A0886D5E}"/>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n-lt"/>
              </a:endParaRPr>
            </a:p>
          </p:txBody>
        </p:sp>
        <p:sp>
          <p:nvSpPr>
            <p:cNvPr id="278" name="Freeform 678">
              <a:extLst>
                <a:ext uri="{FF2B5EF4-FFF2-40B4-BE49-F238E27FC236}">
                  <a16:creationId xmlns:a16="http://schemas.microsoft.com/office/drawing/2014/main" id="{BE5D292D-4013-9545-BC5A-D528CDD39D72}"/>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9" name="Freeform 679">
              <a:extLst>
                <a:ext uri="{FF2B5EF4-FFF2-40B4-BE49-F238E27FC236}">
                  <a16:creationId xmlns:a16="http://schemas.microsoft.com/office/drawing/2014/main" id="{33ABDA3E-36E5-784D-B2C5-A3D23452729F}"/>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0" name="Freeform 680">
              <a:extLst>
                <a:ext uri="{FF2B5EF4-FFF2-40B4-BE49-F238E27FC236}">
                  <a16:creationId xmlns:a16="http://schemas.microsoft.com/office/drawing/2014/main" id="{7230DC41-2715-D74F-B98B-7B4A2037263E}"/>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1" name="Freeform 681">
              <a:extLst>
                <a:ext uri="{FF2B5EF4-FFF2-40B4-BE49-F238E27FC236}">
                  <a16:creationId xmlns:a16="http://schemas.microsoft.com/office/drawing/2014/main" id="{15B2B4FA-C432-0D47-848B-9BE127FD6A28}"/>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2" name="Freeform 682">
              <a:extLst>
                <a:ext uri="{FF2B5EF4-FFF2-40B4-BE49-F238E27FC236}">
                  <a16:creationId xmlns:a16="http://schemas.microsoft.com/office/drawing/2014/main" id="{5B4008B4-05D8-DC4B-90E8-AA9CE54EF326}"/>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3" name="Freeform 683">
              <a:extLst>
                <a:ext uri="{FF2B5EF4-FFF2-40B4-BE49-F238E27FC236}">
                  <a16:creationId xmlns:a16="http://schemas.microsoft.com/office/drawing/2014/main" id="{75A6C7FC-157A-774A-99C0-352DD6703131}"/>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3"/>
            </a:solid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4" name="Freeform 684">
              <a:extLst>
                <a:ext uri="{FF2B5EF4-FFF2-40B4-BE49-F238E27FC236}">
                  <a16:creationId xmlns:a16="http://schemas.microsoft.com/office/drawing/2014/main" id="{CACA5E11-9B56-7745-8BC4-581DF17CE645}"/>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5" name="Freeform 685">
              <a:extLst>
                <a:ext uri="{FF2B5EF4-FFF2-40B4-BE49-F238E27FC236}">
                  <a16:creationId xmlns:a16="http://schemas.microsoft.com/office/drawing/2014/main" id="{C809E107-C89C-604F-8DC8-293C9E64B2D8}"/>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6" name="Freeform 686">
              <a:extLst>
                <a:ext uri="{FF2B5EF4-FFF2-40B4-BE49-F238E27FC236}">
                  <a16:creationId xmlns:a16="http://schemas.microsoft.com/office/drawing/2014/main" id="{169C96D9-2EF5-5A4C-9BD7-83EED1E1A937}"/>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7" name="Freeform 687">
              <a:extLst>
                <a:ext uri="{FF2B5EF4-FFF2-40B4-BE49-F238E27FC236}">
                  <a16:creationId xmlns:a16="http://schemas.microsoft.com/office/drawing/2014/main" id="{1B2C1C28-7FA7-EA43-9E3A-BAB62D81053F}"/>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8" name="Freeform 688">
              <a:extLst>
                <a:ext uri="{FF2B5EF4-FFF2-40B4-BE49-F238E27FC236}">
                  <a16:creationId xmlns:a16="http://schemas.microsoft.com/office/drawing/2014/main" id="{616D25E1-B62A-FE40-87D2-167964F6C74C}"/>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9" name="Freeform 689">
              <a:extLst>
                <a:ext uri="{FF2B5EF4-FFF2-40B4-BE49-F238E27FC236}">
                  <a16:creationId xmlns:a16="http://schemas.microsoft.com/office/drawing/2014/main" id="{EAE90950-9AB0-F545-9725-8A94DBCCDFC7}"/>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0" name="Freeform 690">
              <a:extLst>
                <a:ext uri="{FF2B5EF4-FFF2-40B4-BE49-F238E27FC236}">
                  <a16:creationId xmlns:a16="http://schemas.microsoft.com/office/drawing/2014/main" id="{9D6E4D2F-B11D-0949-96AC-A8AC43ABFB1E}"/>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1" name="Freeform 691">
              <a:extLst>
                <a:ext uri="{FF2B5EF4-FFF2-40B4-BE49-F238E27FC236}">
                  <a16:creationId xmlns:a16="http://schemas.microsoft.com/office/drawing/2014/main" id="{E6B04AC4-B1D7-6347-A52D-F353053E2B04}"/>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2" name="Freeform 692">
              <a:extLst>
                <a:ext uri="{FF2B5EF4-FFF2-40B4-BE49-F238E27FC236}">
                  <a16:creationId xmlns:a16="http://schemas.microsoft.com/office/drawing/2014/main" id="{AA920725-B994-4F41-89BD-A8A1CEF2D974}"/>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3" name="Freeform 693">
              <a:extLst>
                <a:ext uri="{FF2B5EF4-FFF2-40B4-BE49-F238E27FC236}">
                  <a16:creationId xmlns:a16="http://schemas.microsoft.com/office/drawing/2014/main" id="{04CE15C4-5B64-EE44-A015-7E78844FBF01}"/>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4" name="Freeform 694">
              <a:extLst>
                <a:ext uri="{FF2B5EF4-FFF2-40B4-BE49-F238E27FC236}">
                  <a16:creationId xmlns:a16="http://schemas.microsoft.com/office/drawing/2014/main" id="{88E07EB0-1088-8F4D-A781-EAD48B547AAF}"/>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5" name="Freeform 695">
              <a:extLst>
                <a:ext uri="{FF2B5EF4-FFF2-40B4-BE49-F238E27FC236}">
                  <a16:creationId xmlns:a16="http://schemas.microsoft.com/office/drawing/2014/main" id="{C7C3910D-7A1E-2D49-80FC-216873552536}"/>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6" name="Freeform 696">
              <a:extLst>
                <a:ext uri="{FF2B5EF4-FFF2-40B4-BE49-F238E27FC236}">
                  <a16:creationId xmlns:a16="http://schemas.microsoft.com/office/drawing/2014/main" id="{1545CDDD-5864-A64E-8799-61E9037AF6D8}"/>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7" name="Freeform 697">
              <a:extLst>
                <a:ext uri="{FF2B5EF4-FFF2-40B4-BE49-F238E27FC236}">
                  <a16:creationId xmlns:a16="http://schemas.microsoft.com/office/drawing/2014/main" id="{73675232-BFA1-7347-B7B8-D2B5A78CFAF8}"/>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8" name="Freeform 698">
              <a:extLst>
                <a:ext uri="{FF2B5EF4-FFF2-40B4-BE49-F238E27FC236}">
                  <a16:creationId xmlns:a16="http://schemas.microsoft.com/office/drawing/2014/main" id="{0B7E6028-E9C5-7C45-853C-3A315F4331B3}"/>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9" name="Freeform 699">
              <a:extLst>
                <a:ext uri="{FF2B5EF4-FFF2-40B4-BE49-F238E27FC236}">
                  <a16:creationId xmlns:a16="http://schemas.microsoft.com/office/drawing/2014/main" id="{B09FBF8C-185A-424B-AFC0-CCED6A51F623}"/>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0" name="Freeform 700">
              <a:extLst>
                <a:ext uri="{FF2B5EF4-FFF2-40B4-BE49-F238E27FC236}">
                  <a16:creationId xmlns:a16="http://schemas.microsoft.com/office/drawing/2014/main" id="{47B5A63F-2EBA-9D46-AA30-B5E2994ECF45}"/>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1" name="Freeform 701">
              <a:extLst>
                <a:ext uri="{FF2B5EF4-FFF2-40B4-BE49-F238E27FC236}">
                  <a16:creationId xmlns:a16="http://schemas.microsoft.com/office/drawing/2014/main" id="{CE7AD8FC-8349-0B4E-824E-525E3070DBAD}"/>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2" name="Freeform 702">
              <a:extLst>
                <a:ext uri="{FF2B5EF4-FFF2-40B4-BE49-F238E27FC236}">
                  <a16:creationId xmlns:a16="http://schemas.microsoft.com/office/drawing/2014/main" id="{FF946BB6-4F54-FA49-93C0-F0EE5AED35DD}"/>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3" name="Freeform 703">
              <a:extLst>
                <a:ext uri="{FF2B5EF4-FFF2-40B4-BE49-F238E27FC236}">
                  <a16:creationId xmlns:a16="http://schemas.microsoft.com/office/drawing/2014/main" id="{4750A00D-125C-6446-A8E7-D6634E43E5C3}"/>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4" name="Freeform 704">
              <a:extLst>
                <a:ext uri="{FF2B5EF4-FFF2-40B4-BE49-F238E27FC236}">
                  <a16:creationId xmlns:a16="http://schemas.microsoft.com/office/drawing/2014/main" id="{D6994FD1-E9EA-2341-BE1A-C491AF4ACF45}"/>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5" name="Freeform 705">
              <a:extLst>
                <a:ext uri="{FF2B5EF4-FFF2-40B4-BE49-F238E27FC236}">
                  <a16:creationId xmlns:a16="http://schemas.microsoft.com/office/drawing/2014/main" id="{FACF14B4-5C0A-E24E-8A9A-4F788C0314A9}"/>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6" name="Freeform 706">
              <a:extLst>
                <a:ext uri="{FF2B5EF4-FFF2-40B4-BE49-F238E27FC236}">
                  <a16:creationId xmlns:a16="http://schemas.microsoft.com/office/drawing/2014/main" id="{CED19B2E-F5C2-7B4A-87A0-55C9C999646E}"/>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7" name="Freeform 707">
              <a:extLst>
                <a:ext uri="{FF2B5EF4-FFF2-40B4-BE49-F238E27FC236}">
                  <a16:creationId xmlns:a16="http://schemas.microsoft.com/office/drawing/2014/main" id="{8AA6DEF1-C2EE-304E-BB6C-D83B5F8E19DA}"/>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8" name="Freeform 708">
              <a:extLst>
                <a:ext uri="{FF2B5EF4-FFF2-40B4-BE49-F238E27FC236}">
                  <a16:creationId xmlns:a16="http://schemas.microsoft.com/office/drawing/2014/main" id="{95B4C04E-80E1-8243-A6DD-A2B250D99B66}"/>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9" name="Freeform 709">
              <a:extLst>
                <a:ext uri="{FF2B5EF4-FFF2-40B4-BE49-F238E27FC236}">
                  <a16:creationId xmlns:a16="http://schemas.microsoft.com/office/drawing/2014/main" id="{77F06F0D-5977-E840-AA72-9FD485219D6C}"/>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0" name="Freeform 710">
              <a:extLst>
                <a:ext uri="{FF2B5EF4-FFF2-40B4-BE49-F238E27FC236}">
                  <a16:creationId xmlns:a16="http://schemas.microsoft.com/office/drawing/2014/main" id="{D1250333-5780-794B-B8EE-FDF9F4923BE9}"/>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1" name="Freeform 711">
              <a:extLst>
                <a:ext uri="{FF2B5EF4-FFF2-40B4-BE49-F238E27FC236}">
                  <a16:creationId xmlns:a16="http://schemas.microsoft.com/office/drawing/2014/main" id="{70405720-4BFF-3147-906C-0727743B85D3}"/>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2" name="Freeform 712">
              <a:extLst>
                <a:ext uri="{FF2B5EF4-FFF2-40B4-BE49-F238E27FC236}">
                  <a16:creationId xmlns:a16="http://schemas.microsoft.com/office/drawing/2014/main" id="{91B535F5-4A95-F144-AD7B-D23192FF7625}"/>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3" name="Freeform 713">
              <a:extLst>
                <a:ext uri="{FF2B5EF4-FFF2-40B4-BE49-F238E27FC236}">
                  <a16:creationId xmlns:a16="http://schemas.microsoft.com/office/drawing/2014/main" id="{3179324F-2B9C-0243-B1FE-671A2493CE08}"/>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4" name="Freeform 714">
              <a:extLst>
                <a:ext uri="{FF2B5EF4-FFF2-40B4-BE49-F238E27FC236}">
                  <a16:creationId xmlns:a16="http://schemas.microsoft.com/office/drawing/2014/main" id="{E27CE1CC-8CB3-F647-8F61-48B24E24FCA4}"/>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5" name="Freeform 715">
              <a:extLst>
                <a:ext uri="{FF2B5EF4-FFF2-40B4-BE49-F238E27FC236}">
                  <a16:creationId xmlns:a16="http://schemas.microsoft.com/office/drawing/2014/main" id="{50DFFCBD-9A6F-D746-8059-108A005D5643}"/>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6" name="Freeform 716">
              <a:extLst>
                <a:ext uri="{FF2B5EF4-FFF2-40B4-BE49-F238E27FC236}">
                  <a16:creationId xmlns:a16="http://schemas.microsoft.com/office/drawing/2014/main" id="{E2A29AE4-4A83-254C-B369-10DAA479799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7" name="Freeform 717">
              <a:extLst>
                <a:ext uri="{FF2B5EF4-FFF2-40B4-BE49-F238E27FC236}">
                  <a16:creationId xmlns:a16="http://schemas.microsoft.com/office/drawing/2014/main" id="{1EB008C3-6DA7-9242-B389-CC26F7B26D65}"/>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8" name="Freeform 718">
              <a:extLst>
                <a:ext uri="{FF2B5EF4-FFF2-40B4-BE49-F238E27FC236}">
                  <a16:creationId xmlns:a16="http://schemas.microsoft.com/office/drawing/2014/main" id="{AED090C3-E703-0349-8061-01640CF7AEC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9" name="Freeform 719">
              <a:extLst>
                <a:ext uri="{FF2B5EF4-FFF2-40B4-BE49-F238E27FC236}">
                  <a16:creationId xmlns:a16="http://schemas.microsoft.com/office/drawing/2014/main" id="{187E9748-C51B-4043-AA5B-D4EEC1E6B265}"/>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0" name="Freeform 720">
              <a:extLst>
                <a:ext uri="{FF2B5EF4-FFF2-40B4-BE49-F238E27FC236}">
                  <a16:creationId xmlns:a16="http://schemas.microsoft.com/office/drawing/2014/main" id="{DCE46E66-C469-5C44-87EB-F73D8C37CE34}"/>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1" name="Freeform 721">
              <a:extLst>
                <a:ext uri="{FF2B5EF4-FFF2-40B4-BE49-F238E27FC236}">
                  <a16:creationId xmlns:a16="http://schemas.microsoft.com/office/drawing/2014/main" id="{514796D2-77FD-884E-A6D6-6C7D8B1BFF83}"/>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2" name="Freeform 722">
              <a:extLst>
                <a:ext uri="{FF2B5EF4-FFF2-40B4-BE49-F238E27FC236}">
                  <a16:creationId xmlns:a16="http://schemas.microsoft.com/office/drawing/2014/main" id="{83465440-7639-5B41-90D8-C7250426390A}"/>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3" name="Freeform 723">
              <a:extLst>
                <a:ext uri="{FF2B5EF4-FFF2-40B4-BE49-F238E27FC236}">
                  <a16:creationId xmlns:a16="http://schemas.microsoft.com/office/drawing/2014/main" id="{037C0761-91E0-4642-95BB-91DBA22A5E0C}"/>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4" name="Freeform 724">
              <a:extLst>
                <a:ext uri="{FF2B5EF4-FFF2-40B4-BE49-F238E27FC236}">
                  <a16:creationId xmlns:a16="http://schemas.microsoft.com/office/drawing/2014/main" id="{9D1521EB-CC19-5D47-9B51-A69982D9DA60}"/>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5" name="Freeform 725">
              <a:extLst>
                <a:ext uri="{FF2B5EF4-FFF2-40B4-BE49-F238E27FC236}">
                  <a16:creationId xmlns:a16="http://schemas.microsoft.com/office/drawing/2014/main" id="{BCA97269-900F-0743-92DC-779189F8848A}"/>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6" name="Freeform 726">
              <a:extLst>
                <a:ext uri="{FF2B5EF4-FFF2-40B4-BE49-F238E27FC236}">
                  <a16:creationId xmlns:a16="http://schemas.microsoft.com/office/drawing/2014/main" id="{65858A3B-BCBA-5D47-9B54-570B0C1355CA}"/>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7" name="Freeform 727">
              <a:extLst>
                <a:ext uri="{FF2B5EF4-FFF2-40B4-BE49-F238E27FC236}">
                  <a16:creationId xmlns:a16="http://schemas.microsoft.com/office/drawing/2014/main" id="{135D9A43-E551-5041-A33A-DCC139F42233}"/>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8" name="Freeform 728">
              <a:extLst>
                <a:ext uri="{FF2B5EF4-FFF2-40B4-BE49-F238E27FC236}">
                  <a16:creationId xmlns:a16="http://schemas.microsoft.com/office/drawing/2014/main" id="{78DF8091-250E-AB47-A37F-0DA8E52D9980}"/>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9" name="Freeform 729">
              <a:extLst>
                <a:ext uri="{FF2B5EF4-FFF2-40B4-BE49-F238E27FC236}">
                  <a16:creationId xmlns:a16="http://schemas.microsoft.com/office/drawing/2014/main" id="{9F8969F5-B50B-D949-9F22-791E81AAD721}"/>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0" name="Freeform 730">
              <a:extLst>
                <a:ext uri="{FF2B5EF4-FFF2-40B4-BE49-F238E27FC236}">
                  <a16:creationId xmlns:a16="http://schemas.microsoft.com/office/drawing/2014/main" id="{B3ACA486-6E48-9249-80F9-5F05E0021D3D}"/>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1" name="Freeform 731">
              <a:extLst>
                <a:ext uri="{FF2B5EF4-FFF2-40B4-BE49-F238E27FC236}">
                  <a16:creationId xmlns:a16="http://schemas.microsoft.com/office/drawing/2014/main" id="{90A71AFB-33E7-534D-99D4-E607EFF239F3}"/>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2" name="Freeform 732">
              <a:extLst>
                <a:ext uri="{FF2B5EF4-FFF2-40B4-BE49-F238E27FC236}">
                  <a16:creationId xmlns:a16="http://schemas.microsoft.com/office/drawing/2014/main" id="{A11D5025-8093-CB40-B12B-8FF21C7DCB5F}"/>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3" name="Freeform 733">
              <a:extLst>
                <a:ext uri="{FF2B5EF4-FFF2-40B4-BE49-F238E27FC236}">
                  <a16:creationId xmlns:a16="http://schemas.microsoft.com/office/drawing/2014/main" id="{D602F777-B1EC-2944-854C-F6D2DD45AEB0}"/>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4" name="Freeform 734">
              <a:extLst>
                <a:ext uri="{FF2B5EF4-FFF2-40B4-BE49-F238E27FC236}">
                  <a16:creationId xmlns:a16="http://schemas.microsoft.com/office/drawing/2014/main" id="{0CEECE33-B04F-A247-AC47-F8FB51257214}"/>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5" name="Freeform 735">
              <a:extLst>
                <a:ext uri="{FF2B5EF4-FFF2-40B4-BE49-F238E27FC236}">
                  <a16:creationId xmlns:a16="http://schemas.microsoft.com/office/drawing/2014/main" id="{D96F4F7D-98C4-2641-ADDD-5B5E2BF655AA}"/>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6" name="Freeform 736">
              <a:extLst>
                <a:ext uri="{FF2B5EF4-FFF2-40B4-BE49-F238E27FC236}">
                  <a16:creationId xmlns:a16="http://schemas.microsoft.com/office/drawing/2014/main" id="{B83F559C-270C-BB40-89A4-C83496B7CE53}"/>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7" name="Freeform 737">
              <a:extLst>
                <a:ext uri="{FF2B5EF4-FFF2-40B4-BE49-F238E27FC236}">
                  <a16:creationId xmlns:a16="http://schemas.microsoft.com/office/drawing/2014/main" id="{E7A7AFDA-2A80-7B42-A9EC-4342A6386474}"/>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8" name="Freeform 738">
              <a:extLst>
                <a:ext uri="{FF2B5EF4-FFF2-40B4-BE49-F238E27FC236}">
                  <a16:creationId xmlns:a16="http://schemas.microsoft.com/office/drawing/2014/main" id="{A4D84603-4C69-F141-AC4F-407EFB661A5B}"/>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9" name="Freeform 739">
              <a:extLst>
                <a:ext uri="{FF2B5EF4-FFF2-40B4-BE49-F238E27FC236}">
                  <a16:creationId xmlns:a16="http://schemas.microsoft.com/office/drawing/2014/main" id="{EBA348F7-E68F-1E4F-86AD-39DCEA185F0D}"/>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0" name="Freeform 740">
              <a:extLst>
                <a:ext uri="{FF2B5EF4-FFF2-40B4-BE49-F238E27FC236}">
                  <a16:creationId xmlns:a16="http://schemas.microsoft.com/office/drawing/2014/main" id="{FB142B0E-ADFE-1C49-8B45-45318F77CDEB}"/>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1" name="Freeform 741">
              <a:extLst>
                <a:ext uri="{FF2B5EF4-FFF2-40B4-BE49-F238E27FC236}">
                  <a16:creationId xmlns:a16="http://schemas.microsoft.com/office/drawing/2014/main" id="{AFEB3BC9-5CBC-7547-AF05-A11DCC2415CB}"/>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2" name="Freeform 742">
              <a:extLst>
                <a:ext uri="{FF2B5EF4-FFF2-40B4-BE49-F238E27FC236}">
                  <a16:creationId xmlns:a16="http://schemas.microsoft.com/office/drawing/2014/main" id="{EA1C3A9B-844C-594F-AC2A-BFD55B26AB56}"/>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3" name="Freeform 743">
              <a:extLst>
                <a:ext uri="{FF2B5EF4-FFF2-40B4-BE49-F238E27FC236}">
                  <a16:creationId xmlns:a16="http://schemas.microsoft.com/office/drawing/2014/main" id="{86BC022B-59E0-9C45-9D4F-F778812AE31C}"/>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4" name="Freeform 744">
              <a:extLst>
                <a:ext uri="{FF2B5EF4-FFF2-40B4-BE49-F238E27FC236}">
                  <a16:creationId xmlns:a16="http://schemas.microsoft.com/office/drawing/2014/main" id="{D4480767-F5CA-1D4B-8CA7-1FB13522DDD2}"/>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5" name="Freeform 745">
              <a:extLst>
                <a:ext uri="{FF2B5EF4-FFF2-40B4-BE49-F238E27FC236}">
                  <a16:creationId xmlns:a16="http://schemas.microsoft.com/office/drawing/2014/main" id="{1A399B9D-E93B-FF4A-8DD4-27255A6B945B}"/>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6" name="Freeform 746">
              <a:extLst>
                <a:ext uri="{FF2B5EF4-FFF2-40B4-BE49-F238E27FC236}">
                  <a16:creationId xmlns:a16="http://schemas.microsoft.com/office/drawing/2014/main" id="{62592FF6-1BB7-DE4A-99AC-C533F19A7311}"/>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7" name="Freeform 747">
              <a:extLst>
                <a:ext uri="{FF2B5EF4-FFF2-40B4-BE49-F238E27FC236}">
                  <a16:creationId xmlns:a16="http://schemas.microsoft.com/office/drawing/2014/main" id="{1192AD75-D6A8-8746-B2FC-84F000140D9D}"/>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8" name="Freeform 748">
              <a:extLst>
                <a:ext uri="{FF2B5EF4-FFF2-40B4-BE49-F238E27FC236}">
                  <a16:creationId xmlns:a16="http://schemas.microsoft.com/office/drawing/2014/main" id="{CF2DA3C8-5AC1-2D46-B53D-54AD606B9640}"/>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9" name="Freeform 749">
              <a:extLst>
                <a:ext uri="{FF2B5EF4-FFF2-40B4-BE49-F238E27FC236}">
                  <a16:creationId xmlns:a16="http://schemas.microsoft.com/office/drawing/2014/main" id="{ED062904-3010-C845-B7DC-8E4DA881BB50}"/>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0" name="Freeform 750">
              <a:extLst>
                <a:ext uri="{FF2B5EF4-FFF2-40B4-BE49-F238E27FC236}">
                  <a16:creationId xmlns:a16="http://schemas.microsoft.com/office/drawing/2014/main" id="{89E6C8C4-B13E-0448-A8B2-BC659E38F706}"/>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1" name="Freeform 751">
              <a:extLst>
                <a:ext uri="{FF2B5EF4-FFF2-40B4-BE49-F238E27FC236}">
                  <a16:creationId xmlns:a16="http://schemas.microsoft.com/office/drawing/2014/main" id="{8522CD4B-FC3D-B449-BE60-1E63B1174075}"/>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2" name="Freeform 752">
              <a:extLst>
                <a:ext uri="{FF2B5EF4-FFF2-40B4-BE49-F238E27FC236}">
                  <a16:creationId xmlns:a16="http://schemas.microsoft.com/office/drawing/2014/main" id="{99691460-3589-0A4B-9628-87B2F2D7058E}"/>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3" name="Freeform 753">
              <a:extLst>
                <a:ext uri="{FF2B5EF4-FFF2-40B4-BE49-F238E27FC236}">
                  <a16:creationId xmlns:a16="http://schemas.microsoft.com/office/drawing/2014/main" id="{10CCC269-CE1A-A147-A640-4EE711E86526}"/>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4" name="Freeform 754">
              <a:extLst>
                <a:ext uri="{FF2B5EF4-FFF2-40B4-BE49-F238E27FC236}">
                  <a16:creationId xmlns:a16="http://schemas.microsoft.com/office/drawing/2014/main" id="{9347C717-2B9E-E647-A087-B7178BBFAB87}"/>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5" name="Freeform 755">
              <a:extLst>
                <a:ext uri="{FF2B5EF4-FFF2-40B4-BE49-F238E27FC236}">
                  <a16:creationId xmlns:a16="http://schemas.microsoft.com/office/drawing/2014/main" id="{655023E7-6530-ED42-ABD7-7D676B8EB969}"/>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6" name="Freeform 756">
              <a:extLst>
                <a:ext uri="{FF2B5EF4-FFF2-40B4-BE49-F238E27FC236}">
                  <a16:creationId xmlns:a16="http://schemas.microsoft.com/office/drawing/2014/main" id="{8D9FD30C-C14A-AB44-A714-CF8A126B51A6}"/>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7" name="Freeform 757">
              <a:extLst>
                <a:ext uri="{FF2B5EF4-FFF2-40B4-BE49-F238E27FC236}">
                  <a16:creationId xmlns:a16="http://schemas.microsoft.com/office/drawing/2014/main" id="{4A99F3F4-F10F-A347-A978-95D7B011BC0B}"/>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8" name="Freeform 758">
              <a:extLst>
                <a:ext uri="{FF2B5EF4-FFF2-40B4-BE49-F238E27FC236}">
                  <a16:creationId xmlns:a16="http://schemas.microsoft.com/office/drawing/2014/main" id="{9408B204-016F-4D45-A05E-B67335E197F1}"/>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9" name="Freeform 759">
              <a:extLst>
                <a:ext uri="{FF2B5EF4-FFF2-40B4-BE49-F238E27FC236}">
                  <a16:creationId xmlns:a16="http://schemas.microsoft.com/office/drawing/2014/main" id="{7CC3F5A8-9D38-A647-8D45-68A8AA984E89}"/>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0" name="Freeform 760">
              <a:extLst>
                <a:ext uri="{FF2B5EF4-FFF2-40B4-BE49-F238E27FC236}">
                  <a16:creationId xmlns:a16="http://schemas.microsoft.com/office/drawing/2014/main" id="{24626098-7E21-F745-B147-EFF0C44A3E21}"/>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1" name="Freeform 761">
              <a:extLst>
                <a:ext uri="{FF2B5EF4-FFF2-40B4-BE49-F238E27FC236}">
                  <a16:creationId xmlns:a16="http://schemas.microsoft.com/office/drawing/2014/main" id="{C192C8D8-5A57-574F-B5A6-567C5A7E68E5}"/>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2" name="Freeform 762">
              <a:extLst>
                <a:ext uri="{FF2B5EF4-FFF2-40B4-BE49-F238E27FC236}">
                  <a16:creationId xmlns:a16="http://schemas.microsoft.com/office/drawing/2014/main" id="{AE271803-4213-3D40-8F85-4EFDCFCCCEE5}"/>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3" name="Freeform 763">
              <a:extLst>
                <a:ext uri="{FF2B5EF4-FFF2-40B4-BE49-F238E27FC236}">
                  <a16:creationId xmlns:a16="http://schemas.microsoft.com/office/drawing/2014/main" id="{9890520B-F250-BE49-A4E5-E6917A488567}"/>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4" name="Freeform 764">
              <a:extLst>
                <a:ext uri="{FF2B5EF4-FFF2-40B4-BE49-F238E27FC236}">
                  <a16:creationId xmlns:a16="http://schemas.microsoft.com/office/drawing/2014/main" id="{F4DAA85E-6180-7C4C-A78B-7FA86964D079}"/>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5" name="Freeform 765">
              <a:extLst>
                <a:ext uri="{FF2B5EF4-FFF2-40B4-BE49-F238E27FC236}">
                  <a16:creationId xmlns:a16="http://schemas.microsoft.com/office/drawing/2014/main" id="{56935C5B-F40B-254B-B839-1B84EB2358F9}"/>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6" name="Freeform 766">
              <a:extLst>
                <a:ext uri="{FF2B5EF4-FFF2-40B4-BE49-F238E27FC236}">
                  <a16:creationId xmlns:a16="http://schemas.microsoft.com/office/drawing/2014/main" id="{28C47A3B-5455-884D-941E-30713828F70A}"/>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7" name="Freeform 767">
              <a:extLst>
                <a:ext uri="{FF2B5EF4-FFF2-40B4-BE49-F238E27FC236}">
                  <a16:creationId xmlns:a16="http://schemas.microsoft.com/office/drawing/2014/main" id="{227F5B4F-A69D-E043-9CBE-88E03148026D}"/>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8" name="Freeform 768">
              <a:extLst>
                <a:ext uri="{FF2B5EF4-FFF2-40B4-BE49-F238E27FC236}">
                  <a16:creationId xmlns:a16="http://schemas.microsoft.com/office/drawing/2014/main" id="{5CBDF838-E3AA-314D-9283-0C21A1D29186}"/>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9" name="Freeform 769">
              <a:extLst>
                <a:ext uri="{FF2B5EF4-FFF2-40B4-BE49-F238E27FC236}">
                  <a16:creationId xmlns:a16="http://schemas.microsoft.com/office/drawing/2014/main" id="{1DD4CED5-C2A1-844D-8FEA-B39B1D0AB073}"/>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0" name="Freeform 770">
              <a:extLst>
                <a:ext uri="{FF2B5EF4-FFF2-40B4-BE49-F238E27FC236}">
                  <a16:creationId xmlns:a16="http://schemas.microsoft.com/office/drawing/2014/main" id="{C8690FE5-5B1E-864A-A321-CB249C7203F4}"/>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1" name="Freeform 771">
              <a:extLst>
                <a:ext uri="{FF2B5EF4-FFF2-40B4-BE49-F238E27FC236}">
                  <a16:creationId xmlns:a16="http://schemas.microsoft.com/office/drawing/2014/main" id="{66204D35-411E-2A4F-884D-F8D06D4F8B95}"/>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2" name="Freeform 772">
              <a:extLst>
                <a:ext uri="{FF2B5EF4-FFF2-40B4-BE49-F238E27FC236}">
                  <a16:creationId xmlns:a16="http://schemas.microsoft.com/office/drawing/2014/main" id="{88A9BCA2-969C-8A46-8384-9ADF7FA30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3" name="Freeform 773">
              <a:extLst>
                <a:ext uri="{FF2B5EF4-FFF2-40B4-BE49-F238E27FC236}">
                  <a16:creationId xmlns:a16="http://schemas.microsoft.com/office/drawing/2014/main" id="{D9C56F5B-C79C-A247-87D9-3D09AF264052}"/>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4" name="Freeform 774">
              <a:extLst>
                <a:ext uri="{FF2B5EF4-FFF2-40B4-BE49-F238E27FC236}">
                  <a16:creationId xmlns:a16="http://schemas.microsoft.com/office/drawing/2014/main" id="{956C6DC7-3AF8-C149-B4FE-6D644FDD05B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5" name="Freeform 775">
              <a:extLst>
                <a:ext uri="{FF2B5EF4-FFF2-40B4-BE49-F238E27FC236}">
                  <a16:creationId xmlns:a16="http://schemas.microsoft.com/office/drawing/2014/main" id="{5E338063-33D9-0E4B-98D7-DC647D1E5B17}"/>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6" name="Freeform 776">
              <a:extLst>
                <a:ext uri="{FF2B5EF4-FFF2-40B4-BE49-F238E27FC236}">
                  <a16:creationId xmlns:a16="http://schemas.microsoft.com/office/drawing/2014/main" id="{A54D9BE0-1F4F-7944-AE1E-57F21674412D}"/>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7" name="Freeform 777">
              <a:extLst>
                <a:ext uri="{FF2B5EF4-FFF2-40B4-BE49-F238E27FC236}">
                  <a16:creationId xmlns:a16="http://schemas.microsoft.com/office/drawing/2014/main" id="{25CD9F78-9E4D-B645-9458-5D1F20060708}"/>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8" name="Freeform 778">
              <a:extLst>
                <a:ext uri="{FF2B5EF4-FFF2-40B4-BE49-F238E27FC236}">
                  <a16:creationId xmlns:a16="http://schemas.microsoft.com/office/drawing/2014/main" id="{07BA9125-52D6-F541-890F-2A00589DBC85}"/>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9" name="Freeform 779">
              <a:extLst>
                <a:ext uri="{FF2B5EF4-FFF2-40B4-BE49-F238E27FC236}">
                  <a16:creationId xmlns:a16="http://schemas.microsoft.com/office/drawing/2014/main" id="{9CEEC4C2-B0B1-2149-A547-A49B84EE9B44}"/>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0" name="Freeform 780">
              <a:extLst>
                <a:ext uri="{FF2B5EF4-FFF2-40B4-BE49-F238E27FC236}">
                  <a16:creationId xmlns:a16="http://schemas.microsoft.com/office/drawing/2014/main" id="{8A3A6B76-1349-164F-A185-EE3D78928E94}"/>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1" name="Freeform 782">
              <a:extLst>
                <a:ext uri="{FF2B5EF4-FFF2-40B4-BE49-F238E27FC236}">
                  <a16:creationId xmlns:a16="http://schemas.microsoft.com/office/drawing/2014/main" id="{584CC560-301B-7F45-A9DE-C2648E5F6958}"/>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2" name="Freeform 783">
              <a:extLst>
                <a:ext uri="{FF2B5EF4-FFF2-40B4-BE49-F238E27FC236}">
                  <a16:creationId xmlns:a16="http://schemas.microsoft.com/office/drawing/2014/main" id="{88F892D7-DD58-C643-866B-BA0B57C927D9}"/>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3" name="Freeform 784">
              <a:extLst>
                <a:ext uri="{FF2B5EF4-FFF2-40B4-BE49-F238E27FC236}">
                  <a16:creationId xmlns:a16="http://schemas.microsoft.com/office/drawing/2014/main" id="{AA46EAD5-BFCA-0247-BDDA-A620E8682B7B}"/>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4" name="Freeform 785">
              <a:extLst>
                <a:ext uri="{FF2B5EF4-FFF2-40B4-BE49-F238E27FC236}">
                  <a16:creationId xmlns:a16="http://schemas.microsoft.com/office/drawing/2014/main" id="{909359B1-2D0F-7A4C-9692-DAC049B3BF22}"/>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5" name="Freeform 786">
              <a:extLst>
                <a:ext uri="{FF2B5EF4-FFF2-40B4-BE49-F238E27FC236}">
                  <a16:creationId xmlns:a16="http://schemas.microsoft.com/office/drawing/2014/main" id="{366D40F1-95B5-E447-B4B5-0E928EFED35B}"/>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6" name="Freeform 787">
              <a:extLst>
                <a:ext uri="{FF2B5EF4-FFF2-40B4-BE49-F238E27FC236}">
                  <a16:creationId xmlns:a16="http://schemas.microsoft.com/office/drawing/2014/main" id="{26F0A9F7-3604-5F4C-B2A3-B2AAD75FA878}"/>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7" name="Freeform 788">
              <a:extLst>
                <a:ext uri="{FF2B5EF4-FFF2-40B4-BE49-F238E27FC236}">
                  <a16:creationId xmlns:a16="http://schemas.microsoft.com/office/drawing/2014/main" id="{511AF46B-30CD-EF42-8A0C-57EFC7E24A11}"/>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8" name="Freeform 789">
              <a:extLst>
                <a:ext uri="{FF2B5EF4-FFF2-40B4-BE49-F238E27FC236}">
                  <a16:creationId xmlns:a16="http://schemas.microsoft.com/office/drawing/2014/main" id="{64BBE53E-87D3-634F-A42F-7E6DE8F8279A}"/>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9" name="Freeform 790">
              <a:extLst>
                <a:ext uri="{FF2B5EF4-FFF2-40B4-BE49-F238E27FC236}">
                  <a16:creationId xmlns:a16="http://schemas.microsoft.com/office/drawing/2014/main" id="{7A877D27-5ED0-274A-8C2D-52C5F6BA9684}"/>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0" name="Freeform 791">
              <a:extLst>
                <a:ext uri="{FF2B5EF4-FFF2-40B4-BE49-F238E27FC236}">
                  <a16:creationId xmlns:a16="http://schemas.microsoft.com/office/drawing/2014/main" id="{95FAC452-10F3-3149-9FB2-AB8D701191CA}"/>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1" name="Freeform 792">
              <a:extLst>
                <a:ext uri="{FF2B5EF4-FFF2-40B4-BE49-F238E27FC236}">
                  <a16:creationId xmlns:a16="http://schemas.microsoft.com/office/drawing/2014/main" id="{A781A36F-F461-F646-A1CC-6EB63142C704}"/>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2" name="Freeform 793">
              <a:extLst>
                <a:ext uri="{FF2B5EF4-FFF2-40B4-BE49-F238E27FC236}">
                  <a16:creationId xmlns:a16="http://schemas.microsoft.com/office/drawing/2014/main" id="{A2684F8D-679D-A945-99F7-DBD696516022}"/>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3" name="Freeform 794">
              <a:extLst>
                <a:ext uri="{FF2B5EF4-FFF2-40B4-BE49-F238E27FC236}">
                  <a16:creationId xmlns:a16="http://schemas.microsoft.com/office/drawing/2014/main" id="{E12B321A-3EB0-214D-8508-2EE227D394E6}"/>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4" name="Freeform 795">
              <a:extLst>
                <a:ext uri="{FF2B5EF4-FFF2-40B4-BE49-F238E27FC236}">
                  <a16:creationId xmlns:a16="http://schemas.microsoft.com/office/drawing/2014/main" id="{72C6AFAA-49E8-7B41-8640-13E8A4E449F0}"/>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5" name="Freeform 796">
              <a:extLst>
                <a:ext uri="{FF2B5EF4-FFF2-40B4-BE49-F238E27FC236}">
                  <a16:creationId xmlns:a16="http://schemas.microsoft.com/office/drawing/2014/main" id="{6BC9DA5F-9A1F-7043-9FCE-CC4768F30C00}"/>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6" name="Freeform 797">
              <a:extLst>
                <a:ext uri="{FF2B5EF4-FFF2-40B4-BE49-F238E27FC236}">
                  <a16:creationId xmlns:a16="http://schemas.microsoft.com/office/drawing/2014/main" id="{977C0B16-20E6-E34E-BB52-796635CF9753}"/>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grpSp>
      <p:sp>
        <p:nvSpPr>
          <p:cNvPr id="401" name="Oval 400">
            <a:extLst>
              <a:ext uri="{FF2B5EF4-FFF2-40B4-BE49-F238E27FC236}">
                <a16:creationId xmlns:a16="http://schemas.microsoft.com/office/drawing/2014/main" id="{3223F9FC-F10F-DF49-8E29-4FB48BC828DA}"/>
              </a:ext>
            </a:extLst>
          </p:cNvPr>
          <p:cNvSpPr/>
          <p:nvPr/>
        </p:nvSpPr>
        <p:spPr>
          <a:xfrm>
            <a:off x="-828600" y="-1028650"/>
            <a:ext cx="4320480" cy="432048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marL="676275"/>
            <a:r>
              <a:rPr lang="en-GB" sz="2400" dirty="0">
                <a:solidFill>
                  <a:schemeClr val="tx2"/>
                </a:solidFill>
                <a:latin typeface="MontrealTS-Medium"/>
              </a:rPr>
              <a:t>ETF PARTNER COUNTRIES – THE FIRST GROUP OF COUNTRIES TO JOIN ENE</a:t>
            </a:r>
          </a:p>
        </p:txBody>
      </p:sp>
    </p:spTree>
    <p:extLst>
      <p:ext uri="{BB962C8B-B14F-4D97-AF65-F5344CB8AC3E}">
        <p14:creationId xmlns:p14="http://schemas.microsoft.com/office/powerpoint/2010/main" val="222404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1"/>
                                        </p:tgtEl>
                                        <p:attrNameLst>
                                          <p:attrName>style.visibility</p:attrName>
                                        </p:attrNameLst>
                                      </p:cBhvr>
                                      <p:to>
                                        <p:strVal val="visible"/>
                                      </p:to>
                                    </p:set>
                                    <p:animEffect transition="in" filter="wipe(left)">
                                      <p:cBhvr>
                                        <p:cTn id="10"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B0A44D-DDB1-774E-BA8A-2269129F54D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cxnSp>
        <p:nvCxnSpPr>
          <p:cNvPr id="15" name="Straight Connector 14">
            <a:extLst>
              <a:ext uri="{FF2B5EF4-FFF2-40B4-BE49-F238E27FC236}">
                <a16:creationId xmlns:a16="http://schemas.microsoft.com/office/drawing/2014/main" id="{889EC673-6DE7-CF4F-B971-21111C30A5C7}"/>
              </a:ext>
            </a:extLst>
          </p:cNvPr>
          <p:cNvCxnSpPr>
            <a:cxnSpLocks/>
          </p:cNvCxnSpPr>
          <p:nvPr/>
        </p:nvCxnSpPr>
        <p:spPr>
          <a:xfrm>
            <a:off x="-108520" y="3147814"/>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3850" y="555526"/>
            <a:ext cx="8494504" cy="750663"/>
          </a:xfrm>
        </p:spPr>
        <p:txBody>
          <a:bodyPr>
            <a:normAutofit/>
          </a:bodyPr>
          <a:lstStyle/>
          <a:p>
            <a:r>
              <a:rPr lang="en-GB" sz="2800" dirty="0">
                <a:solidFill>
                  <a:schemeClr val="tx2"/>
                </a:solidFill>
              </a:rPr>
              <a:t>SELECTING COVES FOR ENE</a:t>
            </a:r>
          </a:p>
        </p:txBody>
      </p:sp>
      <p:sp>
        <p:nvSpPr>
          <p:cNvPr id="5" name="Slide Number Placeholder 4"/>
          <p:cNvSpPr>
            <a:spLocks noGrp="1"/>
          </p:cNvSpPr>
          <p:nvPr>
            <p:ph type="sldNum" sz="quarter" idx="4294967295"/>
          </p:nvPr>
        </p:nvSpPr>
        <p:spPr>
          <a:xfrm>
            <a:off x="8747125" y="4718050"/>
            <a:ext cx="396875" cy="274638"/>
          </a:xfrm>
        </p:spPr>
        <p:txBody>
          <a:bodyPr/>
          <a:lstStyle/>
          <a:p>
            <a:fld id="{BA7DDD0C-F7B3-44FD-8FF2-ED85422D685B}" type="slidenum">
              <a:rPr lang="en-GB" smtClean="0"/>
              <a:pPr/>
              <a:t>12</a:t>
            </a:fld>
            <a:endParaRPr lang="en-GB" dirty="0"/>
          </a:p>
        </p:txBody>
      </p:sp>
      <p:sp>
        <p:nvSpPr>
          <p:cNvPr id="9" name="Oval 8">
            <a:extLst>
              <a:ext uri="{FF2B5EF4-FFF2-40B4-BE49-F238E27FC236}">
                <a16:creationId xmlns:a16="http://schemas.microsoft.com/office/drawing/2014/main" id="{96847E86-AE8E-D64F-8FA2-B618EB45474D}"/>
              </a:ext>
            </a:extLst>
          </p:cNvPr>
          <p:cNvSpPr/>
          <p:nvPr/>
        </p:nvSpPr>
        <p:spPr>
          <a:xfrm>
            <a:off x="712662" y="2004069"/>
            <a:ext cx="2151857" cy="21518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1 </a:t>
            </a:r>
            <a:r>
              <a:rPr lang="en-GB" sz="2000" dirty="0"/>
              <a:t>Endorsement by the country</a:t>
            </a:r>
          </a:p>
        </p:txBody>
      </p:sp>
      <p:sp>
        <p:nvSpPr>
          <p:cNvPr id="10" name="Oval 9">
            <a:extLst>
              <a:ext uri="{FF2B5EF4-FFF2-40B4-BE49-F238E27FC236}">
                <a16:creationId xmlns:a16="http://schemas.microsoft.com/office/drawing/2014/main" id="{E1D83D87-DB31-F04E-B558-F5D02A3DF1FE}"/>
              </a:ext>
            </a:extLst>
          </p:cNvPr>
          <p:cNvSpPr/>
          <p:nvPr/>
        </p:nvSpPr>
        <p:spPr>
          <a:xfrm>
            <a:off x="6272573" y="2003925"/>
            <a:ext cx="2151857" cy="2151857"/>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3</a:t>
            </a:r>
            <a:br>
              <a:rPr lang="en-GB" sz="2000" dirty="0"/>
            </a:br>
            <a:r>
              <a:rPr lang="en-GB" sz="2000" dirty="0"/>
              <a:t>Commitment</a:t>
            </a:r>
          </a:p>
          <a:p>
            <a:pPr algn="ctr"/>
            <a:endParaRPr lang="en-GB" sz="2000" dirty="0"/>
          </a:p>
          <a:p>
            <a:pPr algn="ctr"/>
            <a:endParaRPr lang="en-GB" sz="2000" dirty="0"/>
          </a:p>
        </p:txBody>
      </p:sp>
      <p:sp>
        <p:nvSpPr>
          <p:cNvPr id="11" name="Oval 10">
            <a:extLst>
              <a:ext uri="{FF2B5EF4-FFF2-40B4-BE49-F238E27FC236}">
                <a16:creationId xmlns:a16="http://schemas.microsoft.com/office/drawing/2014/main" id="{C833071D-B1BB-E94A-8664-4E30F5D12AC2}"/>
              </a:ext>
            </a:extLst>
          </p:cNvPr>
          <p:cNvSpPr/>
          <p:nvPr/>
        </p:nvSpPr>
        <p:spPr>
          <a:xfrm>
            <a:off x="3496071" y="2002158"/>
            <a:ext cx="2151857" cy="2151857"/>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2 </a:t>
            </a:r>
            <a:br>
              <a:rPr lang="en-GB" sz="2000" dirty="0"/>
            </a:br>
            <a:r>
              <a:rPr lang="en-GB" sz="2000" dirty="0"/>
              <a:t>What and how (see dimensions)</a:t>
            </a:r>
          </a:p>
        </p:txBody>
      </p:sp>
      <p:sp>
        <p:nvSpPr>
          <p:cNvPr id="7" name="Rectangle 6">
            <a:extLst>
              <a:ext uri="{FF2B5EF4-FFF2-40B4-BE49-F238E27FC236}">
                <a16:creationId xmlns:a16="http://schemas.microsoft.com/office/drawing/2014/main" id="{291372CA-DE92-FC48-8EF1-5D99630F4DCD}"/>
              </a:ext>
            </a:extLst>
          </p:cNvPr>
          <p:cNvSpPr/>
          <p:nvPr/>
        </p:nvSpPr>
        <p:spPr>
          <a:xfrm>
            <a:off x="483850" y="1158659"/>
            <a:ext cx="4416594" cy="494559"/>
          </a:xfrm>
          <a:prstGeom prst="rect">
            <a:avLst/>
          </a:prstGeom>
        </p:spPr>
        <p:txBody>
          <a:bodyPr wrap="none">
            <a:spAutoFit/>
          </a:bodyPr>
          <a:lstStyle/>
          <a:p>
            <a:pPr>
              <a:lnSpc>
                <a:spcPct val="120000"/>
              </a:lnSpc>
            </a:pPr>
            <a:r>
              <a:rPr lang="en-GB" sz="2400" dirty="0">
                <a:solidFill>
                  <a:schemeClr val="tx2"/>
                </a:solidFill>
              </a:rPr>
              <a:t>We apply three selection criteria</a:t>
            </a:r>
          </a:p>
        </p:txBody>
      </p:sp>
      <p:pic>
        <p:nvPicPr>
          <p:cNvPr id="13" name="Picture 12">
            <a:extLst>
              <a:ext uri="{FF2B5EF4-FFF2-40B4-BE49-F238E27FC236}">
                <a16:creationId xmlns:a16="http://schemas.microsoft.com/office/drawing/2014/main" id="{5D01D7A8-70B6-CA48-8165-086261D00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14" name="Picture 13">
            <a:extLst>
              <a:ext uri="{FF2B5EF4-FFF2-40B4-BE49-F238E27FC236}">
                <a16:creationId xmlns:a16="http://schemas.microsoft.com/office/drawing/2014/main" id="{EAE9DC94-7927-5D4C-BBCE-24546A002B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376464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2" presetClass="entr" presetSubtype="8" fill="hold" grpId="1"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22" presetClass="entr" presetSubtype="8" fill="hold" grpId="1"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1" animBg="1"/>
      <p:bldP spid="10" grpId="1" animBg="1"/>
      <p:bldP spid="11" grpId="1"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21310EC-7910-BD47-83A5-29F0239D74C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7" name="Title 6"/>
          <p:cNvSpPr>
            <a:spLocks noGrp="1"/>
          </p:cNvSpPr>
          <p:nvPr>
            <p:ph type="title"/>
          </p:nvPr>
        </p:nvSpPr>
        <p:spPr/>
        <p:txBody>
          <a:bodyPr/>
          <a:lstStyle/>
          <a:p>
            <a:r>
              <a:rPr lang="en-GB" sz="2800" dirty="0"/>
              <a:t>WHAT ARE THE EXPECTED OUTPUTS FROM ENE</a:t>
            </a:r>
          </a:p>
        </p:txBody>
      </p:sp>
      <p:grpSp>
        <p:nvGrpSpPr>
          <p:cNvPr id="10" name="Group 9">
            <a:extLst>
              <a:ext uri="{FF2B5EF4-FFF2-40B4-BE49-F238E27FC236}">
                <a16:creationId xmlns:a16="http://schemas.microsoft.com/office/drawing/2014/main" id="{EF8C97B3-4D61-C748-A2A3-32B461D4766C}"/>
              </a:ext>
            </a:extLst>
          </p:cNvPr>
          <p:cNvGrpSpPr/>
          <p:nvPr/>
        </p:nvGrpSpPr>
        <p:grpSpPr>
          <a:xfrm>
            <a:off x="6118684" y="1390571"/>
            <a:ext cx="2772000" cy="2772000"/>
            <a:chOff x="6118684" y="1390571"/>
            <a:chExt cx="2772000" cy="2772000"/>
          </a:xfrm>
        </p:grpSpPr>
        <p:sp>
          <p:nvSpPr>
            <p:cNvPr id="21" name="Oval 20">
              <a:extLst>
                <a:ext uri="{FF2B5EF4-FFF2-40B4-BE49-F238E27FC236}">
                  <a16:creationId xmlns:a16="http://schemas.microsoft.com/office/drawing/2014/main" id="{A0C3A118-32C6-2F43-A222-958EB3C14FAD}"/>
                </a:ext>
              </a:extLst>
            </p:cNvPr>
            <p:cNvSpPr/>
            <p:nvPr/>
          </p:nvSpPr>
          <p:spPr>
            <a:xfrm>
              <a:off x="6118684" y="1390571"/>
              <a:ext cx="2772000" cy="27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39D255C-FC5B-6143-84F4-7C381D2E21C4}"/>
                </a:ext>
              </a:extLst>
            </p:cNvPr>
            <p:cNvSpPr txBox="1"/>
            <p:nvPr/>
          </p:nvSpPr>
          <p:spPr>
            <a:xfrm>
              <a:off x="6521303" y="3325560"/>
              <a:ext cx="2088832" cy="523220"/>
            </a:xfrm>
            <a:prstGeom prst="rect">
              <a:avLst/>
            </a:prstGeom>
            <a:noFill/>
          </p:spPr>
          <p:txBody>
            <a:bodyPr wrap="square" rtlCol="0">
              <a:spAutoFit/>
            </a:bodyPr>
            <a:lstStyle/>
            <a:p>
              <a:pPr algn="ctr" defTabSz="914378">
                <a:defRPr/>
              </a:pPr>
              <a:r>
                <a:rPr lang="en-US" sz="2800" dirty="0">
                  <a:solidFill>
                    <a:prstClr val="white"/>
                  </a:solidFill>
                  <a:latin typeface="MontrealTS-Medium" panose="02000603020000020003" pitchFamily="2" charset="0"/>
                </a:rPr>
                <a:t>TOOLS</a:t>
              </a:r>
            </a:p>
          </p:txBody>
        </p:sp>
        <p:pic>
          <p:nvPicPr>
            <p:cNvPr id="3" name="Picture 2" descr="A close up of a logo&#10;&#10;Description automatically generated">
              <a:extLst>
                <a:ext uri="{FF2B5EF4-FFF2-40B4-BE49-F238E27FC236}">
                  <a16:creationId xmlns:a16="http://schemas.microsoft.com/office/drawing/2014/main" id="{928EE700-EAD5-FA43-A799-F4FCEF2D2A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1434" y="1899789"/>
              <a:ext cx="1206500" cy="1206500"/>
            </a:xfrm>
            <a:prstGeom prst="rect">
              <a:avLst/>
            </a:prstGeom>
          </p:spPr>
        </p:pic>
      </p:grpSp>
      <p:grpSp>
        <p:nvGrpSpPr>
          <p:cNvPr id="8" name="Group 7">
            <a:extLst>
              <a:ext uri="{FF2B5EF4-FFF2-40B4-BE49-F238E27FC236}">
                <a16:creationId xmlns:a16="http://schemas.microsoft.com/office/drawing/2014/main" id="{3E19E394-8E42-9945-B01E-1255E8FFBEDA}"/>
              </a:ext>
            </a:extLst>
          </p:cNvPr>
          <p:cNvGrpSpPr/>
          <p:nvPr/>
        </p:nvGrpSpPr>
        <p:grpSpPr>
          <a:xfrm>
            <a:off x="3158387" y="1390571"/>
            <a:ext cx="2772000" cy="2772000"/>
            <a:chOff x="3158387" y="1390571"/>
            <a:chExt cx="2772000" cy="2772000"/>
          </a:xfrm>
        </p:grpSpPr>
        <p:sp>
          <p:nvSpPr>
            <p:cNvPr id="20" name="Oval 19">
              <a:extLst>
                <a:ext uri="{FF2B5EF4-FFF2-40B4-BE49-F238E27FC236}">
                  <a16:creationId xmlns:a16="http://schemas.microsoft.com/office/drawing/2014/main" id="{ACEE5F1A-461A-D549-A553-DD5FEFBDDB79}"/>
                </a:ext>
              </a:extLst>
            </p:cNvPr>
            <p:cNvSpPr/>
            <p:nvPr/>
          </p:nvSpPr>
          <p:spPr>
            <a:xfrm>
              <a:off x="3158387" y="1390571"/>
              <a:ext cx="2772000" cy="2772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E5613E0-173A-5D4E-9B4C-14D83FC78089}"/>
                </a:ext>
              </a:extLst>
            </p:cNvPr>
            <p:cNvSpPr txBox="1"/>
            <p:nvPr/>
          </p:nvSpPr>
          <p:spPr>
            <a:xfrm>
              <a:off x="3533208" y="3132391"/>
              <a:ext cx="2094992" cy="830997"/>
            </a:xfrm>
            <a:prstGeom prst="rect">
              <a:avLst/>
            </a:prstGeom>
            <a:noFill/>
          </p:spPr>
          <p:txBody>
            <a:bodyPr wrap="square" rtlCol="0">
              <a:spAutoFit/>
            </a:bodyPr>
            <a:lstStyle/>
            <a:p>
              <a:pPr algn="ctr" defTabSz="914378">
                <a:defRPr/>
              </a:pPr>
              <a:r>
                <a:rPr lang="en-US" sz="2400" dirty="0">
                  <a:solidFill>
                    <a:prstClr val="white"/>
                  </a:solidFill>
                  <a:latin typeface="MontrealTS-Medium" panose="02000603020000020003" pitchFamily="2" charset="0"/>
                </a:rPr>
                <a:t>PEER LEARNING</a:t>
              </a:r>
            </a:p>
          </p:txBody>
        </p:sp>
        <p:pic>
          <p:nvPicPr>
            <p:cNvPr id="5" name="Picture 4" descr="A picture containing drawing&#10;&#10;Description automatically generated">
              <a:extLst>
                <a:ext uri="{FF2B5EF4-FFF2-40B4-BE49-F238E27FC236}">
                  <a16:creationId xmlns:a16="http://schemas.microsoft.com/office/drawing/2014/main" id="{3BE0023A-A981-1B41-8EBD-09BC01F52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956" y="1696539"/>
              <a:ext cx="1357662" cy="1409750"/>
            </a:xfrm>
            <a:prstGeom prst="rect">
              <a:avLst/>
            </a:prstGeom>
          </p:spPr>
        </p:pic>
      </p:grpSp>
      <p:grpSp>
        <p:nvGrpSpPr>
          <p:cNvPr id="6" name="Group 5">
            <a:extLst>
              <a:ext uri="{FF2B5EF4-FFF2-40B4-BE49-F238E27FC236}">
                <a16:creationId xmlns:a16="http://schemas.microsoft.com/office/drawing/2014/main" id="{994259BF-8E05-0E4E-B3BC-16A448049579}"/>
              </a:ext>
            </a:extLst>
          </p:cNvPr>
          <p:cNvGrpSpPr/>
          <p:nvPr/>
        </p:nvGrpSpPr>
        <p:grpSpPr>
          <a:xfrm>
            <a:off x="74209" y="1390571"/>
            <a:ext cx="2990030" cy="2772000"/>
            <a:chOff x="74209" y="1390571"/>
            <a:chExt cx="2990030" cy="2772000"/>
          </a:xfrm>
        </p:grpSpPr>
        <p:sp>
          <p:nvSpPr>
            <p:cNvPr id="4" name="Oval 3">
              <a:extLst>
                <a:ext uri="{FF2B5EF4-FFF2-40B4-BE49-F238E27FC236}">
                  <a16:creationId xmlns:a16="http://schemas.microsoft.com/office/drawing/2014/main" id="{A3702143-ED06-E143-9EF9-8A9CEADDBCA1}"/>
                </a:ext>
              </a:extLst>
            </p:cNvPr>
            <p:cNvSpPr/>
            <p:nvPr/>
          </p:nvSpPr>
          <p:spPr>
            <a:xfrm>
              <a:off x="198091" y="1390571"/>
              <a:ext cx="2772000" cy="2772000"/>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2E1BE04-F10E-1B40-9CCD-A46E2EEFC7E1}"/>
                </a:ext>
              </a:extLst>
            </p:cNvPr>
            <p:cNvSpPr txBox="1"/>
            <p:nvPr/>
          </p:nvSpPr>
          <p:spPr>
            <a:xfrm>
              <a:off x="74209" y="3311574"/>
              <a:ext cx="2990030" cy="400110"/>
            </a:xfrm>
            <a:prstGeom prst="rect">
              <a:avLst/>
            </a:prstGeom>
            <a:noFill/>
          </p:spPr>
          <p:txBody>
            <a:bodyPr wrap="square" rtlCol="0">
              <a:spAutoFit/>
            </a:bodyPr>
            <a:lstStyle/>
            <a:p>
              <a:pPr lvl="0" algn="ctr"/>
              <a:r>
                <a:rPr lang="ro-RO" sz="2000" dirty="0">
                  <a:solidFill>
                    <a:prstClr val="white"/>
                  </a:solidFill>
                  <a:latin typeface="MontrealTS-Medium" panose="02000603020000020003" pitchFamily="2" charset="0"/>
                </a:rPr>
                <a:t>PARTNERSHIPS</a:t>
              </a:r>
              <a:endParaRPr lang="en-US" sz="2000" dirty="0">
                <a:solidFill>
                  <a:prstClr val="white"/>
                </a:solidFill>
                <a:latin typeface="MontrealTS-Medium" panose="02000603020000020003" pitchFamily="2" charset="0"/>
              </a:endParaRPr>
            </a:p>
          </p:txBody>
        </p:sp>
        <p:pic>
          <p:nvPicPr>
            <p:cNvPr id="9" name="Picture 8" descr="A close up of a logo&#10;&#10;Description automatically generated">
              <a:extLst>
                <a:ext uri="{FF2B5EF4-FFF2-40B4-BE49-F238E27FC236}">
                  <a16:creationId xmlns:a16="http://schemas.microsoft.com/office/drawing/2014/main" id="{5F70C183-4D4F-604A-B4F2-DCD15F2B31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63" y="1938225"/>
              <a:ext cx="1388102" cy="905284"/>
            </a:xfrm>
            <a:prstGeom prst="rect">
              <a:avLst/>
            </a:prstGeom>
          </p:spPr>
        </p:pic>
      </p:grpSp>
      <p:pic>
        <p:nvPicPr>
          <p:cNvPr id="16" name="Picture 15">
            <a:extLst>
              <a:ext uri="{FF2B5EF4-FFF2-40B4-BE49-F238E27FC236}">
                <a16:creationId xmlns:a16="http://schemas.microsoft.com/office/drawing/2014/main" id="{E04A1DFE-5823-DA45-9965-A0BB687AB6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19" name="Picture 18">
            <a:extLst>
              <a:ext uri="{FF2B5EF4-FFF2-40B4-BE49-F238E27FC236}">
                <a16:creationId xmlns:a16="http://schemas.microsoft.com/office/drawing/2014/main" id="{33902EC3-744B-E344-9FAE-7C3079A0EB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276657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AB64678-07A2-524C-B28B-3E9E4762E2E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cxnSp>
        <p:nvCxnSpPr>
          <p:cNvPr id="19" name="Straight Connector 18">
            <a:extLst>
              <a:ext uri="{FF2B5EF4-FFF2-40B4-BE49-F238E27FC236}">
                <a16:creationId xmlns:a16="http://schemas.microsoft.com/office/drawing/2014/main" id="{C4BF1A11-9E89-AF4F-A581-86E0F92B5B1C}"/>
              </a:ext>
            </a:extLst>
          </p:cNvPr>
          <p:cNvCxnSpPr>
            <a:cxnSpLocks/>
          </p:cNvCxnSpPr>
          <p:nvPr/>
        </p:nvCxnSpPr>
        <p:spPr>
          <a:xfrm>
            <a:off x="-108520" y="3003798"/>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0FBA53-EF81-D344-AD4D-6C524221E1DB}"/>
              </a:ext>
            </a:extLst>
          </p:cNvPr>
          <p:cNvSpPr>
            <a:spLocks noGrp="1"/>
          </p:cNvSpPr>
          <p:nvPr>
            <p:ph type="title"/>
          </p:nvPr>
        </p:nvSpPr>
        <p:spPr>
          <a:xfrm>
            <a:off x="369272" y="435117"/>
            <a:ext cx="8494504" cy="912497"/>
          </a:xfrm>
        </p:spPr>
        <p:txBody>
          <a:bodyPr>
            <a:noAutofit/>
          </a:bodyPr>
          <a:lstStyle/>
          <a:p>
            <a:r>
              <a:rPr lang="en-GB" sz="3200" cap="none" dirty="0">
                <a:latin typeface="MontrealTS-Medium"/>
              </a:rPr>
              <a:t>ENE AREAS (DIMENSIONS) OF FOCUS FOR 2020/2022</a:t>
            </a:r>
            <a:endParaRPr lang="en-US" sz="3200" dirty="0"/>
          </a:p>
        </p:txBody>
      </p:sp>
      <p:sp>
        <p:nvSpPr>
          <p:cNvPr id="9" name="Oval 8">
            <a:extLst>
              <a:ext uri="{FF2B5EF4-FFF2-40B4-BE49-F238E27FC236}">
                <a16:creationId xmlns:a16="http://schemas.microsoft.com/office/drawing/2014/main" id="{C5365CB9-C008-B042-98CB-F53F15B85171}"/>
              </a:ext>
            </a:extLst>
          </p:cNvPr>
          <p:cNvSpPr/>
          <p:nvPr/>
        </p:nvSpPr>
        <p:spPr>
          <a:xfrm>
            <a:off x="6804248" y="2020685"/>
            <a:ext cx="1991225" cy="1991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4 </a:t>
            </a:r>
          </a:p>
          <a:p>
            <a:pPr algn="ctr"/>
            <a:r>
              <a:rPr lang="en-GB" dirty="0">
                <a:solidFill>
                  <a:schemeClr val="bg1"/>
                </a:solidFill>
              </a:rPr>
              <a:t>Smart specialisation</a:t>
            </a:r>
          </a:p>
          <a:p>
            <a:pPr algn="ctr"/>
            <a:endParaRPr lang="en-GB" dirty="0">
              <a:solidFill>
                <a:schemeClr val="bg1"/>
              </a:solidFill>
            </a:endParaRPr>
          </a:p>
        </p:txBody>
      </p:sp>
      <p:sp>
        <p:nvSpPr>
          <p:cNvPr id="11" name="Oval 10">
            <a:extLst>
              <a:ext uri="{FF2B5EF4-FFF2-40B4-BE49-F238E27FC236}">
                <a16:creationId xmlns:a16="http://schemas.microsoft.com/office/drawing/2014/main" id="{47DA5F21-F0F0-3743-94D6-9A256E78EAF0}"/>
              </a:ext>
            </a:extLst>
          </p:cNvPr>
          <p:cNvSpPr/>
          <p:nvPr/>
        </p:nvSpPr>
        <p:spPr>
          <a:xfrm>
            <a:off x="4617731" y="2020685"/>
            <a:ext cx="1991225" cy="1991225"/>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3 </a:t>
            </a:r>
            <a:r>
              <a:rPr lang="en-GB" dirty="0">
                <a:solidFill>
                  <a:schemeClr val="bg1"/>
                </a:solidFill>
              </a:rPr>
              <a:t>Pedagogy &amp; professional development</a:t>
            </a:r>
          </a:p>
        </p:txBody>
      </p:sp>
      <p:sp>
        <p:nvSpPr>
          <p:cNvPr id="13" name="Oval 12">
            <a:extLst>
              <a:ext uri="{FF2B5EF4-FFF2-40B4-BE49-F238E27FC236}">
                <a16:creationId xmlns:a16="http://schemas.microsoft.com/office/drawing/2014/main" id="{A70BD2EE-C530-564D-A90F-667A106E0EC9}"/>
              </a:ext>
            </a:extLst>
          </p:cNvPr>
          <p:cNvSpPr/>
          <p:nvPr/>
        </p:nvSpPr>
        <p:spPr>
          <a:xfrm>
            <a:off x="2431213" y="2020685"/>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2 </a:t>
            </a:r>
            <a:r>
              <a:rPr lang="en-GB" dirty="0">
                <a:solidFill>
                  <a:schemeClr val="bg1"/>
                </a:solidFill>
              </a:rPr>
              <a:t>Education-business collaboration</a:t>
            </a:r>
          </a:p>
        </p:txBody>
      </p:sp>
      <p:sp>
        <p:nvSpPr>
          <p:cNvPr id="15" name="Oval 14">
            <a:extLst>
              <a:ext uri="{FF2B5EF4-FFF2-40B4-BE49-F238E27FC236}">
                <a16:creationId xmlns:a16="http://schemas.microsoft.com/office/drawing/2014/main" id="{0A946262-2272-B845-BD2F-694B9AEFC062}"/>
              </a:ext>
            </a:extLst>
          </p:cNvPr>
          <p:cNvSpPr/>
          <p:nvPr/>
        </p:nvSpPr>
        <p:spPr>
          <a:xfrm>
            <a:off x="244695" y="2020685"/>
            <a:ext cx="1991225" cy="19912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1 </a:t>
            </a:r>
          </a:p>
          <a:p>
            <a:pPr algn="ctr"/>
            <a:r>
              <a:rPr lang="en-GB" sz="2000" dirty="0"/>
              <a:t>Lifelong learning</a:t>
            </a:r>
          </a:p>
          <a:p>
            <a:pPr algn="ctr"/>
            <a:endParaRPr lang="en-GB" sz="2000" dirty="0"/>
          </a:p>
        </p:txBody>
      </p:sp>
      <p:pic>
        <p:nvPicPr>
          <p:cNvPr id="17" name="Picture 16">
            <a:extLst>
              <a:ext uri="{FF2B5EF4-FFF2-40B4-BE49-F238E27FC236}">
                <a16:creationId xmlns:a16="http://schemas.microsoft.com/office/drawing/2014/main" id="{E9DF5DD7-E541-F247-B9C8-4C99BE907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18" name="Picture 17">
            <a:extLst>
              <a:ext uri="{FF2B5EF4-FFF2-40B4-BE49-F238E27FC236}">
                <a16:creationId xmlns:a16="http://schemas.microsoft.com/office/drawing/2014/main" id="{C7C9883A-A30A-3C40-9A1A-CE46FFEEF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99506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000"/>
                                        <p:tgtEl>
                                          <p:spTgt spid="1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grpId="0" nodeType="withEffect">
                                  <p:stCondLst>
                                    <p:cond delay="15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CB39CF-46D4-8642-BAB5-D05A76FFBA3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cxnSp>
        <p:nvCxnSpPr>
          <p:cNvPr id="10" name="Straight Connector 9">
            <a:extLst>
              <a:ext uri="{FF2B5EF4-FFF2-40B4-BE49-F238E27FC236}">
                <a16:creationId xmlns:a16="http://schemas.microsoft.com/office/drawing/2014/main" id="{1A55B6B8-30C1-8147-9326-B77B4FFAD32C}"/>
              </a:ext>
            </a:extLst>
          </p:cNvPr>
          <p:cNvCxnSpPr>
            <a:cxnSpLocks/>
          </p:cNvCxnSpPr>
          <p:nvPr/>
        </p:nvCxnSpPr>
        <p:spPr>
          <a:xfrm>
            <a:off x="-108520" y="3075806"/>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0FBA53-EF81-D344-AD4D-6C524221E1DB}"/>
              </a:ext>
            </a:extLst>
          </p:cNvPr>
          <p:cNvSpPr>
            <a:spLocks noGrp="1"/>
          </p:cNvSpPr>
          <p:nvPr>
            <p:ph type="title"/>
          </p:nvPr>
        </p:nvSpPr>
        <p:spPr>
          <a:xfrm>
            <a:off x="369272" y="435117"/>
            <a:ext cx="8494504" cy="912497"/>
          </a:xfrm>
        </p:spPr>
        <p:txBody>
          <a:bodyPr>
            <a:noAutofit/>
          </a:bodyPr>
          <a:lstStyle/>
          <a:p>
            <a:r>
              <a:rPr lang="en-GB" sz="3200" cap="none" dirty="0">
                <a:latin typeface="MontrealTS-Medium"/>
              </a:rPr>
              <a:t>ENE AREAS (DIMENSIONS) OF FOCUS FOR 2020/2022</a:t>
            </a:r>
            <a:endParaRPr lang="en-US" sz="3200" dirty="0"/>
          </a:p>
        </p:txBody>
      </p:sp>
      <p:sp>
        <p:nvSpPr>
          <p:cNvPr id="9" name="Oval 8">
            <a:extLst>
              <a:ext uri="{FF2B5EF4-FFF2-40B4-BE49-F238E27FC236}">
                <a16:creationId xmlns:a16="http://schemas.microsoft.com/office/drawing/2014/main" id="{C5365CB9-C008-B042-98CB-F53F15B85171}"/>
              </a:ext>
            </a:extLst>
          </p:cNvPr>
          <p:cNvSpPr/>
          <p:nvPr/>
        </p:nvSpPr>
        <p:spPr>
          <a:xfrm>
            <a:off x="6804248" y="2020685"/>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8 </a:t>
            </a:r>
          </a:p>
          <a:p>
            <a:pPr lvl="0" algn="ctr" fontAlgn="base">
              <a:spcBef>
                <a:spcPts val="384"/>
              </a:spcBef>
              <a:spcAft>
                <a:spcPts val="600"/>
              </a:spcAft>
            </a:pPr>
            <a:r>
              <a:rPr lang="en-GB" dirty="0">
                <a:solidFill>
                  <a:schemeClr val="bg1"/>
                </a:solidFill>
              </a:rPr>
              <a:t>Social inclusion</a:t>
            </a:r>
          </a:p>
        </p:txBody>
      </p:sp>
      <p:sp>
        <p:nvSpPr>
          <p:cNvPr id="11" name="Oval 10">
            <a:extLst>
              <a:ext uri="{FF2B5EF4-FFF2-40B4-BE49-F238E27FC236}">
                <a16:creationId xmlns:a16="http://schemas.microsoft.com/office/drawing/2014/main" id="{47DA5F21-F0F0-3743-94D6-9A256E78EAF0}"/>
              </a:ext>
            </a:extLst>
          </p:cNvPr>
          <p:cNvSpPr/>
          <p:nvPr/>
        </p:nvSpPr>
        <p:spPr>
          <a:xfrm>
            <a:off x="4617731" y="2020685"/>
            <a:ext cx="1991225" cy="1991225"/>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7 </a:t>
            </a:r>
            <a:r>
              <a:rPr lang="en-GB" dirty="0">
                <a:solidFill>
                  <a:schemeClr val="bg1"/>
                </a:solidFill>
              </a:rPr>
              <a:t>Supporting sustainable goals </a:t>
            </a:r>
          </a:p>
        </p:txBody>
      </p:sp>
      <p:sp>
        <p:nvSpPr>
          <p:cNvPr id="13" name="Oval 12">
            <a:extLst>
              <a:ext uri="{FF2B5EF4-FFF2-40B4-BE49-F238E27FC236}">
                <a16:creationId xmlns:a16="http://schemas.microsoft.com/office/drawing/2014/main" id="{A70BD2EE-C530-564D-A90F-667A106E0EC9}"/>
              </a:ext>
            </a:extLst>
          </p:cNvPr>
          <p:cNvSpPr/>
          <p:nvPr/>
        </p:nvSpPr>
        <p:spPr>
          <a:xfrm>
            <a:off x="2431213" y="2020685"/>
            <a:ext cx="1991225" cy="19912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6 </a:t>
            </a:r>
            <a:r>
              <a:rPr lang="en-GB" dirty="0">
                <a:solidFill>
                  <a:schemeClr val="bg1"/>
                </a:solidFill>
              </a:rPr>
              <a:t>Autonomy &amp; Institutional Development </a:t>
            </a:r>
          </a:p>
        </p:txBody>
      </p:sp>
      <p:sp>
        <p:nvSpPr>
          <p:cNvPr id="15" name="Oval 14">
            <a:extLst>
              <a:ext uri="{FF2B5EF4-FFF2-40B4-BE49-F238E27FC236}">
                <a16:creationId xmlns:a16="http://schemas.microsoft.com/office/drawing/2014/main" id="{0A946262-2272-B845-BD2F-694B9AEFC062}"/>
              </a:ext>
            </a:extLst>
          </p:cNvPr>
          <p:cNvSpPr/>
          <p:nvPr/>
        </p:nvSpPr>
        <p:spPr>
          <a:xfrm>
            <a:off x="244695" y="2020685"/>
            <a:ext cx="1991225" cy="1991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5 </a:t>
            </a:r>
          </a:p>
          <a:p>
            <a:pPr lvl="0" algn="ctr" fontAlgn="base">
              <a:spcBef>
                <a:spcPts val="384"/>
              </a:spcBef>
              <a:spcAft>
                <a:spcPts val="600"/>
              </a:spcAft>
            </a:pPr>
            <a:r>
              <a:rPr lang="en-GB" dirty="0">
                <a:solidFill>
                  <a:schemeClr val="bg1"/>
                </a:solidFill>
              </a:rPr>
              <a:t>Industry 4.0 and digitalisation</a:t>
            </a:r>
          </a:p>
        </p:txBody>
      </p:sp>
      <p:pic>
        <p:nvPicPr>
          <p:cNvPr id="7" name="Picture 6">
            <a:extLst>
              <a:ext uri="{FF2B5EF4-FFF2-40B4-BE49-F238E27FC236}">
                <a16:creationId xmlns:a16="http://schemas.microsoft.com/office/drawing/2014/main" id="{D40C9589-75B5-AC4B-A73C-02FDC9819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8" name="Picture 7">
            <a:extLst>
              <a:ext uri="{FF2B5EF4-FFF2-40B4-BE49-F238E27FC236}">
                <a16:creationId xmlns:a16="http://schemas.microsoft.com/office/drawing/2014/main" id="{AE041EE6-77CE-6E49-AA61-3B840E684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413796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B3958E-F08D-2D4B-9FB7-C9F990E34609}"/>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2" name="Slide Number Placeholder 1">
            <a:extLst>
              <a:ext uri="{FF2B5EF4-FFF2-40B4-BE49-F238E27FC236}">
                <a16:creationId xmlns:a16="http://schemas.microsoft.com/office/drawing/2014/main" id="{97D6ABC7-91CD-114B-B39F-CAEF4D6E58E2}"/>
              </a:ext>
            </a:extLst>
          </p:cNvPr>
          <p:cNvSpPr>
            <a:spLocks noGrp="1"/>
          </p:cNvSpPr>
          <p:nvPr>
            <p:ph type="sldNum" sz="quarter" idx="4294967295"/>
          </p:nvPr>
        </p:nvSpPr>
        <p:spPr>
          <a:xfrm>
            <a:off x="8747125" y="4718050"/>
            <a:ext cx="396875" cy="274638"/>
          </a:xfrm>
        </p:spPr>
        <p:txBody>
          <a:bodyPr/>
          <a:lstStyle/>
          <a:p>
            <a:fld id="{BA7DDD0C-F7B3-44FD-8FF2-ED85422D685B}" type="slidenum">
              <a:rPr lang="en-GB" smtClean="0"/>
              <a:pPr/>
              <a:t>16</a:t>
            </a:fld>
            <a:endParaRPr lang="en-GB" dirty="0"/>
          </a:p>
        </p:txBody>
      </p:sp>
      <p:sp>
        <p:nvSpPr>
          <p:cNvPr id="3" name="TextBox 2">
            <a:extLst>
              <a:ext uri="{FF2B5EF4-FFF2-40B4-BE49-F238E27FC236}">
                <a16:creationId xmlns:a16="http://schemas.microsoft.com/office/drawing/2014/main" id="{AE33316B-50C0-174E-A7E1-852BE1ED32B7}"/>
              </a:ext>
            </a:extLst>
          </p:cNvPr>
          <p:cNvSpPr txBox="1"/>
          <p:nvPr/>
        </p:nvSpPr>
        <p:spPr>
          <a:xfrm>
            <a:off x="1456458" y="511825"/>
            <a:ext cx="5184576" cy="707886"/>
          </a:xfrm>
          <a:prstGeom prst="rect">
            <a:avLst/>
          </a:prstGeom>
          <a:noFill/>
        </p:spPr>
        <p:txBody>
          <a:bodyPr wrap="square" rtlCol="0">
            <a:spAutoFit/>
          </a:bodyPr>
          <a:lstStyle/>
          <a:p>
            <a:r>
              <a:rPr lang="en-US" sz="4000" dirty="0">
                <a:solidFill>
                  <a:srgbClr val="455560"/>
                </a:solidFill>
                <a:latin typeface="MontrealTS-Medium" panose="02000603020000020003" pitchFamily="2" charset="0"/>
              </a:rPr>
              <a:t>THE ENE REGISTRY</a:t>
            </a:r>
          </a:p>
        </p:txBody>
      </p:sp>
      <p:sp>
        <p:nvSpPr>
          <p:cNvPr id="6" name="Rectangle 5">
            <a:extLst>
              <a:ext uri="{FF2B5EF4-FFF2-40B4-BE49-F238E27FC236}">
                <a16:creationId xmlns:a16="http://schemas.microsoft.com/office/drawing/2014/main" id="{FE1652A0-643E-9E45-AA53-160D3ECCF9B0}"/>
              </a:ext>
            </a:extLst>
          </p:cNvPr>
          <p:cNvSpPr/>
          <p:nvPr/>
        </p:nvSpPr>
        <p:spPr>
          <a:xfrm>
            <a:off x="1456458" y="1491630"/>
            <a:ext cx="5903623" cy="2267352"/>
          </a:xfrm>
          <a:prstGeom prst="rect">
            <a:avLst/>
          </a:prstGeom>
        </p:spPr>
        <p:txBody>
          <a:bodyPr wrap="square">
            <a:spAutoFit/>
          </a:bodyPr>
          <a:lstStyle/>
          <a:p>
            <a:pPr>
              <a:lnSpc>
                <a:spcPct val="120000"/>
              </a:lnSpc>
              <a:spcBef>
                <a:spcPts val="300"/>
              </a:spcBef>
              <a:spcAft>
                <a:spcPts val="300"/>
              </a:spcAft>
            </a:pPr>
            <a:r>
              <a:rPr lang="en-AU" sz="2400" dirty="0">
                <a:solidFill>
                  <a:schemeClr val="tx2"/>
                </a:solidFill>
              </a:rPr>
              <a:t>The ENE Registry is a database containing detailed information about the Centres of Vocational Excellence identified in the 17 ETF partner countries according to the criteria set up by the ETF.</a:t>
            </a:r>
          </a:p>
        </p:txBody>
      </p:sp>
      <p:sp>
        <p:nvSpPr>
          <p:cNvPr id="7" name="CasellaDiTesto 4">
            <a:extLst>
              <a:ext uri="{FF2B5EF4-FFF2-40B4-BE49-F238E27FC236}">
                <a16:creationId xmlns:a16="http://schemas.microsoft.com/office/drawing/2014/main" id="{D9ECEEED-379B-FB45-8D62-E2B702E961AC}"/>
              </a:ext>
            </a:extLst>
          </p:cNvPr>
          <p:cNvSpPr txBox="1"/>
          <p:nvPr/>
        </p:nvSpPr>
        <p:spPr>
          <a:xfrm>
            <a:off x="1456458" y="4026425"/>
            <a:ext cx="8084094" cy="338554"/>
          </a:xfrm>
          <a:prstGeom prst="rect">
            <a:avLst/>
          </a:prstGeom>
          <a:noFill/>
        </p:spPr>
        <p:txBody>
          <a:bodyPr wrap="square" rtlCol="0">
            <a:spAutoFit/>
          </a:bodyPr>
          <a:lstStyle/>
          <a:p>
            <a:r>
              <a:rPr lang="en-GB" sz="1600" dirty="0">
                <a:solidFill>
                  <a:schemeClr val="tx2"/>
                </a:solidFill>
              </a:rPr>
              <a:t>Timing: March – June 2020, finalisation of the first version of the Registry</a:t>
            </a:r>
          </a:p>
        </p:txBody>
      </p:sp>
      <p:cxnSp>
        <p:nvCxnSpPr>
          <p:cNvPr id="8" name="Straight Connector 7">
            <a:extLst>
              <a:ext uri="{FF2B5EF4-FFF2-40B4-BE49-F238E27FC236}">
                <a16:creationId xmlns:a16="http://schemas.microsoft.com/office/drawing/2014/main" id="{201F4FC4-5663-984D-827A-8AF1BA752A48}"/>
              </a:ext>
            </a:extLst>
          </p:cNvPr>
          <p:cNvCxnSpPr/>
          <p:nvPr/>
        </p:nvCxnSpPr>
        <p:spPr>
          <a:xfrm>
            <a:off x="1201930" y="0"/>
            <a:ext cx="0" cy="5143500"/>
          </a:xfrm>
          <a:prstGeom prst="line">
            <a:avLst/>
          </a:prstGeom>
          <a:ln w="79375">
            <a:solidFill>
              <a:srgbClr val="F399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DED636E-5126-3748-A0FC-479D7999D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1" name="Picture 10">
            <a:extLst>
              <a:ext uri="{FF2B5EF4-FFF2-40B4-BE49-F238E27FC236}">
                <a16:creationId xmlns:a16="http://schemas.microsoft.com/office/drawing/2014/main" id="{70F3DC82-7AA1-4B47-80B4-6717E99EC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64783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4A0760-75C7-B741-A98C-00D17964C75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24128" y="-2806762"/>
            <a:ext cx="6580559" cy="6580559"/>
          </a:xfrm>
          <a:prstGeom prst="rect">
            <a:avLst/>
          </a:prstGeom>
        </p:spPr>
      </p:pic>
      <p:sp>
        <p:nvSpPr>
          <p:cNvPr id="2" name="Title 1">
            <a:extLst>
              <a:ext uri="{FF2B5EF4-FFF2-40B4-BE49-F238E27FC236}">
                <a16:creationId xmlns:a16="http://schemas.microsoft.com/office/drawing/2014/main" id="{4BF031F4-A5BD-5B48-B3D4-73BD68AF285F}"/>
              </a:ext>
            </a:extLst>
          </p:cNvPr>
          <p:cNvSpPr>
            <a:spLocks noGrp="1"/>
          </p:cNvSpPr>
          <p:nvPr>
            <p:ph type="title"/>
          </p:nvPr>
        </p:nvSpPr>
        <p:spPr>
          <a:xfrm>
            <a:off x="1907704" y="483518"/>
            <a:ext cx="5642863" cy="750663"/>
          </a:xfrm>
        </p:spPr>
        <p:txBody>
          <a:bodyPr>
            <a:noAutofit/>
          </a:bodyPr>
          <a:lstStyle/>
          <a:p>
            <a:r>
              <a:rPr lang="en-AU" sz="3200" b="0" dirty="0">
                <a:latin typeface="MontrealTS-Medium" panose="02000603020000020003" pitchFamily="2" charset="0"/>
              </a:rPr>
              <a:t>The Registry serves three main purposes…</a:t>
            </a:r>
            <a:endParaRPr lang="en-US" sz="3200" b="0" dirty="0">
              <a:latin typeface="MontrealTS-Medium" panose="02000603020000020003" pitchFamily="2" charset="0"/>
            </a:endParaRPr>
          </a:p>
        </p:txBody>
      </p:sp>
      <p:sp>
        <p:nvSpPr>
          <p:cNvPr id="3" name="TextBox 2">
            <a:extLst>
              <a:ext uri="{FF2B5EF4-FFF2-40B4-BE49-F238E27FC236}">
                <a16:creationId xmlns:a16="http://schemas.microsoft.com/office/drawing/2014/main" id="{6EEDEEE4-C20A-C146-BB80-E0961033D797}"/>
              </a:ext>
            </a:extLst>
          </p:cNvPr>
          <p:cNvSpPr txBox="1"/>
          <p:nvPr/>
        </p:nvSpPr>
        <p:spPr>
          <a:xfrm>
            <a:off x="1818536" y="4011910"/>
            <a:ext cx="6123527" cy="726417"/>
          </a:xfrm>
          <a:prstGeom prst="rect">
            <a:avLst/>
          </a:prstGeom>
          <a:noFill/>
        </p:spPr>
        <p:txBody>
          <a:bodyPr wrap="square" rtlCol="0">
            <a:spAutoFit/>
          </a:bodyPr>
          <a:lstStyle/>
          <a:p>
            <a:pPr>
              <a:lnSpc>
                <a:spcPct val="120000"/>
              </a:lnSpc>
              <a:spcBef>
                <a:spcPts val="300"/>
              </a:spcBef>
              <a:spcAft>
                <a:spcPts val="300"/>
              </a:spcAft>
            </a:pPr>
            <a:r>
              <a:rPr lang="en-AU" dirty="0">
                <a:solidFill>
                  <a:schemeClr val="tx2"/>
                </a:solidFill>
              </a:rPr>
              <a:t>Informing the ETF ENE project about thematic areas to focus on in the medium term.</a:t>
            </a:r>
          </a:p>
        </p:txBody>
      </p:sp>
      <p:cxnSp>
        <p:nvCxnSpPr>
          <p:cNvPr id="5" name="Straight Connector 4">
            <a:extLst>
              <a:ext uri="{FF2B5EF4-FFF2-40B4-BE49-F238E27FC236}">
                <a16:creationId xmlns:a16="http://schemas.microsoft.com/office/drawing/2014/main" id="{29C12A2A-4219-C54D-9E27-812611790CE7}"/>
              </a:ext>
            </a:extLst>
          </p:cNvPr>
          <p:cNvCxnSpPr/>
          <p:nvPr/>
        </p:nvCxnSpPr>
        <p:spPr>
          <a:xfrm>
            <a:off x="1201930" y="0"/>
            <a:ext cx="0" cy="5143500"/>
          </a:xfrm>
          <a:prstGeom prst="line">
            <a:avLst/>
          </a:prstGeom>
          <a:ln w="79375">
            <a:solidFill>
              <a:srgbClr val="F399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CFFB03A-50EB-1B48-BA5D-8D81387BB5EE}"/>
              </a:ext>
            </a:extLst>
          </p:cNvPr>
          <p:cNvSpPr/>
          <p:nvPr/>
        </p:nvSpPr>
        <p:spPr>
          <a:xfrm>
            <a:off x="769882" y="1701999"/>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 name="Oval 6">
            <a:extLst>
              <a:ext uri="{FF2B5EF4-FFF2-40B4-BE49-F238E27FC236}">
                <a16:creationId xmlns:a16="http://schemas.microsoft.com/office/drawing/2014/main" id="{77AEBA23-6466-3449-A794-1F960829F005}"/>
              </a:ext>
            </a:extLst>
          </p:cNvPr>
          <p:cNvSpPr/>
          <p:nvPr/>
        </p:nvSpPr>
        <p:spPr>
          <a:xfrm>
            <a:off x="769882" y="2812778"/>
            <a:ext cx="864096" cy="864096"/>
          </a:xfrm>
          <a:prstGeom prst="ellipse">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8" name="Oval 7">
            <a:extLst>
              <a:ext uri="{FF2B5EF4-FFF2-40B4-BE49-F238E27FC236}">
                <a16:creationId xmlns:a16="http://schemas.microsoft.com/office/drawing/2014/main" id="{079B2D04-DE42-FB44-91DD-88C672C50E49}"/>
              </a:ext>
            </a:extLst>
          </p:cNvPr>
          <p:cNvSpPr/>
          <p:nvPr/>
        </p:nvSpPr>
        <p:spPr>
          <a:xfrm>
            <a:off x="769882" y="39235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9" name="Rectangle 8">
            <a:extLst>
              <a:ext uri="{FF2B5EF4-FFF2-40B4-BE49-F238E27FC236}">
                <a16:creationId xmlns:a16="http://schemas.microsoft.com/office/drawing/2014/main" id="{C3597DAA-2006-8741-AAC5-D879B8B8C5CF}"/>
              </a:ext>
            </a:extLst>
          </p:cNvPr>
          <p:cNvSpPr/>
          <p:nvPr/>
        </p:nvSpPr>
        <p:spPr>
          <a:xfrm>
            <a:off x="1799692" y="1743691"/>
            <a:ext cx="6228683" cy="726417"/>
          </a:xfrm>
          <a:prstGeom prst="rect">
            <a:avLst/>
          </a:prstGeom>
        </p:spPr>
        <p:txBody>
          <a:bodyPr wrap="square">
            <a:spAutoFit/>
          </a:bodyPr>
          <a:lstStyle/>
          <a:p>
            <a:pPr>
              <a:lnSpc>
                <a:spcPct val="120000"/>
              </a:lnSpc>
              <a:spcBef>
                <a:spcPts val="300"/>
              </a:spcBef>
              <a:spcAft>
                <a:spcPts val="300"/>
              </a:spcAft>
            </a:pPr>
            <a:r>
              <a:rPr lang="en-AU" dirty="0">
                <a:solidFill>
                  <a:schemeClr val="tx2"/>
                </a:solidFill>
              </a:rPr>
              <a:t>Informing ETF analysis of current situation and ongoing trends in the development of COVEs in our partner countries</a:t>
            </a:r>
          </a:p>
        </p:txBody>
      </p:sp>
      <p:sp>
        <p:nvSpPr>
          <p:cNvPr id="10" name="Rectangle 9">
            <a:extLst>
              <a:ext uri="{FF2B5EF4-FFF2-40B4-BE49-F238E27FC236}">
                <a16:creationId xmlns:a16="http://schemas.microsoft.com/office/drawing/2014/main" id="{4228166C-CA77-DF4C-ACD5-0946BD069368}"/>
              </a:ext>
            </a:extLst>
          </p:cNvPr>
          <p:cNvSpPr/>
          <p:nvPr/>
        </p:nvSpPr>
        <p:spPr>
          <a:xfrm>
            <a:off x="1806512" y="2877800"/>
            <a:ext cx="6228677" cy="726417"/>
          </a:xfrm>
          <a:prstGeom prst="rect">
            <a:avLst/>
          </a:prstGeom>
        </p:spPr>
        <p:txBody>
          <a:bodyPr wrap="square">
            <a:spAutoFit/>
          </a:bodyPr>
          <a:lstStyle/>
          <a:p>
            <a:pPr>
              <a:lnSpc>
                <a:spcPct val="120000"/>
              </a:lnSpc>
              <a:spcBef>
                <a:spcPts val="300"/>
              </a:spcBef>
              <a:spcAft>
                <a:spcPts val="300"/>
              </a:spcAft>
            </a:pPr>
            <a:r>
              <a:rPr lang="en-AU" dirty="0">
                <a:solidFill>
                  <a:schemeClr val="tx2"/>
                </a:solidFill>
              </a:rPr>
              <a:t>Informing ETF and ENE’s members about suitable institutions to form together or join an existing partnership</a:t>
            </a:r>
          </a:p>
        </p:txBody>
      </p:sp>
      <p:pic>
        <p:nvPicPr>
          <p:cNvPr id="13" name="Picture 12">
            <a:extLst>
              <a:ext uri="{FF2B5EF4-FFF2-40B4-BE49-F238E27FC236}">
                <a16:creationId xmlns:a16="http://schemas.microsoft.com/office/drawing/2014/main" id="{E25DD5FE-0D70-FB42-8EE8-54AAA2B1C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4" name="Picture 13">
            <a:extLst>
              <a:ext uri="{FF2B5EF4-FFF2-40B4-BE49-F238E27FC236}">
                <a16:creationId xmlns:a16="http://schemas.microsoft.com/office/drawing/2014/main" id="{F457CAF0-E401-824D-9C71-C5E98C905C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210117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22" presetClass="entr" presetSubtype="1"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3978" y="446432"/>
            <a:ext cx="8494504" cy="750663"/>
          </a:xfrm>
        </p:spPr>
        <p:txBody>
          <a:bodyPr>
            <a:normAutofit/>
          </a:bodyPr>
          <a:lstStyle/>
          <a:p>
            <a:r>
              <a:rPr lang="en-US" sz="2800" dirty="0">
                <a:latin typeface="MontrealTS-Medium" panose="02000603020000020003" pitchFamily="2" charset="0"/>
              </a:rPr>
              <a:t>SELF ASSESSMENT TOOL FOR COVES</a:t>
            </a:r>
            <a:endParaRPr lang="en-GB" sz="2800" dirty="0">
              <a:latin typeface="MontrealTS-Medium" panose="02000603020000020003" pitchFamily="2" charset="0"/>
            </a:endParaRPr>
          </a:p>
        </p:txBody>
      </p:sp>
      <p:sp>
        <p:nvSpPr>
          <p:cNvPr id="2" name="Content Placeholder 1"/>
          <p:cNvSpPr>
            <a:spLocks noGrp="1"/>
          </p:cNvSpPr>
          <p:nvPr>
            <p:ph idx="4294967295"/>
          </p:nvPr>
        </p:nvSpPr>
        <p:spPr>
          <a:xfrm>
            <a:off x="1979712" y="1197095"/>
            <a:ext cx="6160712" cy="3102847"/>
          </a:xfrm>
        </p:spPr>
        <p:txBody>
          <a:bodyPr>
            <a:normAutofit/>
          </a:bodyPr>
          <a:lstStyle/>
          <a:p>
            <a:pPr fontAlgn="base"/>
            <a:r>
              <a:rPr lang="en-US" sz="3200" b="0" cap="none" dirty="0"/>
              <a:t>Permits ENE members:</a:t>
            </a:r>
          </a:p>
          <a:p>
            <a:pPr fontAlgn="base"/>
            <a:r>
              <a:rPr lang="en-US" sz="2400" b="0" cap="none" dirty="0"/>
              <a:t>To reflect and self-assess to establish a baseline for development in line with selected dimensions.</a:t>
            </a:r>
          </a:p>
          <a:p>
            <a:pPr fontAlgn="base"/>
            <a:r>
              <a:rPr lang="en-US" sz="2400" b="0" cap="none" dirty="0"/>
              <a:t>To establish priorities and set development goals taking into account their own aims and contexts</a:t>
            </a:r>
            <a:endParaRPr lang="en-US" sz="2400" dirty="0"/>
          </a:p>
          <a:p>
            <a:endParaRPr lang="en-US" sz="2400" dirty="0"/>
          </a:p>
          <a:p>
            <a:endParaRPr lang="en-US" dirty="0"/>
          </a:p>
          <a:p>
            <a:endParaRPr lang="en-GB" dirty="0"/>
          </a:p>
        </p:txBody>
      </p:sp>
      <p:sp>
        <p:nvSpPr>
          <p:cNvPr id="5" name="Slide Number Placeholder 4"/>
          <p:cNvSpPr>
            <a:spLocks noGrp="1"/>
          </p:cNvSpPr>
          <p:nvPr>
            <p:ph type="sldNum" sz="quarter" idx="4294967295"/>
          </p:nvPr>
        </p:nvSpPr>
        <p:spPr>
          <a:xfrm>
            <a:off x="7558088" y="4718050"/>
            <a:ext cx="1585912" cy="274638"/>
          </a:xfrm>
        </p:spPr>
        <p:txBody>
          <a:bodyPr/>
          <a:lstStyle/>
          <a:p>
            <a:fld id="{127C07CE-5396-43F8-82F1-732963DA84EC}" type="slidenum">
              <a:rPr lang="en-GB" smtClean="0"/>
              <a:pPr/>
              <a:t>18</a:t>
            </a:fld>
            <a:endParaRPr lang="en-GB"/>
          </a:p>
        </p:txBody>
      </p:sp>
      <p:cxnSp>
        <p:nvCxnSpPr>
          <p:cNvPr id="7" name="Straight Connector 6">
            <a:extLst>
              <a:ext uri="{FF2B5EF4-FFF2-40B4-BE49-F238E27FC236}">
                <a16:creationId xmlns:a16="http://schemas.microsoft.com/office/drawing/2014/main" id="{8D18D54E-794B-DB44-8359-05EB14E555C7}"/>
              </a:ext>
            </a:extLst>
          </p:cNvPr>
          <p:cNvCxnSpPr/>
          <p:nvPr/>
        </p:nvCxnSpPr>
        <p:spPr>
          <a:xfrm>
            <a:off x="1201930" y="0"/>
            <a:ext cx="0" cy="5143500"/>
          </a:xfrm>
          <a:prstGeom prst="line">
            <a:avLst/>
          </a:prstGeom>
          <a:ln w="79375">
            <a:solidFill>
              <a:srgbClr val="F399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472162E-4215-FE4F-9E38-8D184515F86B}"/>
              </a:ext>
            </a:extLst>
          </p:cNvPr>
          <p:cNvSpPr/>
          <p:nvPr/>
        </p:nvSpPr>
        <p:spPr>
          <a:xfrm>
            <a:off x="769882" y="1701999"/>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 name="Oval 8">
            <a:extLst>
              <a:ext uri="{FF2B5EF4-FFF2-40B4-BE49-F238E27FC236}">
                <a16:creationId xmlns:a16="http://schemas.microsoft.com/office/drawing/2014/main" id="{2144925C-BB1C-4640-807E-AB863FD5DD4E}"/>
              </a:ext>
            </a:extLst>
          </p:cNvPr>
          <p:cNvSpPr/>
          <p:nvPr/>
        </p:nvSpPr>
        <p:spPr>
          <a:xfrm>
            <a:off x="769882" y="2931790"/>
            <a:ext cx="864096" cy="864096"/>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10" name="Picture 9">
            <a:extLst>
              <a:ext uri="{FF2B5EF4-FFF2-40B4-BE49-F238E27FC236}">
                <a16:creationId xmlns:a16="http://schemas.microsoft.com/office/drawing/2014/main" id="{AA380C7C-CCD9-5B48-A2E4-34871B61D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1" name="Picture 10">
            <a:extLst>
              <a:ext uri="{FF2B5EF4-FFF2-40B4-BE49-F238E27FC236}">
                <a16:creationId xmlns:a16="http://schemas.microsoft.com/office/drawing/2014/main" id="{7AA18F1E-D6F5-4445-BBB5-CC068EF37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pic>
        <p:nvPicPr>
          <p:cNvPr id="12" name="Picture 11">
            <a:extLst>
              <a:ext uri="{FF2B5EF4-FFF2-40B4-BE49-F238E27FC236}">
                <a16:creationId xmlns:a16="http://schemas.microsoft.com/office/drawing/2014/main" id="{1DD0D57D-F719-F443-8FA6-4B0AC8DF24BD}"/>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flipH="1" flipV="1">
            <a:off x="5724128" y="-2772819"/>
            <a:ext cx="6580559" cy="6580559"/>
          </a:xfrm>
          <a:prstGeom prst="rect">
            <a:avLst/>
          </a:prstGeom>
        </p:spPr>
      </p:pic>
    </p:spTree>
    <p:extLst>
      <p:ext uri="{BB962C8B-B14F-4D97-AF65-F5344CB8AC3E}">
        <p14:creationId xmlns:p14="http://schemas.microsoft.com/office/powerpoint/2010/main" val="26900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70E0564-41C0-1A45-9880-033863FCE7D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3" name="Title 2"/>
          <p:cNvSpPr>
            <a:spLocks noGrp="1"/>
          </p:cNvSpPr>
          <p:nvPr>
            <p:ph type="title"/>
          </p:nvPr>
        </p:nvSpPr>
        <p:spPr>
          <a:xfrm>
            <a:off x="1633978" y="446432"/>
            <a:ext cx="8494504" cy="750663"/>
          </a:xfrm>
        </p:spPr>
        <p:txBody>
          <a:bodyPr>
            <a:normAutofit/>
          </a:bodyPr>
          <a:lstStyle/>
          <a:p>
            <a:r>
              <a:rPr lang="en-US" sz="2800" dirty="0">
                <a:latin typeface="MontrealTS-Medium" panose="02000603020000020003" pitchFamily="2" charset="0"/>
              </a:rPr>
              <a:t>SELF ASSESSMENT TOOL FOR COVES</a:t>
            </a:r>
            <a:endParaRPr lang="en-GB" sz="2800" dirty="0">
              <a:latin typeface="MontrealTS-Medium" panose="02000603020000020003" pitchFamily="2" charset="0"/>
            </a:endParaRPr>
          </a:p>
        </p:txBody>
      </p:sp>
      <p:sp>
        <p:nvSpPr>
          <p:cNvPr id="2" name="Content Placeholder 1"/>
          <p:cNvSpPr>
            <a:spLocks noGrp="1"/>
          </p:cNvSpPr>
          <p:nvPr>
            <p:ph idx="4294967295"/>
          </p:nvPr>
        </p:nvSpPr>
        <p:spPr>
          <a:xfrm>
            <a:off x="1633977" y="987574"/>
            <a:ext cx="7402517" cy="4700064"/>
          </a:xfrm>
        </p:spPr>
        <p:txBody>
          <a:bodyPr>
            <a:noAutofit/>
          </a:bodyPr>
          <a:lstStyle/>
          <a:p>
            <a:pPr fontAlgn="base"/>
            <a:r>
              <a:rPr lang="en-US" sz="2400" b="0" dirty="0"/>
              <a:t>Enables the ENE to:</a:t>
            </a:r>
          </a:p>
          <a:p>
            <a:pPr fontAlgn="base">
              <a:lnSpc>
                <a:spcPct val="120000"/>
              </a:lnSpc>
              <a:spcBef>
                <a:spcPts val="400"/>
              </a:spcBef>
              <a:spcAft>
                <a:spcPts val="400"/>
              </a:spcAft>
            </a:pPr>
            <a:r>
              <a:rPr lang="en-US" sz="1800" b="0" dirty="0"/>
              <a:t>Identify needs and plan cooperation and support services</a:t>
            </a:r>
          </a:p>
          <a:p>
            <a:pPr fontAlgn="base">
              <a:lnSpc>
                <a:spcPct val="120000"/>
              </a:lnSpc>
              <a:spcBef>
                <a:spcPts val="400"/>
              </a:spcBef>
              <a:spcAft>
                <a:spcPts val="400"/>
              </a:spcAft>
            </a:pPr>
            <a:r>
              <a:rPr lang="en-US" sz="1800" b="0" dirty="0"/>
              <a:t>Analyze needs and progress by dimension, sector, country or maturity</a:t>
            </a:r>
          </a:p>
          <a:p>
            <a:pPr fontAlgn="base">
              <a:lnSpc>
                <a:spcPct val="120000"/>
              </a:lnSpc>
              <a:spcBef>
                <a:spcPts val="400"/>
              </a:spcBef>
              <a:spcAft>
                <a:spcPts val="400"/>
              </a:spcAft>
            </a:pPr>
            <a:r>
              <a:rPr lang="en-US" sz="1800" b="0" dirty="0"/>
              <a:t>Evaluate impact of interventions</a:t>
            </a:r>
          </a:p>
          <a:p>
            <a:pPr fontAlgn="base">
              <a:lnSpc>
                <a:spcPct val="120000"/>
              </a:lnSpc>
              <a:spcBef>
                <a:spcPts val="400"/>
              </a:spcBef>
              <a:spcAft>
                <a:spcPts val="400"/>
              </a:spcAft>
            </a:pPr>
            <a:r>
              <a:rPr lang="en-US" sz="1800" b="0" dirty="0"/>
              <a:t>Develop knowledge</a:t>
            </a:r>
          </a:p>
          <a:p>
            <a:pPr fontAlgn="base">
              <a:lnSpc>
                <a:spcPct val="120000"/>
              </a:lnSpc>
              <a:spcBef>
                <a:spcPts val="400"/>
              </a:spcBef>
              <a:spcAft>
                <a:spcPts val="400"/>
              </a:spcAft>
            </a:pPr>
            <a:r>
              <a:rPr lang="en-US" sz="1800" b="0" dirty="0"/>
              <a:t>Systematically and explicitly account for the dimensions of excellence</a:t>
            </a:r>
          </a:p>
          <a:p>
            <a:pPr fontAlgn="base">
              <a:lnSpc>
                <a:spcPct val="120000"/>
              </a:lnSpc>
              <a:spcBef>
                <a:spcPts val="400"/>
              </a:spcBef>
              <a:spcAft>
                <a:spcPts val="400"/>
              </a:spcAft>
            </a:pPr>
            <a:r>
              <a:rPr lang="en-US" sz="1800" b="0" dirty="0"/>
              <a:t>Design and review the framework</a:t>
            </a:r>
          </a:p>
          <a:p>
            <a:pPr fontAlgn="base">
              <a:lnSpc>
                <a:spcPct val="120000"/>
              </a:lnSpc>
              <a:spcBef>
                <a:spcPts val="400"/>
              </a:spcBef>
              <a:spcAft>
                <a:spcPts val="400"/>
              </a:spcAft>
            </a:pPr>
            <a:r>
              <a:rPr lang="en-US" sz="1800" b="0" dirty="0"/>
              <a:t>Test relevance of framework through application</a:t>
            </a:r>
            <a:endParaRPr lang="en-US" sz="1800" dirty="0"/>
          </a:p>
        </p:txBody>
      </p:sp>
      <p:sp>
        <p:nvSpPr>
          <p:cNvPr id="5" name="Slide Number Placeholder 4"/>
          <p:cNvSpPr>
            <a:spLocks noGrp="1"/>
          </p:cNvSpPr>
          <p:nvPr>
            <p:ph type="sldNum" sz="quarter" idx="4294967295"/>
          </p:nvPr>
        </p:nvSpPr>
        <p:spPr>
          <a:xfrm>
            <a:off x="7558088" y="4718050"/>
            <a:ext cx="1585912" cy="274638"/>
          </a:xfrm>
        </p:spPr>
        <p:txBody>
          <a:bodyPr/>
          <a:lstStyle/>
          <a:p>
            <a:fld id="{127C07CE-5396-43F8-82F1-732963DA84EC}" type="slidenum">
              <a:rPr lang="en-GB" smtClean="0"/>
              <a:pPr/>
              <a:t>19</a:t>
            </a:fld>
            <a:endParaRPr lang="en-GB"/>
          </a:p>
        </p:txBody>
      </p:sp>
      <p:cxnSp>
        <p:nvCxnSpPr>
          <p:cNvPr id="7" name="Straight Connector 6">
            <a:extLst>
              <a:ext uri="{FF2B5EF4-FFF2-40B4-BE49-F238E27FC236}">
                <a16:creationId xmlns:a16="http://schemas.microsoft.com/office/drawing/2014/main" id="{8D18D54E-794B-DB44-8359-05EB14E555C7}"/>
              </a:ext>
            </a:extLst>
          </p:cNvPr>
          <p:cNvCxnSpPr>
            <a:cxnSpLocks/>
          </p:cNvCxnSpPr>
          <p:nvPr/>
        </p:nvCxnSpPr>
        <p:spPr>
          <a:xfrm>
            <a:off x="1232068" y="0"/>
            <a:ext cx="0" cy="5143500"/>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472162E-4215-FE4F-9E38-8D184515F86B}"/>
              </a:ext>
            </a:extLst>
          </p:cNvPr>
          <p:cNvSpPr/>
          <p:nvPr/>
        </p:nvSpPr>
        <p:spPr>
          <a:xfrm>
            <a:off x="1070068" y="1491630"/>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9" name="Oval 8">
            <a:extLst>
              <a:ext uri="{FF2B5EF4-FFF2-40B4-BE49-F238E27FC236}">
                <a16:creationId xmlns:a16="http://schemas.microsoft.com/office/drawing/2014/main" id="{2144925C-BB1C-4640-807E-AB863FD5DD4E}"/>
              </a:ext>
            </a:extLst>
          </p:cNvPr>
          <p:cNvSpPr/>
          <p:nvPr/>
        </p:nvSpPr>
        <p:spPr>
          <a:xfrm>
            <a:off x="1070068" y="1926149"/>
            <a:ext cx="324000" cy="324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pic>
        <p:nvPicPr>
          <p:cNvPr id="10" name="Picture 9">
            <a:extLst>
              <a:ext uri="{FF2B5EF4-FFF2-40B4-BE49-F238E27FC236}">
                <a16:creationId xmlns:a16="http://schemas.microsoft.com/office/drawing/2014/main" id="{AA380C7C-CCD9-5B48-A2E4-34871B61D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1" name="Picture 10">
            <a:extLst>
              <a:ext uri="{FF2B5EF4-FFF2-40B4-BE49-F238E27FC236}">
                <a16:creationId xmlns:a16="http://schemas.microsoft.com/office/drawing/2014/main" id="{7AA18F1E-D6F5-4445-BBB5-CC068EF37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12" name="Oval 11">
            <a:extLst>
              <a:ext uri="{FF2B5EF4-FFF2-40B4-BE49-F238E27FC236}">
                <a16:creationId xmlns:a16="http://schemas.microsoft.com/office/drawing/2014/main" id="{C5254178-2C04-D24F-A26E-858889D5E330}"/>
              </a:ext>
            </a:extLst>
          </p:cNvPr>
          <p:cNvSpPr/>
          <p:nvPr/>
        </p:nvSpPr>
        <p:spPr>
          <a:xfrm>
            <a:off x="1070068" y="4098745"/>
            <a:ext cx="324000" cy="324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Oval 12">
            <a:extLst>
              <a:ext uri="{FF2B5EF4-FFF2-40B4-BE49-F238E27FC236}">
                <a16:creationId xmlns:a16="http://schemas.microsoft.com/office/drawing/2014/main" id="{2EC147A4-4144-8741-8A47-D5DABB020BBF}"/>
              </a:ext>
            </a:extLst>
          </p:cNvPr>
          <p:cNvSpPr/>
          <p:nvPr/>
        </p:nvSpPr>
        <p:spPr>
          <a:xfrm>
            <a:off x="1070068" y="2360668"/>
            <a:ext cx="324000" cy="324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4" name="Oval 13">
            <a:extLst>
              <a:ext uri="{FF2B5EF4-FFF2-40B4-BE49-F238E27FC236}">
                <a16:creationId xmlns:a16="http://schemas.microsoft.com/office/drawing/2014/main" id="{637F8CB5-4755-0446-91DB-939974CB0E2E}"/>
              </a:ext>
            </a:extLst>
          </p:cNvPr>
          <p:cNvSpPr/>
          <p:nvPr/>
        </p:nvSpPr>
        <p:spPr>
          <a:xfrm>
            <a:off x="1070068" y="3229706"/>
            <a:ext cx="324000" cy="324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5" name="Oval 14">
            <a:extLst>
              <a:ext uri="{FF2B5EF4-FFF2-40B4-BE49-F238E27FC236}">
                <a16:creationId xmlns:a16="http://schemas.microsoft.com/office/drawing/2014/main" id="{16E7A19A-DBE3-8942-908C-2840B595B303}"/>
              </a:ext>
            </a:extLst>
          </p:cNvPr>
          <p:cNvSpPr/>
          <p:nvPr/>
        </p:nvSpPr>
        <p:spPr>
          <a:xfrm>
            <a:off x="1070068" y="3664225"/>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8" name="Oval 17">
            <a:extLst>
              <a:ext uri="{FF2B5EF4-FFF2-40B4-BE49-F238E27FC236}">
                <a16:creationId xmlns:a16="http://schemas.microsoft.com/office/drawing/2014/main" id="{EC6CE9DB-D90A-434C-B31B-81BE3DF2C4FC}"/>
              </a:ext>
            </a:extLst>
          </p:cNvPr>
          <p:cNvSpPr/>
          <p:nvPr/>
        </p:nvSpPr>
        <p:spPr>
          <a:xfrm>
            <a:off x="1070068" y="2795187"/>
            <a:ext cx="324000" cy="324000"/>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185892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500"/>
                                        <p:tgtEl>
                                          <p:spTgt spid="2">
                                            <p:txEl>
                                              <p:pRg st="3" end="3"/>
                                            </p:txEl>
                                          </p:spTgt>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500"/>
                                        <p:tgtEl>
                                          <p:spTgt spid="2">
                                            <p:txEl>
                                              <p:pRg st="4" end="4"/>
                                            </p:txEl>
                                          </p:spTgt>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Effect transition="in" filter="fade">
                                      <p:cBhvr>
                                        <p:cTn id="54" dur="500"/>
                                        <p:tgtEl>
                                          <p:spTgt spid="2">
                                            <p:txEl>
                                              <p:pRg st="5" end="5"/>
                                            </p:txEl>
                                          </p:spTgt>
                                        </p:tgtEl>
                                      </p:cBhvr>
                                    </p:animEffect>
                                  </p:childTnLst>
                                </p:cTn>
                              </p:par>
                            </p:childTnLst>
                          </p:cTn>
                        </p:par>
                        <p:par>
                          <p:cTn id="55" fill="hold">
                            <p:stCondLst>
                              <p:cond delay="65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par>
                          <p:cTn id="59" fill="hold">
                            <p:stCondLst>
                              <p:cond delay="7000"/>
                            </p:stCondLst>
                            <p:childTnLst>
                              <p:par>
                                <p:cTn id="60" presetID="10" presetClass="entr" presetSubtype="0" fill="hold" grpId="0" nodeType="afterEffect">
                                  <p:stCondLst>
                                    <p:cond delay="0"/>
                                  </p:stCondLst>
                                  <p:childTnLst>
                                    <p:set>
                                      <p:cBhvr>
                                        <p:cTn id="61" dur="1" fill="hold">
                                          <p:stCondLst>
                                            <p:cond delay="0"/>
                                          </p:stCondLst>
                                        </p:cTn>
                                        <p:tgtEl>
                                          <p:spTgt spid="2">
                                            <p:txEl>
                                              <p:pRg st="6" end="6"/>
                                            </p:txEl>
                                          </p:spTgt>
                                        </p:tgtEl>
                                        <p:attrNameLst>
                                          <p:attrName>style.visibility</p:attrName>
                                        </p:attrNameLst>
                                      </p:cBhvr>
                                      <p:to>
                                        <p:strVal val="visible"/>
                                      </p:to>
                                    </p:set>
                                    <p:animEffect transition="in" filter="fade">
                                      <p:cBhvr>
                                        <p:cTn id="62" dur="500"/>
                                        <p:tgtEl>
                                          <p:spTgt spid="2">
                                            <p:txEl>
                                              <p:pRg st="6" end="6"/>
                                            </p:txEl>
                                          </p:spTgt>
                                        </p:tgtEl>
                                      </p:cBhvr>
                                    </p:animEffect>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2">
                                            <p:txEl>
                                              <p:pRg st="7" end="7"/>
                                            </p:txEl>
                                          </p:spTgt>
                                        </p:tgtEl>
                                        <p:attrNameLst>
                                          <p:attrName>style.visibility</p:attrName>
                                        </p:attrNameLst>
                                      </p:cBhvr>
                                      <p:to>
                                        <p:strVal val="visible"/>
                                      </p:to>
                                    </p:set>
                                    <p:animEffect transition="in" filter="fade">
                                      <p:cBhvr>
                                        <p:cTn id="7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8" grpId="0" animBg="1"/>
      <p:bldP spid="9" grpId="0" animBg="1"/>
      <p:bldP spid="12" grpId="0" animBg="1"/>
      <p:bldP spid="13" grpId="0" animBg="1"/>
      <p:bldP spid="14" grpId="0" animBg="1"/>
      <p:bldP spid="15"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7EEDA-FBAA-FB4D-9C1C-AE5E50479A16}"/>
              </a:ext>
            </a:extLst>
          </p:cNvPr>
          <p:cNvPicPr>
            <a:picLocks noChangeAspect="1"/>
          </p:cNvPicPr>
          <p:nvPr/>
        </p:nvPicPr>
        <p:blipFill>
          <a:blip r:embed="rId2"/>
          <a:stretch>
            <a:fillRect/>
          </a:stretch>
        </p:blipFill>
        <p:spPr>
          <a:xfrm>
            <a:off x="107504" y="47691"/>
            <a:ext cx="8933879" cy="5048117"/>
          </a:xfrm>
          <a:prstGeom prst="rect">
            <a:avLst/>
          </a:prstGeom>
        </p:spPr>
      </p:pic>
    </p:spTree>
    <p:extLst>
      <p:ext uri="{BB962C8B-B14F-4D97-AF65-F5344CB8AC3E}">
        <p14:creationId xmlns:p14="http://schemas.microsoft.com/office/powerpoint/2010/main" val="94585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16E941-CE24-674C-AD90-DEA7405B6E3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2" name="Title 1"/>
          <p:cNvSpPr>
            <a:spLocks noGrp="1"/>
          </p:cNvSpPr>
          <p:nvPr>
            <p:ph type="title"/>
          </p:nvPr>
        </p:nvSpPr>
        <p:spPr>
          <a:xfrm>
            <a:off x="1915427" y="656740"/>
            <a:ext cx="6580555" cy="750663"/>
          </a:xfrm>
        </p:spPr>
        <p:txBody>
          <a:bodyPr>
            <a:noAutofit/>
          </a:bodyPr>
          <a:lstStyle/>
          <a:p>
            <a:pPr>
              <a:lnSpc>
                <a:spcPct val="110000"/>
              </a:lnSpc>
            </a:pPr>
            <a:r>
              <a:rPr lang="en-GB" sz="2800" dirty="0">
                <a:solidFill>
                  <a:srgbClr val="005596"/>
                </a:solidFill>
                <a:latin typeface="MontrealTS-Medium" panose="02000603020000020003" pitchFamily="2" charset="0"/>
              </a:rPr>
              <a:t>WHAT ACTIONS ARE FORESEEN THROUGH SUB-INITIATIVES</a:t>
            </a:r>
          </a:p>
        </p:txBody>
      </p:sp>
      <p:sp>
        <p:nvSpPr>
          <p:cNvPr id="6" name="Text Placeholder 5"/>
          <p:cNvSpPr>
            <a:spLocks noGrp="1"/>
          </p:cNvSpPr>
          <p:nvPr>
            <p:ph type="body" sz="quarter" idx="4294967295"/>
          </p:nvPr>
        </p:nvSpPr>
        <p:spPr>
          <a:xfrm>
            <a:off x="1907704" y="1779513"/>
            <a:ext cx="5957074" cy="3168650"/>
          </a:xfrm>
        </p:spPr>
        <p:txBody>
          <a:bodyPr>
            <a:normAutofit fontScale="92500"/>
          </a:bodyPr>
          <a:lstStyle/>
          <a:p>
            <a:pPr fontAlgn="base">
              <a:lnSpc>
                <a:spcPct val="120000"/>
              </a:lnSpc>
            </a:pPr>
            <a:r>
              <a:rPr lang="en-GB" sz="2400" b="0" dirty="0"/>
              <a:t>Partnerships, “groups of </a:t>
            </a:r>
            <a:r>
              <a:rPr lang="en-GB" sz="2400" b="0" dirty="0" err="1"/>
              <a:t>CoVEs</a:t>
            </a:r>
            <a:r>
              <a:rPr lang="en-GB" sz="2400" b="0" dirty="0"/>
              <a:t> sharing common interests” are central to efforts of </a:t>
            </a:r>
            <a:r>
              <a:rPr lang="en-GB" sz="2400" b="0" dirty="0" err="1"/>
              <a:t>CoVEs</a:t>
            </a:r>
            <a:r>
              <a:rPr lang="en-GB" sz="2400" b="0" dirty="0"/>
              <a:t> to achieve excellence. </a:t>
            </a:r>
          </a:p>
          <a:p>
            <a:pPr fontAlgn="base">
              <a:lnSpc>
                <a:spcPct val="120000"/>
              </a:lnSpc>
            </a:pPr>
            <a:r>
              <a:rPr lang="en-GB" sz="2400" b="0" dirty="0"/>
              <a:t>Typically, </a:t>
            </a:r>
            <a:r>
              <a:rPr lang="en-GB" sz="2400" b="0" dirty="0" err="1"/>
              <a:t>CoVEs</a:t>
            </a:r>
            <a:r>
              <a:rPr lang="en-GB" sz="2400" b="0" dirty="0"/>
              <a:t> build and engage in partnerships to use resources efficiently, attract high quality teachers and trainers and produce tools and innovative curricula in niche economic areas.</a:t>
            </a:r>
          </a:p>
          <a:p>
            <a:pPr>
              <a:lnSpc>
                <a:spcPct val="120000"/>
              </a:lnSpc>
            </a:pPr>
            <a:endParaRPr lang="en-GB"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20</a:t>
            </a:fld>
            <a:endParaRPr lang="en-GB" dirty="0"/>
          </a:p>
        </p:txBody>
      </p:sp>
      <p:cxnSp>
        <p:nvCxnSpPr>
          <p:cNvPr id="11" name="Straight Connector 10">
            <a:extLst>
              <a:ext uri="{FF2B5EF4-FFF2-40B4-BE49-F238E27FC236}">
                <a16:creationId xmlns:a16="http://schemas.microsoft.com/office/drawing/2014/main" id="{7D710F90-FBD1-7341-B551-EEB7804A6D48}"/>
              </a:ext>
            </a:extLst>
          </p:cNvPr>
          <p:cNvCxnSpPr/>
          <p:nvPr/>
        </p:nvCxnSpPr>
        <p:spPr>
          <a:xfrm>
            <a:off x="1201930" y="0"/>
            <a:ext cx="0" cy="5143500"/>
          </a:xfrm>
          <a:prstGeom prst="line">
            <a:avLst/>
          </a:prstGeom>
          <a:ln w="793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BF273FC-0C00-6E47-BA77-DE38BE99D3F0}"/>
              </a:ext>
            </a:extLst>
          </p:cNvPr>
          <p:cNvSpPr/>
          <p:nvPr/>
        </p:nvSpPr>
        <p:spPr>
          <a:xfrm>
            <a:off x="769882" y="1701999"/>
            <a:ext cx="864096" cy="864096"/>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3" name="Oval 12">
            <a:extLst>
              <a:ext uri="{FF2B5EF4-FFF2-40B4-BE49-F238E27FC236}">
                <a16:creationId xmlns:a16="http://schemas.microsoft.com/office/drawing/2014/main" id="{46C2D985-8F6E-DC47-8B29-036EAF802CB8}"/>
              </a:ext>
            </a:extLst>
          </p:cNvPr>
          <p:cNvSpPr/>
          <p:nvPr/>
        </p:nvSpPr>
        <p:spPr>
          <a:xfrm>
            <a:off x="769882" y="3003798"/>
            <a:ext cx="864096" cy="864096"/>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14" name="Picture 13">
            <a:extLst>
              <a:ext uri="{FF2B5EF4-FFF2-40B4-BE49-F238E27FC236}">
                <a16:creationId xmlns:a16="http://schemas.microsoft.com/office/drawing/2014/main" id="{8169FCC0-FE68-3E4A-A8FD-1D2000242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0E74A629-72A8-7146-89F9-CCFB10444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93111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BF680C3-1274-8249-A2D3-10EA1B1400F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5" name="Text Placeholder 4"/>
          <p:cNvSpPr>
            <a:spLocks noGrp="1"/>
          </p:cNvSpPr>
          <p:nvPr>
            <p:ph type="body" sz="quarter" idx="4294967295"/>
          </p:nvPr>
        </p:nvSpPr>
        <p:spPr>
          <a:xfrm>
            <a:off x="1739047" y="1463075"/>
            <a:ext cx="6580546" cy="3889375"/>
          </a:xfrm>
        </p:spPr>
        <p:txBody>
          <a:bodyPr>
            <a:noAutofit/>
          </a:bodyPr>
          <a:lstStyle/>
          <a:p>
            <a:pPr lvl="0">
              <a:lnSpc>
                <a:spcPct val="120000"/>
              </a:lnSpc>
              <a:spcBef>
                <a:spcPts val="200"/>
              </a:spcBef>
              <a:spcAft>
                <a:spcPts val="200"/>
              </a:spcAft>
            </a:pPr>
            <a:r>
              <a:rPr lang="en-GB" sz="1400" b="0" dirty="0"/>
              <a:t>Design an action plan, with objectives, activities, responsibilities and time schedule to be carried out by the partnership members throughout 2020.</a:t>
            </a:r>
          </a:p>
          <a:p>
            <a:pPr lvl="0">
              <a:lnSpc>
                <a:spcPct val="120000"/>
              </a:lnSpc>
              <a:spcBef>
                <a:spcPts val="200"/>
              </a:spcBef>
              <a:spcAft>
                <a:spcPts val="200"/>
              </a:spcAft>
            </a:pPr>
            <a:r>
              <a:rPr lang="en-GB" sz="1400" b="0" dirty="0"/>
              <a:t>Investigate opportunities for peer learning activities (PLA) among </a:t>
            </a:r>
            <a:br>
              <a:rPr lang="en-GB" sz="1400" b="0" dirty="0"/>
            </a:br>
            <a:r>
              <a:rPr lang="en-GB" sz="1400" b="0" dirty="0"/>
              <a:t>members.</a:t>
            </a:r>
          </a:p>
          <a:p>
            <a:pPr>
              <a:lnSpc>
                <a:spcPct val="120000"/>
              </a:lnSpc>
              <a:spcBef>
                <a:spcPts val="200"/>
              </a:spcBef>
              <a:spcAft>
                <a:spcPts val="200"/>
              </a:spcAft>
            </a:pPr>
            <a:r>
              <a:rPr lang="en-GB" sz="1400" b="0" dirty="0"/>
              <a:t>Investigate the production of some kind of tool i.e. a training module, a planning tool or some instructional materials.</a:t>
            </a:r>
          </a:p>
          <a:p>
            <a:pPr lvl="0">
              <a:lnSpc>
                <a:spcPct val="120000"/>
              </a:lnSpc>
              <a:spcBef>
                <a:spcPts val="200"/>
              </a:spcBef>
              <a:spcAft>
                <a:spcPts val="200"/>
              </a:spcAft>
            </a:pPr>
            <a:r>
              <a:rPr lang="en-GB" sz="1400" b="0" dirty="0"/>
              <a:t>Identify and propose relevant opportunities to make applications for EU and other national and international Programmes and schemes, such as Erasmus+, E-Twinning, TAIEX calls. </a:t>
            </a:r>
          </a:p>
          <a:p>
            <a:pPr>
              <a:lnSpc>
                <a:spcPct val="120000"/>
              </a:lnSpc>
              <a:spcBef>
                <a:spcPts val="200"/>
              </a:spcBef>
              <a:spcAft>
                <a:spcPts val="200"/>
              </a:spcAft>
            </a:pPr>
            <a:r>
              <a:rPr lang="en-GB" sz="1400" b="0" dirty="0"/>
              <a:t>Explore opportunities linked to Mobility/Learning agreements offered by the EU (and beyond). </a:t>
            </a:r>
          </a:p>
          <a:p>
            <a:pPr lvl="0">
              <a:lnSpc>
                <a:spcPct val="140000"/>
              </a:lnSpc>
            </a:pPr>
            <a:endParaRPr lang="en-GB" sz="1400"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21</a:t>
            </a:fld>
            <a:endParaRPr lang="en-GB" dirty="0"/>
          </a:p>
        </p:txBody>
      </p:sp>
      <p:sp>
        <p:nvSpPr>
          <p:cNvPr id="10" name="Title 1">
            <a:extLst>
              <a:ext uri="{FF2B5EF4-FFF2-40B4-BE49-F238E27FC236}">
                <a16:creationId xmlns:a16="http://schemas.microsoft.com/office/drawing/2014/main" id="{349E4A07-34E3-2644-A6E8-F8B480B783D1}"/>
              </a:ext>
            </a:extLst>
          </p:cNvPr>
          <p:cNvSpPr txBox="1">
            <a:spLocks/>
          </p:cNvSpPr>
          <p:nvPr/>
        </p:nvSpPr>
        <p:spPr>
          <a:xfrm>
            <a:off x="1739047" y="384816"/>
            <a:ext cx="6580555" cy="750663"/>
          </a:xfrm>
          <a:prstGeom prst="rect">
            <a:avLst/>
          </a:prstGeom>
          <a:effectLst/>
        </p:spPr>
        <p:txBody>
          <a:bodyPr vert="horz" lIns="0" tIns="0" rIns="0" bIns="0" rtlCol="0" anchor="t">
            <a:noAutofit/>
          </a:bodyPr>
          <a:lstStyle>
            <a:lvl1pPr algn="l" defTabSz="914400" rtl="0" eaLnBrk="1" latinLnBrk="0" hangingPunct="1">
              <a:lnSpc>
                <a:spcPct val="90000"/>
              </a:lnSpc>
              <a:spcBef>
                <a:spcPct val="0"/>
              </a:spcBef>
              <a:buNone/>
              <a:defRPr lang="en-GB" sz="2000" b="1" kern="1200" cap="none" baseline="0">
                <a:solidFill>
                  <a:schemeClr val="tx2"/>
                </a:solidFill>
                <a:effectLst/>
                <a:latin typeface="MontrealTS-Medium"/>
                <a:ea typeface="+mj-ea"/>
                <a:cs typeface="+mj-cs"/>
              </a:defRPr>
            </a:lvl1pPr>
          </a:lstStyle>
          <a:p>
            <a:pPr>
              <a:lnSpc>
                <a:spcPct val="110000"/>
              </a:lnSpc>
            </a:pPr>
            <a:r>
              <a:rPr lang="en-GB" sz="2800" dirty="0">
                <a:solidFill>
                  <a:srgbClr val="005596"/>
                </a:solidFill>
                <a:latin typeface="MontrealTS-Medium" panose="02000603020000020003" pitchFamily="2" charset="0"/>
              </a:rPr>
              <a:t>WHAT ACTIONS ARE FORESEEN THROUGH SUB-INITIATIVES</a:t>
            </a:r>
          </a:p>
        </p:txBody>
      </p:sp>
      <p:pic>
        <p:nvPicPr>
          <p:cNvPr id="14" name="Picture 13">
            <a:extLst>
              <a:ext uri="{FF2B5EF4-FFF2-40B4-BE49-F238E27FC236}">
                <a16:creationId xmlns:a16="http://schemas.microsoft.com/office/drawing/2014/main" id="{51A5BFDE-437E-DF49-BF21-A53834F45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80F9945F-365D-0745-BB7D-468D5A0B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cxnSp>
        <p:nvCxnSpPr>
          <p:cNvPr id="16" name="Straight Connector 15">
            <a:extLst>
              <a:ext uri="{FF2B5EF4-FFF2-40B4-BE49-F238E27FC236}">
                <a16:creationId xmlns:a16="http://schemas.microsoft.com/office/drawing/2014/main" id="{43687172-3A00-D84F-A2A4-F4FEEC1CE340}"/>
              </a:ext>
            </a:extLst>
          </p:cNvPr>
          <p:cNvCxnSpPr>
            <a:cxnSpLocks/>
          </p:cNvCxnSpPr>
          <p:nvPr/>
        </p:nvCxnSpPr>
        <p:spPr>
          <a:xfrm flipH="1">
            <a:off x="1216871" y="-164554"/>
            <a:ext cx="13474" cy="5328592"/>
          </a:xfrm>
          <a:prstGeom prst="line">
            <a:avLst/>
          </a:prstGeom>
          <a:ln w="79375">
            <a:solidFill>
              <a:srgbClr val="E85E27"/>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D8E9424-EF88-074F-A311-5D6C20B7CAC6}"/>
              </a:ext>
            </a:extLst>
          </p:cNvPr>
          <p:cNvSpPr/>
          <p:nvPr/>
        </p:nvSpPr>
        <p:spPr>
          <a:xfrm>
            <a:off x="1043608" y="146307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8" name="Oval 17">
            <a:extLst>
              <a:ext uri="{FF2B5EF4-FFF2-40B4-BE49-F238E27FC236}">
                <a16:creationId xmlns:a16="http://schemas.microsoft.com/office/drawing/2014/main" id="{AC0A2F2A-6772-A240-B710-143452D15C3D}"/>
              </a:ext>
            </a:extLst>
          </p:cNvPr>
          <p:cNvSpPr/>
          <p:nvPr/>
        </p:nvSpPr>
        <p:spPr>
          <a:xfrm>
            <a:off x="1043608" y="1995686"/>
            <a:ext cx="360000" cy="360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9" name="Oval 18">
            <a:extLst>
              <a:ext uri="{FF2B5EF4-FFF2-40B4-BE49-F238E27FC236}">
                <a16:creationId xmlns:a16="http://schemas.microsoft.com/office/drawing/2014/main" id="{85AD65BD-F05B-D94A-95EA-692AF1B8E6D5}"/>
              </a:ext>
            </a:extLst>
          </p:cNvPr>
          <p:cNvSpPr/>
          <p:nvPr/>
        </p:nvSpPr>
        <p:spPr>
          <a:xfrm>
            <a:off x="1043608" y="3943788"/>
            <a:ext cx="360000" cy="36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0" name="Oval 19">
            <a:extLst>
              <a:ext uri="{FF2B5EF4-FFF2-40B4-BE49-F238E27FC236}">
                <a16:creationId xmlns:a16="http://schemas.microsoft.com/office/drawing/2014/main" id="{F982C608-A7E6-C247-B768-FDEA1C908FA5}"/>
              </a:ext>
            </a:extLst>
          </p:cNvPr>
          <p:cNvSpPr/>
          <p:nvPr/>
        </p:nvSpPr>
        <p:spPr>
          <a:xfrm>
            <a:off x="1043608" y="2574012"/>
            <a:ext cx="360000" cy="360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1" name="Oval 20">
            <a:extLst>
              <a:ext uri="{FF2B5EF4-FFF2-40B4-BE49-F238E27FC236}">
                <a16:creationId xmlns:a16="http://schemas.microsoft.com/office/drawing/2014/main" id="{7ED16F4B-DDB6-4548-AD4B-31B4C996E2AA}"/>
              </a:ext>
            </a:extLst>
          </p:cNvPr>
          <p:cNvSpPr/>
          <p:nvPr/>
        </p:nvSpPr>
        <p:spPr>
          <a:xfrm>
            <a:off x="1043608" y="3162712"/>
            <a:ext cx="360000" cy="360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422485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064586D-7906-5646-A36C-84FC2B4CB09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3" name="Slide Number Placeholder 4">
            <a:extLst>
              <a:ext uri="{FF2B5EF4-FFF2-40B4-BE49-F238E27FC236}">
                <a16:creationId xmlns:a16="http://schemas.microsoft.com/office/drawing/2014/main" id="{80AD101F-C2A2-8347-9F51-02934AAF0E93}"/>
              </a:ext>
            </a:extLst>
          </p:cNvPr>
          <p:cNvSpPr txBox="1">
            <a:spLocks/>
          </p:cNvSpPr>
          <p:nvPr/>
        </p:nvSpPr>
        <p:spPr>
          <a:xfrm>
            <a:off x="7558088" y="4718050"/>
            <a:ext cx="1585912" cy="274638"/>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7C07CE-5396-43F8-82F1-732963DA84EC}" type="slidenum">
              <a:rPr lang="en-GB" smtClean="0"/>
              <a:pPr/>
              <a:t>22</a:t>
            </a:fld>
            <a:endParaRPr lang="en-GB"/>
          </a:p>
        </p:txBody>
      </p:sp>
      <p:cxnSp>
        <p:nvCxnSpPr>
          <p:cNvPr id="4" name="Straight Connector 3">
            <a:extLst>
              <a:ext uri="{FF2B5EF4-FFF2-40B4-BE49-F238E27FC236}">
                <a16:creationId xmlns:a16="http://schemas.microsoft.com/office/drawing/2014/main" id="{0111F7FA-3CC6-FF49-9A90-79C38C3BC024}"/>
              </a:ext>
            </a:extLst>
          </p:cNvPr>
          <p:cNvCxnSpPr>
            <a:cxnSpLocks/>
          </p:cNvCxnSpPr>
          <p:nvPr/>
        </p:nvCxnSpPr>
        <p:spPr>
          <a:xfrm>
            <a:off x="1232068" y="0"/>
            <a:ext cx="0" cy="514350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6098254-A0B6-424A-B79A-3F935DA3B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8" name="Picture 7">
            <a:extLst>
              <a:ext uri="{FF2B5EF4-FFF2-40B4-BE49-F238E27FC236}">
                <a16:creationId xmlns:a16="http://schemas.microsoft.com/office/drawing/2014/main" id="{0AF53C85-23BC-4A44-8769-30344352C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9" name="Oval 8">
            <a:extLst>
              <a:ext uri="{FF2B5EF4-FFF2-40B4-BE49-F238E27FC236}">
                <a16:creationId xmlns:a16="http://schemas.microsoft.com/office/drawing/2014/main" id="{EE0843C2-1D0F-3146-9438-B15C17005BC8}"/>
              </a:ext>
            </a:extLst>
          </p:cNvPr>
          <p:cNvSpPr/>
          <p:nvPr/>
        </p:nvSpPr>
        <p:spPr>
          <a:xfrm>
            <a:off x="998068" y="3219822"/>
            <a:ext cx="468000" cy="468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0" name="Oval 9">
            <a:extLst>
              <a:ext uri="{FF2B5EF4-FFF2-40B4-BE49-F238E27FC236}">
                <a16:creationId xmlns:a16="http://schemas.microsoft.com/office/drawing/2014/main" id="{4A8E4092-59C7-8C45-93A3-9C20E646CEFA}"/>
              </a:ext>
            </a:extLst>
          </p:cNvPr>
          <p:cNvSpPr/>
          <p:nvPr/>
        </p:nvSpPr>
        <p:spPr>
          <a:xfrm>
            <a:off x="998068" y="2571750"/>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4" name="Title 1">
            <a:extLst>
              <a:ext uri="{FF2B5EF4-FFF2-40B4-BE49-F238E27FC236}">
                <a16:creationId xmlns:a16="http://schemas.microsoft.com/office/drawing/2014/main" id="{305180B8-42B0-7A49-B7D1-DD59A6996287}"/>
              </a:ext>
            </a:extLst>
          </p:cNvPr>
          <p:cNvSpPr>
            <a:spLocks noGrp="1"/>
          </p:cNvSpPr>
          <p:nvPr>
            <p:ph type="title"/>
          </p:nvPr>
        </p:nvSpPr>
        <p:spPr>
          <a:xfrm>
            <a:off x="1716423" y="305460"/>
            <a:ext cx="5584024" cy="552457"/>
          </a:xfrm>
        </p:spPr>
        <p:txBody>
          <a:bodyPr>
            <a:noAutofit/>
          </a:bodyPr>
          <a:lstStyle/>
          <a:p>
            <a:pPr>
              <a:lnSpc>
                <a:spcPct val="110000"/>
              </a:lnSpc>
            </a:pPr>
            <a:r>
              <a:rPr lang="en-GB" sz="2800" cap="none" dirty="0">
                <a:solidFill>
                  <a:srgbClr val="005596"/>
                </a:solidFill>
                <a:latin typeface="MontrealTS-Medium" panose="02000603020000020003" pitchFamily="2" charset="0"/>
                <a:cs typeface="+mj-cs"/>
              </a:rPr>
              <a:t>HOW ARE  ERASMUS PARTNERSHIPS LINKED?</a:t>
            </a:r>
          </a:p>
        </p:txBody>
      </p:sp>
      <p:sp>
        <p:nvSpPr>
          <p:cNvPr id="15" name="Text Placeholder 3">
            <a:extLst>
              <a:ext uri="{FF2B5EF4-FFF2-40B4-BE49-F238E27FC236}">
                <a16:creationId xmlns:a16="http://schemas.microsoft.com/office/drawing/2014/main" id="{0BBF1C6B-29A9-084A-9FBF-C47628CCA0E9}"/>
              </a:ext>
            </a:extLst>
          </p:cNvPr>
          <p:cNvSpPr txBox="1">
            <a:spLocks/>
          </p:cNvSpPr>
          <p:nvPr/>
        </p:nvSpPr>
        <p:spPr>
          <a:xfrm>
            <a:off x="1656968" y="1491630"/>
            <a:ext cx="6731451" cy="3672408"/>
          </a:xfrm>
          <a:prstGeom prst="rect">
            <a:avLst/>
          </a:prstGeom>
        </p:spPr>
        <p:txBody>
          <a:bodyP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200"/>
              </a:spcBef>
              <a:spcAft>
                <a:spcPts val="200"/>
              </a:spcAft>
            </a:pPr>
            <a:r>
              <a:rPr lang="en-US" sz="1800" b="0" dirty="0"/>
              <a:t>The </a:t>
            </a:r>
            <a:r>
              <a:rPr lang="en-US" sz="1800" dirty="0"/>
              <a:t>EU</a:t>
            </a:r>
            <a:r>
              <a:rPr lang="en-US" sz="1800" b="0" dirty="0"/>
              <a:t> provides funds for the establishment and development of transnational platforms of </a:t>
            </a:r>
            <a:r>
              <a:rPr lang="en-US" sz="1800" b="0" dirty="0" err="1"/>
              <a:t>CoVEs</a:t>
            </a:r>
            <a:r>
              <a:rPr lang="en-US" sz="1800" b="0" dirty="0"/>
              <a:t>. Platforms are formed by </a:t>
            </a:r>
            <a:r>
              <a:rPr lang="en-US" sz="1800" b="0" dirty="0" err="1"/>
              <a:t>CoVEs</a:t>
            </a:r>
            <a:r>
              <a:rPr lang="en-US" sz="1800" b="0" dirty="0"/>
              <a:t>, which:</a:t>
            </a:r>
          </a:p>
          <a:p>
            <a:pPr>
              <a:lnSpc>
                <a:spcPct val="120000"/>
              </a:lnSpc>
              <a:spcBef>
                <a:spcPts val="200"/>
              </a:spcBef>
              <a:spcAft>
                <a:spcPts val="200"/>
              </a:spcAft>
            </a:pPr>
            <a:r>
              <a:rPr lang="en-US" b="0" dirty="0"/>
              <a:t>share a common interest in specific sectors or trades </a:t>
            </a:r>
            <a:r>
              <a:rPr lang="en-GB" b="0" dirty="0"/>
              <a:t>(aeronautics, e-mobility, healthcare, tourism, etc.) or</a:t>
            </a:r>
          </a:p>
          <a:p>
            <a:pPr>
              <a:lnSpc>
                <a:spcPct val="120000"/>
              </a:lnSpc>
              <a:spcBef>
                <a:spcPts val="200"/>
              </a:spcBef>
              <a:spcAft>
                <a:spcPts val="200"/>
              </a:spcAft>
            </a:pPr>
            <a:r>
              <a:rPr lang="en-US" b="0" dirty="0"/>
              <a:t>develop innovative approaches to tackle societal, technological and economic challenges (climate change, </a:t>
            </a:r>
            <a:r>
              <a:rPr lang="fr-FR" b="0" dirty="0"/>
              <a:t>digitalisation, </a:t>
            </a:r>
            <a:r>
              <a:rPr lang="fr-FR" b="0" dirty="0" err="1"/>
              <a:t>artificial</a:t>
            </a:r>
            <a:r>
              <a:rPr lang="fr-FR" b="0" dirty="0"/>
              <a:t> intelligence, </a:t>
            </a:r>
            <a:r>
              <a:rPr lang="fr-FR" b="0" dirty="0" err="1"/>
              <a:t>sustainable</a:t>
            </a:r>
            <a:r>
              <a:rPr lang="fr-FR" b="0" dirty="0"/>
              <a:t> </a:t>
            </a:r>
            <a:r>
              <a:rPr lang="fr-FR" b="0" dirty="0" err="1"/>
              <a:t>development</a:t>
            </a:r>
            <a:r>
              <a:rPr lang="fr-FR" b="0" dirty="0"/>
              <a:t> </a:t>
            </a:r>
            <a:r>
              <a:rPr lang="en-US" b="0" dirty="0"/>
              <a:t>goals, integration of migrants, upskilling people with low </a:t>
            </a:r>
            <a:r>
              <a:rPr lang="en-GB" b="0" dirty="0"/>
              <a:t>qualification levels, etc.)</a:t>
            </a:r>
            <a:endParaRPr lang="en-GB" dirty="0"/>
          </a:p>
        </p:txBody>
      </p:sp>
    </p:spTree>
    <p:extLst>
      <p:ext uri="{BB962C8B-B14F-4D97-AF65-F5344CB8AC3E}">
        <p14:creationId xmlns:p14="http://schemas.microsoft.com/office/powerpoint/2010/main" val="402265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298690D-E7F5-2447-9C0F-DE6E8605E5D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3" name="Slide Number Placeholder 4">
            <a:extLst>
              <a:ext uri="{FF2B5EF4-FFF2-40B4-BE49-F238E27FC236}">
                <a16:creationId xmlns:a16="http://schemas.microsoft.com/office/drawing/2014/main" id="{80AD101F-C2A2-8347-9F51-02934AAF0E93}"/>
              </a:ext>
            </a:extLst>
          </p:cNvPr>
          <p:cNvSpPr txBox="1">
            <a:spLocks/>
          </p:cNvSpPr>
          <p:nvPr/>
        </p:nvSpPr>
        <p:spPr>
          <a:xfrm>
            <a:off x="7558088" y="4718050"/>
            <a:ext cx="1585912" cy="274638"/>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7C07CE-5396-43F8-82F1-732963DA84EC}" type="slidenum">
              <a:rPr lang="en-GB" smtClean="0"/>
              <a:pPr/>
              <a:t>23</a:t>
            </a:fld>
            <a:endParaRPr lang="en-GB"/>
          </a:p>
        </p:txBody>
      </p:sp>
      <p:cxnSp>
        <p:nvCxnSpPr>
          <p:cNvPr id="4" name="Straight Connector 3">
            <a:extLst>
              <a:ext uri="{FF2B5EF4-FFF2-40B4-BE49-F238E27FC236}">
                <a16:creationId xmlns:a16="http://schemas.microsoft.com/office/drawing/2014/main" id="{0111F7FA-3CC6-FF49-9A90-79C38C3BC024}"/>
              </a:ext>
            </a:extLst>
          </p:cNvPr>
          <p:cNvCxnSpPr>
            <a:cxnSpLocks/>
          </p:cNvCxnSpPr>
          <p:nvPr/>
        </p:nvCxnSpPr>
        <p:spPr>
          <a:xfrm>
            <a:off x="1230068" y="0"/>
            <a:ext cx="0" cy="5143500"/>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6D416A8-9918-BC41-9D40-944444E78980}"/>
              </a:ext>
            </a:extLst>
          </p:cNvPr>
          <p:cNvSpPr/>
          <p:nvPr/>
        </p:nvSpPr>
        <p:spPr>
          <a:xfrm>
            <a:off x="1068068" y="4751768"/>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6" name="Oval 5">
            <a:extLst>
              <a:ext uri="{FF2B5EF4-FFF2-40B4-BE49-F238E27FC236}">
                <a16:creationId xmlns:a16="http://schemas.microsoft.com/office/drawing/2014/main" id="{31961299-A001-A04B-8B08-C8327ED8B07B}"/>
              </a:ext>
            </a:extLst>
          </p:cNvPr>
          <p:cNvSpPr/>
          <p:nvPr/>
        </p:nvSpPr>
        <p:spPr>
          <a:xfrm>
            <a:off x="1068068" y="1708932"/>
            <a:ext cx="324000" cy="324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pic>
        <p:nvPicPr>
          <p:cNvPr id="7" name="Picture 6">
            <a:extLst>
              <a:ext uri="{FF2B5EF4-FFF2-40B4-BE49-F238E27FC236}">
                <a16:creationId xmlns:a16="http://schemas.microsoft.com/office/drawing/2014/main" id="{46098254-A0B6-424A-B79A-3F935DA3B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8" name="Picture 7">
            <a:extLst>
              <a:ext uri="{FF2B5EF4-FFF2-40B4-BE49-F238E27FC236}">
                <a16:creationId xmlns:a16="http://schemas.microsoft.com/office/drawing/2014/main" id="{0AF53C85-23BC-4A44-8769-30344352C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9" name="Oval 8">
            <a:extLst>
              <a:ext uri="{FF2B5EF4-FFF2-40B4-BE49-F238E27FC236}">
                <a16:creationId xmlns:a16="http://schemas.microsoft.com/office/drawing/2014/main" id="{EE0843C2-1D0F-3146-9438-B15C17005BC8}"/>
              </a:ext>
            </a:extLst>
          </p:cNvPr>
          <p:cNvSpPr/>
          <p:nvPr/>
        </p:nvSpPr>
        <p:spPr>
          <a:xfrm>
            <a:off x="1068068" y="3696149"/>
            <a:ext cx="324000" cy="324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0" name="Oval 9">
            <a:extLst>
              <a:ext uri="{FF2B5EF4-FFF2-40B4-BE49-F238E27FC236}">
                <a16:creationId xmlns:a16="http://schemas.microsoft.com/office/drawing/2014/main" id="{4A8E4092-59C7-8C45-93A3-9C20E646CEFA}"/>
              </a:ext>
            </a:extLst>
          </p:cNvPr>
          <p:cNvSpPr/>
          <p:nvPr/>
        </p:nvSpPr>
        <p:spPr>
          <a:xfrm>
            <a:off x="1068068" y="2106375"/>
            <a:ext cx="324000" cy="324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1" name="Oval 10">
            <a:extLst>
              <a:ext uri="{FF2B5EF4-FFF2-40B4-BE49-F238E27FC236}">
                <a16:creationId xmlns:a16="http://schemas.microsoft.com/office/drawing/2014/main" id="{3E9D1278-10AC-2246-930F-D2C761246563}"/>
              </a:ext>
            </a:extLst>
          </p:cNvPr>
          <p:cNvSpPr/>
          <p:nvPr/>
        </p:nvSpPr>
        <p:spPr>
          <a:xfrm>
            <a:off x="1068068" y="2901261"/>
            <a:ext cx="324000" cy="324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2" name="Oval 11">
            <a:extLst>
              <a:ext uri="{FF2B5EF4-FFF2-40B4-BE49-F238E27FC236}">
                <a16:creationId xmlns:a16="http://schemas.microsoft.com/office/drawing/2014/main" id="{7D303338-6358-174D-A0F2-75270FC5CFC9}"/>
              </a:ext>
            </a:extLst>
          </p:cNvPr>
          <p:cNvSpPr/>
          <p:nvPr/>
        </p:nvSpPr>
        <p:spPr>
          <a:xfrm>
            <a:off x="1068068" y="3298704"/>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Oval 12">
            <a:extLst>
              <a:ext uri="{FF2B5EF4-FFF2-40B4-BE49-F238E27FC236}">
                <a16:creationId xmlns:a16="http://schemas.microsoft.com/office/drawing/2014/main" id="{2D71C880-D7E6-284F-B340-22AF7CB70CD5}"/>
              </a:ext>
            </a:extLst>
          </p:cNvPr>
          <p:cNvSpPr/>
          <p:nvPr/>
        </p:nvSpPr>
        <p:spPr>
          <a:xfrm>
            <a:off x="1068068" y="2503818"/>
            <a:ext cx="324000" cy="324000"/>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6" name="Rectangle 1">
            <a:extLst>
              <a:ext uri="{FF2B5EF4-FFF2-40B4-BE49-F238E27FC236}">
                <a16:creationId xmlns:a16="http://schemas.microsoft.com/office/drawing/2014/main" id="{12811ED3-192F-1E42-A394-C5B43BAF4C1F}"/>
              </a:ext>
            </a:extLst>
          </p:cNvPr>
          <p:cNvSpPr txBox="1">
            <a:spLocks noChangeArrowheads="1"/>
          </p:cNvSpPr>
          <p:nvPr/>
        </p:nvSpPr>
        <p:spPr bwMode="auto">
          <a:xfrm>
            <a:off x="1621110" y="1221498"/>
            <a:ext cx="6452822" cy="387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l" defTabSz="914400" rtl="0" eaLnBrk="0" fontAlgn="base" latinLnBrk="0" hangingPunct="0">
              <a:lnSpc>
                <a:spcPct val="100000"/>
              </a:lnSpc>
              <a:spcBef>
                <a:spcPct val="0"/>
              </a:spcBef>
              <a:spcAft>
                <a:spcPct val="0"/>
              </a:spcAft>
              <a:buFont typeface="Arial" panose="020B0604020202020204" pitchFamily="34" charset="0"/>
              <a:buNone/>
              <a:tabLst>
                <a:tab pos="457200" algn="l"/>
              </a:tabLst>
              <a:defRPr sz="1600" b="1" kern="1200" cap="none" baseline="0">
                <a:solidFill>
                  <a:schemeClr val="tx1"/>
                </a:solidFill>
                <a:latin typeface="Arial" panose="020B0604020202020204" pitchFamily="34" charset="0"/>
                <a:ea typeface="+mn-ea"/>
                <a:cs typeface="+mn-cs"/>
              </a:defRPr>
            </a:lvl1pPr>
            <a:lvl2pPr marL="177800" indent="-177800" algn="l" defTabSz="914400" rtl="0" eaLnBrk="0" fontAlgn="base" latinLnBrk="0" hangingPunct="0">
              <a:lnSpc>
                <a:spcPct val="100000"/>
              </a:lnSpc>
              <a:spcBef>
                <a:spcPct val="0"/>
              </a:spcBef>
              <a:spcAft>
                <a:spcPct val="0"/>
              </a:spcAft>
              <a:buClr>
                <a:schemeClr val="bg2"/>
              </a:buClr>
              <a:buFont typeface="Arial" panose="020B0604020202020204" pitchFamily="34" charset="0"/>
              <a:buChar char="•"/>
              <a:tabLst>
                <a:tab pos="457200" algn="l"/>
              </a:tabLst>
              <a:defRPr lang="en-US" sz="1400" kern="1200">
                <a:solidFill>
                  <a:schemeClr val="tx1"/>
                </a:solidFill>
                <a:latin typeface="Arial" panose="020B0604020202020204" pitchFamily="34" charset="0"/>
                <a:ea typeface="+mn-ea"/>
                <a:cs typeface="+mn-cs"/>
              </a:defRPr>
            </a:lvl2pPr>
            <a:lvl3pPr marL="361950" indent="-184150" algn="l" defTabSz="914400" rtl="0" eaLnBrk="0" fontAlgn="base" latinLnBrk="0" hangingPunct="0">
              <a:lnSpc>
                <a:spcPct val="100000"/>
              </a:lnSpc>
              <a:spcBef>
                <a:spcPct val="0"/>
              </a:spcBef>
              <a:spcAft>
                <a:spcPct val="0"/>
              </a:spcAft>
              <a:buClr>
                <a:schemeClr val="bg2"/>
              </a:buClr>
              <a:buFont typeface="Arial" panose="020B0604020202020204" pitchFamily="34" charset="0"/>
              <a:buChar char="•"/>
              <a:tabLst>
                <a:tab pos="457200" algn="l"/>
              </a:tabLst>
              <a:defRPr lang="en-US" sz="1200" kern="1200">
                <a:solidFill>
                  <a:schemeClr val="tx1"/>
                </a:solidFill>
                <a:latin typeface="Arial" panose="020B0604020202020204" pitchFamily="34" charset="0"/>
                <a:ea typeface="+mn-ea"/>
                <a:cs typeface="+mn-cs"/>
              </a:defRPr>
            </a:lvl3pPr>
            <a:lvl4pPr marL="539750" indent="-177800" algn="l" defTabSz="914400" rtl="0" eaLnBrk="0" fontAlgn="base" latinLnBrk="0" hangingPunct="0">
              <a:lnSpc>
                <a:spcPct val="100000"/>
              </a:lnSpc>
              <a:spcBef>
                <a:spcPct val="0"/>
              </a:spcBef>
              <a:spcAft>
                <a:spcPct val="0"/>
              </a:spcAft>
              <a:buClr>
                <a:schemeClr val="bg2"/>
              </a:buClr>
              <a:buFont typeface="Arial" panose="020B0604020202020204" pitchFamily="34" charset="0"/>
              <a:buChar char="•"/>
              <a:tabLst>
                <a:tab pos="457200" algn="l"/>
              </a:tabLst>
              <a:defRPr lang="en-US" sz="1100" kern="1200">
                <a:solidFill>
                  <a:schemeClr val="tx1"/>
                </a:solidFill>
                <a:latin typeface="Arial" panose="020B0604020202020204" pitchFamily="34" charset="0"/>
                <a:ea typeface="+mn-ea"/>
                <a:cs typeface="+mn-cs"/>
              </a:defRPr>
            </a:lvl4pPr>
            <a:lvl5pPr marL="717550" indent="-177800" algn="l" defTabSz="914400" rtl="0" eaLnBrk="0" fontAlgn="base" latinLnBrk="0" hangingPunct="0">
              <a:lnSpc>
                <a:spcPct val="100000"/>
              </a:lnSpc>
              <a:spcBef>
                <a:spcPct val="0"/>
              </a:spcBef>
              <a:spcAft>
                <a:spcPct val="0"/>
              </a:spcAft>
              <a:buClr>
                <a:schemeClr val="bg2"/>
              </a:buClr>
              <a:buFont typeface="Arial" panose="020B0604020202020204" pitchFamily="34" charset="0"/>
              <a:buChar char="•"/>
              <a:tabLst>
                <a:tab pos="457200" algn="l"/>
              </a:tabLst>
              <a:defRPr lang="en-GB" sz="11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457200"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457200"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457200"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457200" algn="l"/>
              </a:tabLst>
              <a:defRPr sz="1800" kern="1200">
                <a:solidFill>
                  <a:schemeClr val="tx1"/>
                </a:solidFill>
                <a:latin typeface="Arial" panose="020B0604020202020204" pitchFamily="34" charset="0"/>
                <a:ea typeface="+mn-ea"/>
                <a:cs typeface="+mn-cs"/>
              </a:defRPr>
            </a:lvl9pPr>
          </a:lstStyle>
          <a:p>
            <a:pPr eaLnBrk="1" hangingPunct="1">
              <a:lnSpc>
                <a:spcPct val="120000"/>
              </a:lnSpc>
              <a:spcBef>
                <a:spcPts val="200"/>
              </a:spcBef>
              <a:spcAft>
                <a:spcPts val="200"/>
              </a:spcAft>
            </a:pPr>
            <a:r>
              <a:rPr lang="en-GB" altLang="en-US" sz="1800" b="0" dirty="0">
                <a:solidFill>
                  <a:schemeClr val="tx2"/>
                </a:solidFill>
                <a:latin typeface="+mn-lt"/>
              </a:rPr>
              <a:t>The ETF Network will support partnerships in the following areas:</a:t>
            </a:r>
          </a:p>
          <a:p>
            <a:pPr eaLnBrk="1" hangingPunct="1">
              <a:lnSpc>
                <a:spcPct val="120000"/>
              </a:lnSpc>
              <a:spcBef>
                <a:spcPts val="600"/>
              </a:spcBef>
              <a:spcAft>
                <a:spcPts val="200"/>
              </a:spcAft>
            </a:pPr>
            <a:r>
              <a:rPr lang="en-GB" altLang="en-US" b="0" dirty="0">
                <a:solidFill>
                  <a:schemeClr val="tx2"/>
                </a:solidFill>
                <a:latin typeface="+mn-lt"/>
              </a:rPr>
              <a:t>Lifelong learning in VET – from IVET to CVET and adult education</a:t>
            </a:r>
          </a:p>
          <a:p>
            <a:pPr eaLnBrk="1" hangingPunct="1">
              <a:lnSpc>
                <a:spcPct val="120000"/>
              </a:lnSpc>
              <a:spcBef>
                <a:spcPts val="600"/>
              </a:spcBef>
              <a:spcAft>
                <a:spcPts val="200"/>
              </a:spcAft>
            </a:pPr>
            <a:r>
              <a:rPr lang="en-GB" altLang="en-US" b="0" dirty="0">
                <a:solidFill>
                  <a:schemeClr val="tx2"/>
                </a:solidFill>
                <a:latin typeface="+mn-lt"/>
              </a:rPr>
              <a:t>Industry 4.0 and Digitalisation</a:t>
            </a:r>
          </a:p>
          <a:p>
            <a:pPr eaLnBrk="1" hangingPunct="1">
              <a:lnSpc>
                <a:spcPct val="120000"/>
              </a:lnSpc>
              <a:spcBef>
                <a:spcPts val="600"/>
              </a:spcBef>
              <a:spcAft>
                <a:spcPts val="200"/>
              </a:spcAft>
            </a:pPr>
            <a:r>
              <a:rPr lang="en-GB" altLang="en-US" b="0" dirty="0">
                <a:solidFill>
                  <a:schemeClr val="tx2"/>
                </a:solidFill>
                <a:latin typeface="+mn-lt"/>
              </a:rPr>
              <a:t>Smart specialisation – Mobilising Innovation, ecosystems and SMEs</a:t>
            </a:r>
          </a:p>
          <a:p>
            <a:pPr eaLnBrk="1" hangingPunct="1">
              <a:lnSpc>
                <a:spcPct val="120000"/>
              </a:lnSpc>
              <a:spcBef>
                <a:spcPts val="600"/>
              </a:spcBef>
              <a:spcAft>
                <a:spcPts val="200"/>
              </a:spcAft>
            </a:pPr>
            <a:r>
              <a:rPr lang="en-GB" altLang="en-US" b="0" dirty="0">
                <a:solidFill>
                  <a:schemeClr val="tx2"/>
                </a:solidFill>
                <a:latin typeface="+mn-lt"/>
              </a:rPr>
              <a:t>Going Green – supporting sustainable goals</a:t>
            </a:r>
          </a:p>
          <a:p>
            <a:pPr eaLnBrk="1" hangingPunct="1">
              <a:lnSpc>
                <a:spcPct val="120000"/>
              </a:lnSpc>
              <a:spcBef>
                <a:spcPts val="600"/>
              </a:spcBef>
              <a:spcAft>
                <a:spcPts val="200"/>
              </a:spcAft>
            </a:pPr>
            <a:r>
              <a:rPr lang="en-GB" altLang="en-US" b="0" dirty="0">
                <a:solidFill>
                  <a:schemeClr val="tx2"/>
                </a:solidFill>
                <a:latin typeface="+mn-lt"/>
              </a:rPr>
              <a:t>Education – business collaboration and cooperation</a:t>
            </a:r>
          </a:p>
          <a:p>
            <a:pPr eaLnBrk="1" hangingPunct="1">
              <a:lnSpc>
                <a:spcPct val="120000"/>
              </a:lnSpc>
              <a:spcBef>
                <a:spcPts val="600"/>
              </a:spcBef>
              <a:spcAft>
                <a:spcPts val="200"/>
              </a:spcAft>
            </a:pPr>
            <a:r>
              <a:rPr lang="en-GB" altLang="en-US" b="0" dirty="0">
                <a:solidFill>
                  <a:schemeClr val="tx2"/>
                </a:solidFill>
                <a:latin typeface="+mn-lt"/>
              </a:rPr>
              <a:t>Autonomy and Institutional development (financing, leadership, governance)</a:t>
            </a:r>
          </a:p>
          <a:p>
            <a:pPr eaLnBrk="1" hangingPunct="1">
              <a:lnSpc>
                <a:spcPct val="120000"/>
              </a:lnSpc>
              <a:spcBef>
                <a:spcPts val="600"/>
              </a:spcBef>
              <a:spcAft>
                <a:spcPts val="200"/>
              </a:spcAft>
            </a:pPr>
            <a:r>
              <a:rPr lang="en-GB" altLang="en-US" b="0" dirty="0">
                <a:solidFill>
                  <a:schemeClr val="tx2"/>
                </a:solidFill>
                <a:latin typeface="+mn-lt"/>
              </a:rPr>
              <a:t>Pedagogy and professional development</a:t>
            </a:r>
          </a:p>
          <a:p>
            <a:pPr eaLnBrk="1" hangingPunct="1">
              <a:lnSpc>
                <a:spcPct val="120000"/>
              </a:lnSpc>
              <a:spcBef>
                <a:spcPts val="600"/>
              </a:spcBef>
              <a:spcAft>
                <a:spcPts val="200"/>
              </a:spcAft>
            </a:pPr>
            <a:r>
              <a:rPr lang="en-GB" altLang="en-US" b="0" dirty="0">
                <a:solidFill>
                  <a:schemeClr val="tx2"/>
                </a:solidFill>
                <a:latin typeface="+mn-lt"/>
              </a:rPr>
              <a:t>Social cohesion </a:t>
            </a:r>
          </a:p>
        </p:txBody>
      </p:sp>
      <p:sp>
        <p:nvSpPr>
          <p:cNvPr id="17" name="Title 1">
            <a:extLst>
              <a:ext uri="{FF2B5EF4-FFF2-40B4-BE49-F238E27FC236}">
                <a16:creationId xmlns:a16="http://schemas.microsoft.com/office/drawing/2014/main" id="{4583D9D5-ED30-1149-832E-48FE014536D3}"/>
              </a:ext>
            </a:extLst>
          </p:cNvPr>
          <p:cNvSpPr txBox="1">
            <a:spLocks/>
          </p:cNvSpPr>
          <p:nvPr/>
        </p:nvSpPr>
        <p:spPr>
          <a:xfrm>
            <a:off x="1691399" y="305460"/>
            <a:ext cx="5584024" cy="552457"/>
          </a:xfrm>
          <a:prstGeom prst="rect">
            <a:avLst/>
          </a:prstGeom>
          <a:effectLst/>
        </p:spPr>
        <p:txBody>
          <a:bodyPr vert="horz" lIns="0" tIns="0" rIns="0" bIns="0" rtlCol="0" anchor="t">
            <a:noAutofit/>
          </a:bodyPr>
          <a:lstStyle>
            <a:lvl1pPr algn="l" defTabSz="914400" rtl="0" eaLnBrk="1" latinLnBrk="0" hangingPunct="1">
              <a:lnSpc>
                <a:spcPct val="90000"/>
              </a:lnSpc>
              <a:spcBef>
                <a:spcPct val="0"/>
              </a:spcBef>
              <a:buNone/>
              <a:defRPr lang="en-GB" sz="2000" b="1" kern="1200" cap="all" baseline="0">
                <a:solidFill>
                  <a:schemeClr val="tx2"/>
                </a:solidFill>
                <a:effectLst/>
                <a:latin typeface="Arial" panose="020B0604020202020204" pitchFamily="34" charset="0"/>
                <a:ea typeface="+mj-ea"/>
                <a:cs typeface="Arial" panose="020B0604020202020204" pitchFamily="34" charset="0"/>
              </a:defRPr>
            </a:lvl1pPr>
          </a:lstStyle>
          <a:p>
            <a:pPr>
              <a:lnSpc>
                <a:spcPct val="110000"/>
              </a:lnSpc>
            </a:pPr>
            <a:r>
              <a:rPr lang="en-GB" sz="2800" cap="none" dirty="0">
                <a:solidFill>
                  <a:srgbClr val="005596"/>
                </a:solidFill>
                <a:latin typeface="MontrealTS-Medium" panose="02000603020000020003" pitchFamily="2" charset="0"/>
                <a:cs typeface="+mj-cs"/>
              </a:rPr>
              <a:t>HOW ARE  ERASMUS PARTNERSHIPS LINKED?</a:t>
            </a:r>
          </a:p>
        </p:txBody>
      </p:sp>
      <p:sp>
        <p:nvSpPr>
          <p:cNvPr id="19" name="Oval 18">
            <a:extLst>
              <a:ext uri="{FF2B5EF4-FFF2-40B4-BE49-F238E27FC236}">
                <a16:creationId xmlns:a16="http://schemas.microsoft.com/office/drawing/2014/main" id="{A587F6C2-4E04-7F4E-9335-0AD362934E74}"/>
              </a:ext>
            </a:extLst>
          </p:cNvPr>
          <p:cNvSpPr/>
          <p:nvPr/>
        </p:nvSpPr>
        <p:spPr>
          <a:xfrm>
            <a:off x="1068068" y="4359782"/>
            <a:ext cx="324000" cy="32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65231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780114-05D6-DD4F-BC92-EB0250381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pic>
        <p:nvPicPr>
          <p:cNvPr id="7" name="Picture 6">
            <a:extLst>
              <a:ext uri="{FF2B5EF4-FFF2-40B4-BE49-F238E27FC236}">
                <a16:creationId xmlns:a16="http://schemas.microsoft.com/office/drawing/2014/main" id="{915473AD-7D54-8243-8950-5E0B0896E329}"/>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10" name="Title 4">
            <a:extLst>
              <a:ext uri="{FF2B5EF4-FFF2-40B4-BE49-F238E27FC236}">
                <a16:creationId xmlns:a16="http://schemas.microsoft.com/office/drawing/2014/main" id="{63339986-8521-7246-BA9B-CE37E3D997C8}"/>
              </a:ext>
            </a:extLst>
          </p:cNvPr>
          <p:cNvSpPr>
            <a:spLocks noGrp="1"/>
          </p:cNvSpPr>
          <p:nvPr>
            <p:ph type="title"/>
          </p:nvPr>
        </p:nvSpPr>
        <p:spPr>
          <a:xfrm>
            <a:off x="1600752" y="438959"/>
            <a:ext cx="5460553" cy="750663"/>
          </a:xfrm>
        </p:spPr>
        <p:txBody>
          <a:bodyPr>
            <a:normAutofit fontScale="90000"/>
          </a:bodyPr>
          <a:lstStyle/>
          <a:p>
            <a:pPr>
              <a:lnSpc>
                <a:spcPct val="110000"/>
              </a:lnSpc>
            </a:pPr>
            <a:r>
              <a:rPr lang="en-US" sz="2800" dirty="0">
                <a:solidFill>
                  <a:srgbClr val="005596"/>
                </a:solidFill>
                <a:latin typeface="MontrealTS-Medium" panose="02000603020000020003" pitchFamily="2" charset="0"/>
              </a:rPr>
              <a:t>SUB-INITIATIVE 1 – PARTNERSHIP ON WORK-BASED LEARNING </a:t>
            </a:r>
            <a:endParaRPr lang="en-GB" sz="2800" dirty="0">
              <a:solidFill>
                <a:srgbClr val="005596"/>
              </a:solidFill>
              <a:latin typeface="MontrealTS-Medium" panose="02000603020000020003" pitchFamily="2" charset="0"/>
            </a:endParaRPr>
          </a:p>
        </p:txBody>
      </p:sp>
      <p:sp>
        <p:nvSpPr>
          <p:cNvPr id="4" name="Slide Number Placeholder 3">
            <a:extLst>
              <a:ext uri="{FF2B5EF4-FFF2-40B4-BE49-F238E27FC236}">
                <a16:creationId xmlns:a16="http://schemas.microsoft.com/office/drawing/2014/main" id="{796BF78B-5A43-425E-B8EC-0590C0DB1DB8}"/>
              </a:ext>
            </a:extLst>
          </p:cNvPr>
          <p:cNvSpPr>
            <a:spLocks noGrp="1"/>
          </p:cNvSpPr>
          <p:nvPr>
            <p:ph type="sldNum" sz="quarter" idx="4294967295"/>
          </p:nvPr>
        </p:nvSpPr>
        <p:spPr>
          <a:xfrm>
            <a:off x="8747125" y="4718050"/>
            <a:ext cx="396875" cy="274638"/>
          </a:xfrm>
        </p:spPr>
        <p:txBody>
          <a:bodyPr/>
          <a:lstStyle/>
          <a:p>
            <a:fld id="{4E406AB4-22D1-4ABB-99CF-8A54ADA954A2}" type="slidenum">
              <a:rPr lang="en-GB" smtClean="0"/>
              <a:pPr/>
              <a:t>24</a:t>
            </a:fld>
            <a:endParaRPr lang="en-GB" dirty="0"/>
          </a:p>
        </p:txBody>
      </p:sp>
      <p:sp>
        <p:nvSpPr>
          <p:cNvPr id="9" name="Rectangle 8">
            <a:extLst>
              <a:ext uri="{FF2B5EF4-FFF2-40B4-BE49-F238E27FC236}">
                <a16:creationId xmlns:a16="http://schemas.microsoft.com/office/drawing/2014/main" id="{0967B16C-66EF-DD43-89D7-57E9D40792BD}"/>
              </a:ext>
            </a:extLst>
          </p:cNvPr>
          <p:cNvSpPr/>
          <p:nvPr/>
        </p:nvSpPr>
        <p:spPr>
          <a:xfrm>
            <a:off x="1600752" y="1452721"/>
            <a:ext cx="5923576" cy="830997"/>
          </a:xfrm>
          <a:prstGeom prst="rect">
            <a:avLst/>
          </a:prstGeom>
        </p:spPr>
        <p:txBody>
          <a:bodyPr wrap="square">
            <a:spAutoFit/>
          </a:bodyPr>
          <a:lstStyle/>
          <a:p>
            <a:pPr>
              <a:spcBef>
                <a:spcPts val="384"/>
              </a:spcBef>
              <a:spcAft>
                <a:spcPts val="600"/>
              </a:spcAft>
            </a:pPr>
            <a:r>
              <a:rPr lang="en-GB" sz="2400" dirty="0">
                <a:solidFill>
                  <a:schemeClr val="tx2"/>
                </a:solidFill>
              </a:rPr>
              <a:t>How can </a:t>
            </a:r>
            <a:r>
              <a:rPr lang="en-GB" sz="2400" dirty="0" err="1">
                <a:solidFill>
                  <a:schemeClr val="tx2"/>
                </a:solidFill>
              </a:rPr>
              <a:t>CoVEs</a:t>
            </a:r>
            <a:r>
              <a:rPr lang="en-GB" sz="2400" dirty="0">
                <a:solidFill>
                  <a:schemeClr val="tx2"/>
                </a:solidFill>
              </a:rPr>
              <a:t> support work-based learning?</a:t>
            </a:r>
          </a:p>
        </p:txBody>
      </p:sp>
      <p:pic>
        <p:nvPicPr>
          <p:cNvPr id="8" name="Picture 7">
            <a:extLst>
              <a:ext uri="{FF2B5EF4-FFF2-40B4-BE49-F238E27FC236}">
                <a16:creationId xmlns:a16="http://schemas.microsoft.com/office/drawing/2014/main" id="{D2B743F6-3EF7-464E-8EB5-E2570243C5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cxnSp>
        <p:nvCxnSpPr>
          <p:cNvPr id="12" name="Straight Connector 11">
            <a:extLst>
              <a:ext uri="{FF2B5EF4-FFF2-40B4-BE49-F238E27FC236}">
                <a16:creationId xmlns:a16="http://schemas.microsoft.com/office/drawing/2014/main" id="{207C4908-193F-AB48-9F2E-097935BE49E6}"/>
              </a:ext>
            </a:extLst>
          </p:cNvPr>
          <p:cNvCxnSpPr>
            <a:cxnSpLocks/>
          </p:cNvCxnSpPr>
          <p:nvPr/>
        </p:nvCxnSpPr>
        <p:spPr>
          <a:xfrm>
            <a:off x="1193623" y="0"/>
            <a:ext cx="0" cy="5143500"/>
          </a:xfrm>
          <a:prstGeom prst="line">
            <a:avLst/>
          </a:prstGeom>
          <a:ln w="793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4D51C7F-E577-744F-BA6E-EBD99CBEB93B}"/>
              </a:ext>
            </a:extLst>
          </p:cNvPr>
          <p:cNvSpPr/>
          <p:nvPr/>
        </p:nvSpPr>
        <p:spPr>
          <a:xfrm>
            <a:off x="887623" y="2422782"/>
            <a:ext cx="612000" cy="612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4" name="Oval 13">
            <a:extLst>
              <a:ext uri="{FF2B5EF4-FFF2-40B4-BE49-F238E27FC236}">
                <a16:creationId xmlns:a16="http://schemas.microsoft.com/office/drawing/2014/main" id="{BBB6B026-8535-D549-98EF-B54471F59C28}"/>
              </a:ext>
            </a:extLst>
          </p:cNvPr>
          <p:cNvSpPr/>
          <p:nvPr/>
        </p:nvSpPr>
        <p:spPr>
          <a:xfrm>
            <a:off x="887623" y="3154232"/>
            <a:ext cx="612000" cy="612000"/>
          </a:xfrm>
          <a:prstGeom prst="ellipse">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5" name="Oval 14">
            <a:extLst>
              <a:ext uri="{FF2B5EF4-FFF2-40B4-BE49-F238E27FC236}">
                <a16:creationId xmlns:a16="http://schemas.microsoft.com/office/drawing/2014/main" id="{62E49FB9-214E-2640-8ABB-1EC406B2128C}"/>
              </a:ext>
            </a:extLst>
          </p:cNvPr>
          <p:cNvSpPr/>
          <p:nvPr/>
        </p:nvSpPr>
        <p:spPr>
          <a:xfrm>
            <a:off x="887623" y="4106050"/>
            <a:ext cx="612000" cy="612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2" name="Rectangle 1">
            <a:extLst>
              <a:ext uri="{FF2B5EF4-FFF2-40B4-BE49-F238E27FC236}">
                <a16:creationId xmlns:a16="http://schemas.microsoft.com/office/drawing/2014/main" id="{26BC6811-963D-4640-9A49-600CEBABA896}"/>
              </a:ext>
            </a:extLst>
          </p:cNvPr>
          <p:cNvSpPr/>
          <p:nvPr/>
        </p:nvSpPr>
        <p:spPr>
          <a:xfrm>
            <a:off x="1600752" y="2476166"/>
            <a:ext cx="6054438" cy="2469137"/>
          </a:xfrm>
          <a:prstGeom prst="rect">
            <a:avLst/>
          </a:prstGeom>
        </p:spPr>
        <p:txBody>
          <a:bodyPr wrap="square">
            <a:spAutoFit/>
          </a:bodyPr>
          <a:lstStyle/>
          <a:p>
            <a:pPr marL="11113" lvl="1">
              <a:lnSpc>
                <a:spcPct val="120000"/>
              </a:lnSpc>
              <a:spcBef>
                <a:spcPts val="384"/>
              </a:spcBef>
              <a:spcAft>
                <a:spcPts val="600"/>
              </a:spcAft>
            </a:pPr>
            <a:r>
              <a:rPr lang="en-GB" sz="2000" b="1" dirty="0">
                <a:solidFill>
                  <a:schemeClr val="tx2"/>
                </a:solidFill>
              </a:rPr>
              <a:t>Partnership</a:t>
            </a:r>
            <a:r>
              <a:rPr lang="en-GB" sz="2000" dirty="0">
                <a:solidFill>
                  <a:schemeClr val="tx2"/>
                </a:solidFill>
              </a:rPr>
              <a:t> with </a:t>
            </a:r>
            <a:r>
              <a:rPr lang="en-GB" sz="2000" dirty="0" err="1">
                <a:solidFill>
                  <a:schemeClr val="tx2"/>
                </a:solidFill>
              </a:rPr>
              <a:t>CoVEs</a:t>
            </a:r>
            <a:r>
              <a:rPr lang="en-GB" sz="2000" dirty="0">
                <a:solidFill>
                  <a:schemeClr val="tx2"/>
                </a:solidFill>
              </a:rPr>
              <a:t> in the Baltic countries</a:t>
            </a:r>
          </a:p>
          <a:p>
            <a:pPr marL="11113" lvl="1">
              <a:lnSpc>
                <a:spcPct val="120000"/>
              </a:lnSpc>
              <a:spcBef>
                <a:spcPts val="1584"/>
              </a:spcBef>
              <a:spcAft>
                <a:spcPts val="600"/>
              </a:spcAft>
            </a:pPr>
            <a:r>
              <a:rPr lang="en-GB" sz="2000" dirty="0">
                <a:solidFill>
                  <a:schemeClr val="tx2"/>
                </a:solidFill>
              </a:rPr>
              <a:t>Organisation of two </a:t>
            </a:r>
            <a:r>
              <a:rPr lang="en-GB" sz="2000" b="1" dirty="0">
                <a:solidFill>
                  <a:schemeClr val="tx2"/>
                </a:solidFill>
              </a:rPr>
              <a:t>peer learning </a:t>
            </a:r>
            <a:r>
              <a:rPr lang="en-GB" sz="2000" dirty="0">
                <a:solidFill>
                  <a:schemeClr val="tx2"/>
                </a:solidFill>
              </a:rPr>
              <a:t>activities (Latvia and Estonia in 2021)</a:t>
            </a:r>
          </a:p>
          <a:p>
            <a:pPr marL="11113" lvl="1">
              <a:lnSpc>
                <a:spcPct val="120000"/>
              </a:lnSpc>
              <a:spcBef>
                <a:spcPts val="1400"/>
              </a:spcBef>
              <a:spcAft>
                <a:spcPts val="600"/>
              </a:spcAft>
            </a:pPr>
            <a:r>
              <a:rPr lang="en-GB" sz="2000" b="1" dirty="0">
                <a:solidFill>
                  <a:schemeClr val="tx2"/>
                </a:solidFill>
              </a:rPr>
              <a:t>Tool development</a:t>
            </a:r>
            <a:r>
              <a:rPr lang="en-GB" sz="2000" dirty="0">
                <a:solidFill>
                  <a:schemeClr val="tx2"/>
                </a:solidFill>
              </a:rPr>
              <a:t>: baseline study &amp; evaluation of progress (following coaching sessions)</a:t>
            </a:r>
          </a:p>
        </p:txBody>
      </p:sp>
    </p:spTree>
    <p:extLst>
      <p:ext uri="{BB962C8B-B14F-4D97-AF65-F5344CB8AC3E}">
        <p14:creationId xmlns:p14="http://schemas.microsoft.com/office/powerpoint/2010/main" val="68144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B1BFF2-D1CF-BF4B-B7D7-199FDFF903C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5" name="Text Placeholder 4"/>
          <p:cNvSpPr>
            <a:spLocks noGrp="1"/>
          </p:cNvSpPr>
          <p:nvPr>
            <p:ph type="body" sz="quarter" idx="4294967295"/>
          </p:nvPr>
        </p:nvSpPr>
        <p:spPr>
          <a:xfrm>
            <a:off x="1703615" y="1995687"/>
            <a:ext cx="6580546" cy="2496948"/>
          </a:xfrm>
        </p:spPr>
        <p:txBody>
          <a:bodyPr>
            <a:noAutofit/>
          </a:bodyPr>
          <a:lstStyle/>
          <a:p>
            <a:pPr>
              <a:lnSpc>
                <a:spcPct val="120000"/>
              </a:lnSpc>
            </a:pPr>
            <a:r>
              <a:rPr lang="en-GB" b="0" dirty="0"/>
              <a:t>Partnership signed with the Latvian Vocational Education Association </a:t>
            </a:r>
          </a:p>
          <a:p>
            <a:pPr>
              <a:lnSpc>
                <a:spcPct val="120000"/>
              </a:lnSpc>
            </a:pPr>
            <a:r>
              <a:rPr lang="en-GB" b="0" dirty="0"/>
              <a:t>6 ETF Partner Countries (PCs) selected, by responding to defined criteria: Albania, Armenia, Belarus, Moldova, North Macedonia and Kazakhstan</a:t>
            </a:r>
          </a:p>
          <a:p>
            <a:pPr>
              <a:lnSpc>
                <a:spcPct val="120000"/>
              </a:lnSpc>
            </a:pPr>
            <a:r>
              <a:rPr lang="en-GB" b="0" dirty="0"/>
              <a:t>12 representatives from schools or VET National Agencies appointed to be part of the initiative, 2 from each of the selected 6 ETF PCs</a:t>
            </a:r>
          </a:p>
          <a:p>
            <a:pPr>
              <a:lnSpc>
                <a:spcPct val="120000"/>
              </a:lnSpc>
            </a:pPr>
            <a:r>
              <a:rPr lang="en-GB" b="0" dirty="0"/>
              <a:t>2 Peer learning activities to be implemented by 2021: </a:t>
            </a:r>
            <a:br>
              <a:rPr lang="en-GB" b="0" dirty="0"/>
            </a:br>
            <a:r>
              <a:rPr lang="en-GB" b="0" dirty="0"/>
              <a:t>Latvia and Estonia</a:t>
            </a:r>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25</a:t>
            </a:fld>
            <a:endParaRPr lang="en-GB" dirty="0"/>
          </a:p>
        </p:txBody>
      </p:sp>
      <p:pic>
        <p:nvPicPr>
          <p:cNvPr id="14" name="Picture 13">
            <a:extLst>
              <a:ext uri="{FF2B5EF4-FFF2-40B4-BE49-F238E27FC236}">
                <a16:creationId xmlns:a16="http://schemas.microsoft.com/office/drawing/2014/main" id="{51A5BFDE-437E-DF49-BF21-A53834F45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80F9945F-365D-0745-BB7D-468D5A0B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cxnSp>
        <p:nvCxnSpPr>
          <p:cNvPr id="16" name="Straight Connector 15">
            <a:extLst>
              <a:ext uri="{FF2B5EF4-FFF2-40B4-BE49-F238E27FC236}">
                <a16:creationId xmlns:a16="http://schemas.microsoft.com/office/drawing/2014/main" id="{43687172-3A00-D84F-A2A4-F4FEEC1CE340}"/>
              </a:ext>
            </a:extLst>
          </p:cNvPr>
          <p:cNvCxnSpPr>
            <a:cxnSpLocks/>
          </p:cNvCxnSpPr>
          <p:nvPr/>
        </p:nvCxnSpPr>
        <p:spPr>
          <a:xfrm flipH="1">
            <a:off x="1216871" y="-164554"/>
            <a:ext cx="13474" cy="5328592"/>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C0A2F2A-6772-A240-B710-143452D15C3D}"/>
              </a:ext>
            </a:extLst>
          </p:cNvPr>
          <p:cNvSpPr/>
          <p:nvPr/>
        </p:nvSpPr>
        <p:spPr>
          <a:xfrm>
            <a:off x="1043608" y="1995686"/>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9" name="Oval 18">
            <a:extLst>
              <a:ext uri="{FF2B5EF4-FFF2-40B4-BE49-F238E27FC236}">
                <a16:creationId xmlns:a16="http://schemas.microsoft.com/office/drawing/2014/main" id="{85AD65BD-F05B-D94A-95EA-692AF1B8E6D5}"/>
              </a:ext>
            </a:extLst>
          </p:cNvPr>
          <p:cNvSpPr/>
          <p:nvPr/>
        </p:nvSpPr>
        <p:spPr>
          <a:xfrm>
            <a:off x="1043608" y="3803375"/>
            <a:ext cx="360000" cy="36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0" name="Oval 19">
            <a:extLst>
              <a:ext uri="{FF2B5EF4-FFF2-40B4-BE49-F238E27FC236}">
                <a16:creationId xmlns:a16="http://schemas.microsoft.com/office/drawing/2014/main" id="{F982C608-A7E6-C247-B768-FDEA1C908FA5}"/>
              </a:ext>
            </a:extLst>
          </p:cNvPr>
          <p:cNvSpPr/>
          <p:nvPr/>
        </p:nvSpPr>
        <p:spPr>
          <a:xfrm>
            <a:off x="1043608" y="2427815"/>
            <a:ext cx="360000" cy="360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1" name="Oval 20">
            <a:extLst>
              <a:ext uri="{FF2B5EF4-FFF2-40B4-BE49-F238E27FC236}">
                <a16:creationId xmlns:a16="http://schemas.microsoft.com/office/drawing/2014/main" id="{7ED16F4B-DDB6-4548-AD4B-31B4C996E2AA}"/>
              </a:ext>
            </a:extLst>
          </p:cNvPr>
          <p:cNvSpPr/>
          <p:nvPr/>
        </p:nvSpPr>
        <p:spPr>
          <a:xfrm>
            <a:off x="1043608" y="3162712"/>
            <a:ext cx="360000" cy="360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Title 4">
            <a:extLst>
              <a:ext uri="{FF2B5EF4-FFF2-40B4-BE49-F238E27FC236}">
                <a16:creationId xmlns:a16="http://schemas.microsoft.com/office/drawing/2014/main" id="{3CD8CD14-9FEC-6644-A8A4-0BF0D31143A8}"/>
              </a:ext>
            </a:extLst>
          </p:cNvPr>
          <p:cNvSpPr>
            <a:spLocks noGrp="1"/>
          </p:cNvSpPr>
          <p:nvPr>
            <p:ph type="title"/>
          </p:nvPr>
        </p:nvSpPr>
        <p:spPr>
          <a:xfrm>
            <a:off x="1600752" y="438959"/>
            <a:ext cx="5460553" cy="750663"/>
          </a:xfrm>
        </p:spPr>
        <p:txBody>
          <a:bodyPr>
            <a:normAutofit fontScale="90000"/>
          </a:bodyPr>
          <a:lstStyle/>
          <a:p>
            <a:pPr>
              <a:lnSpc>
                <a:spcPct val="110000"/>
              </a:lnSpc>
            </a:pPr>
            <a:r>
              <a:rPr lang="en-US" sz="2800" dirty="0">
                <a:solidFill>
                  <a:srgbClr val="005596"/>
                </a:solidFill>
                <a:latin typeface="MontrealTS-Medium" panose="02000603020000020003" pitchFamily="2" charset="0"/>
              </a:rPr>
              <a:t>SUB-INITIATIVE 1 – PARTNERSHIP ON WORK-BASED LEARNING </a:t>
            </a:r>
            <a:endParaRPr lang="en-GB" sz="2800" dirty="0">
              <a:solidFill>
                <a:srgbClr val="005596"/>
              </a:solidFill>
              <a:latin typeface="MontrealTS-Medium" panose="02000603020000020003" pitchFamily="2" charset="0"/>
            </a:endParaRPr>
          </a:p>
        </p:txBody>
      </p:sp>
      <p:sp>
        <p:nvSpPr>
          <p:cNvPr id="2" name="TextBox 1">
            <a:extLst>
              <a:ext uri="{FF2B5EF4-FFF2-40B4-BE49-F238E27FC236}">
                <a16:creationId xmlns:a16="http://schemas.microsoft.com/office/drawing/2014/main" id="{2539B3D6-D252-5545-A0F1-716068B99BAC}"/>
              </a:ext>
            </a:extLst>
          </p:cNvPr>
          <p:cNvSpPr txBox="1"/>
          <p:nvPr/>
        </p:nvSpPr>
        <p:spPr>
          <a:xfrm>
            <a:off x="1600752" y="1347614"/>
            <a:ext cx="4843456" cy="461665"/>
          </a:xfrm>
          <a:prstGeom prst="rect">
            <a:avLst/>
          </a:prstGeom>
          <a:noFill/>
        </p:spPr>
        <p:txBody>
          <a:bodyPr wrap="square" rtlCol="0">
            <a:spAutoFit/>
          </a:bodyPr>
          <a:lstStyle/>
          <a:p>
            <a:r>
              <a:rPr lang="en-US" sz="2400" dirty="0">
                <a:solidFill>
                  <a:schemeClr val="tx2"/>
                </a:solidFill>
              </a:rPr>
              <a:t>Progress and way forward</a:t>
            </a:r>
          </a:p>
        </p:txBody>
      </p:sp>
    </p:spTree>
    <p:extLst>
      <p:ext uri="{BB962C8B-B14F-4D97-AF65-F5344CB8AC3E}">
        <p14:creationId xmlns:p14="http://schemas.microsoft.com/office/powerpoint/2010/main" val="63118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0D34BFE-5709-E94B-92D4-54FE44CE6A9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5" name="Text Placeholder 4"/>
          <p:cNvSpPr>
            <a:spLocks noGrp="1"/>
          </p:cNvSpPr>
          <p:nvPr>
            <p:ph type="body" sz="quarter" idx="4294967295"/>
          </p:nvPr>
        </p:nvSpPr>
        <p:spPr>
          <a:xfrm>
            <a:off x="1727967" y="2033924"/>
            <a:ext cx="6580546" cy="3889375"/>
          </a:xfrm>
        </p:spPr>
        <p:txBody>
          <a:bodyPr>
            <a:noAutofit/>
          </a:bodyPr>
          <a:lstStyle/>
          <a:p>
            <a:pPr>
              <a:lnSpc>
                <a:spcPct val="120000"/>
              </a:lnSpc>
            </a:pPr>
            <a:r>
              <a:rPr lang="en-GB" b="0" dirty="0"/>
              <a:t>12 on-line coaching sessions for participating </a:t>
            </a:r>
            <a:r>
              <a:rPr lang="en-GB" b="0" dirty="0" err="1"/>
              <a:t>CoVEs</a:t>
            </a:r>
            <a:r>
              <a:rPr lang="en-GB" b="0" dirty="0"/>
              <a:t> from selected ETF PCs</a:t>
            </a:r>
          </a:p>
          <a:p>
            <a:pPr>
              <a:lnSpc>
                <a:spcPct val="120000"/>
              </a:lnSpc>
            </a:pPr>
            <a:r>
              <a:rPr lang="en-GB" b="0" dirty="0"/>
              <a:t>6 coaching missions and on-site advice/coaching in ETF PCs</a:t>
            </a:r>
          </a:p>
          <a:p>
            <a:pPr>
              <a:lnSpc>
                <a:spcPct val="120000"/>
              </a:lnSpc>
            </a:pPr>
            <a:r>
              <a:rPr lang="en-GB" b="0" dirty="0"/>
              <a:t>6 </a:t>
            </a:r>
            <a:r>
              <a:rPr lang="en-GB" b="0" dirty="0" err="1"/>
              <a:t>CoVEs</a:t>
            </a:r>
            <a:r>
              <a:rPr lang="en-GB" b="0" dirty="0"/>
              <a:t> from the 6 selected PCs will have the opportunity to undertake: </a:t>
            </a:r>
          </a:p>
          <a:p>
            <a:pPr marL="361950" lvl="1" indent="0">
              <a:lnSpc>
                <a:spcPct val="120000"/>
              </a:lnSpc>
              <a:buNone/>
            </a:pPr>
            <a:r>
              <a:rPr lang="en-GB" sz="1600" dirty="0"/>
              <a:t>A Baseline study: each </a:t>
            </a:r>
            <a:r>
              <a:rPr lang="en-GB" sz="1600" dirty="0" err="1"/>
              <a:t>CoVE</a:t>
            </a:r>
            <a:r>
              <a:rPr lang="en-GB" sz="1600" dirty="0"/>
              <a:t> can map its current WBL practices (find out where it stands) and analyse opportunities for development</a:t>
            </a:r>
          </a:p>
          <a:p>
            <a:pPr marL="361950" lvl="1" indent="0">
              <a:lnSpc>
                <a:spcPct val="120000"/>
              </a:lnSpc>
              <a:buNone/>
            </a:pPr>
            <a:r>
              <a:rPr lang="en-GB" sz="1600" dirty="0"/>
              <a:t>An evaluation of progress: measuring progress made by each </a:t>
            </a:r>
            <a:r>
              <a:rPr lang="en-GB" sz="1600" dirty="0" err="1"/>
              <a:t>CoVE</a:t>
            </a:r>
            <a:r>
              <a:rPr lang="en-GB" sz="1600" dirty="0"/>
              <a:t> </a:t>
            </a:r>
            <a:r>
              <a:rPr lang="en-GB" sz="1600" dirty="0">
                <a:sym typeface="Wingdings" panose="05000000000000000000" pitchFamily="2" charset="2"/>
              </a:rPr>
              <a:t> 6 case studies to be developed</a:t>
            </a:r>
            <a:endParaRPr lang="en-GB" sz="1600" dirty="0"/>
          </a:p>
          <a:p>
            <a:pPr lvl="0">
              <a:lnSpc>
                <a:spcPct val="140000"/>
              </a:lnSpc>
            </a:pPr>
            <a:endParaRPr lang="en-GB" sz="1400"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26</a:t>
            </a:fld>
            <a:endParaRPr lang="en-GB" dirty="0"/>
          </a:p>
        </p:txBody>
      </p:sp>
      <p:pic>
        <p:nvPicPr>
          <p:cNvPr id="14" name="Picture 13">
            <a:extLst>
              <a:ext uri="{FF2B5EF4-FFF2-40B4-BE49-F238E27FC236}">
                <a16:creationId xmlns:a16="http://schemas.microsoft.com/office/drawing/2014/main" id="{51A5BFDE-437E-DF49-BF21-A53834F45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80F9945F-365D-0745-BB7D-468D5A0B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cxnSp>
        <p:nvCxnSpPr>
          <p:cNvPr id="16" name="Straight Connector 15">
            <a:extLst>
              <a:ext uri="{FF2B5EF4-FFF2-40B4-BE49-F238E27FC236}">
                <a16:creationId xmlns:a16="http://schemas.microsoft.com/office/drawing/2014/main" id="{43687172-3A00-D84F-A2A4-F4FEEC1CE340}"/>
              </a:ext>
            </a:extLst>
          </p:cNvPr>
          <p:cNvCxnSpPr>
            <a:cxnSpLocks/>
          </p:cNvCxnSpPr>
          <p:nvPr/>
        </p:nvCxnSpPr>
        <p:spPr>
          <a:xfrm flipH="1">
            <a:off x="1216871" y="-164554"/>
            <a:ext cx="13474" cy="5328592"/>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C0A2F2A-6772-A240-B710-143452D15C3D}"/>
              </a:ext>
            </a:extLst>
          </p:cNvPr>
          <p:cNvSpPr/>
          <p:nvPr/>
        </p:nvSpPr>
        <p:spPr>
          <a:xfrm>
            <a:off x="1046976" y="2003474"/>
            <a:ext cx="360000" cy="360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9" name="Oval 18">
            <a:extLst>
              <a:ext uri="{FF2B5EF4-FFF2-40B4-BE49-F238E27FC236}">
                <a16:creationId xmlns:a16="http://schemas.microsoft.com/office/drawing/2014/main" id="{85AD65BD-F05B-D94A-95EA-692AF1B8E6D5}"/>
              </a:ext>
            </a:extLst>
          </p:cNvPr>
          <p:cNvSpPr/>
          <p:nvPr/>
        </p:nvSpPr>
        <p:spPr>
          <a:xfrm>
            <a:off x="1709692" y="3363838"/>
            <a:ext cx="180000" cy="18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0" name="Oval 19">
            <a:extLst>
              <a:ext uri="{FF2B5EF4-FFF2-40B4-BE49-F238E27FC236}">
                <a16:creationId xmlns:a16="http://schemas.microsoft.com/office/drawing/2014/main" id="{F982C608-A7E6-C247-B768-FDEA1C908FA5}"/>
              </a:ext>
            </a:extLst>
          </p:cNvPr>
          <p:cNvSpPr/>
          <p:nvPr/>
        </p:nvSpPr>
        <p:spPr>
          <a:xfrm>
            <a:off x="1046976" y="2433599"/>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1" name="Oval 20">
            <a:extLst>
              <a:ext uri="{FF2B5EF4-FFF2-40B4-BE49-F238E27FC236}">
                <a16:creationId xmlns:a16="http://schemas.microsoft.com/office/drawing/2014/main" id="{7ED16F4B-DDB6-4548-AD4B-31B4C996E2AA}"/>
              </a:ext>
            </a:extLst>
          </p:cNvPr>
          <p:cNvSpPr/>
          <p:nvPr/>
        </p:nvSpPr>
        <p:spPr>
          <a:xfrm>
            <a:off x="1046976" y="2863724"/>
            <a:ext cx="360000" cy="360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Title 4">
            <a:extLst>
              <a:ext uri="{FF2B5EF4-FFF2-40B4-BE49-F238E27FC236}">
                <a16:creationId xmlns:a16="http://schemas.microsoft.com/office/drawing/2014/main" id="{C2E1AE63-1A38-434B-BD23-B0B626CC2508}"/>
              </a:ext>
            </a:extLst>
          </p:cNvPr>
          <p:cNvSpPr>
            <a:spLocks noGrp="1"/>
          </p:cNvSpPr>
          <p:nvPr>
            <p:ph type="title"/>
          </p:nvPr>
        </p:nvSpPr>
        <p:spPr>
          <a:xfrm>
            <a:off x="1600752" y="438959"/>
            <a:ext cx="5460553" cy="750663"/>
          </a:xfrm>
        </p:spPr>
        <p:txBody>
          <a:bodyPr>
            <a:normAutofit fontScale="90000"/>
          </a:bodyPr>
          <a:lstStyle/>
          <a:p>
            <a:pPr>
              <a:lnSpc>
                <a:spcPct val="110000"/>
              </a:lnSpc>
            </a:pPr>
            <a:r>
              <a:rPr lang="en-US" sz="2800" dirty="0">
                <a:solidFill>
                  <a:srgbClr val="005596"/>
                </a:solidFill>
                <a:latin typeface="MontrealTS-Medium" panose="02000603020000020003" pitchFamily="2" charset="0"/>
              </a:rPr>
              <a:t>SUB-INITIATIVE 1 – PARTNERSHIP ON WORK-BASED LEARNING </a:t>
            </a:r>
            <a:endParaRPr lang="en-GB" sz="2800" dirty="0">
              <a:solidFill>
                <a:srgbClr val="005596"/>
              </a:solidFill>
              <a:latin typeface="MontrealTS-Medium" panose="02000603020000020003" pitchFamily="2" charset="0"/>
            </a:endParaRPr>
          </a:p>
        </p:txBody>
      </p:sp>
      <p:sp>
        <p:nvSpPr>
          <p:cNvPr id="22" name="TextBox 21">
            <a:extLst>
              <a:ext uri="{FF2B5EF4-FFF2-40B4-BE49-F238E27FC236}">
                <a16:creationId xmlns:a16="http://schemas.microsoft.com/office/drawing/2014/main" id="{96EFFC2D-030B-9041-A714-92D746EBC455}"/>
              </a:ext>
            </a:extLst>
          </p:cNvPr>
          <p:cNvSpPr txBox="1"/>
          <p:nvPr/>
        </p:nvSpPr>
        <p:spPr>
          <a:xfrm>
            <a:off x="1600752" y="1427107"/>
            <a:ext cx="4843456" cy="461665"/>
          </a:xfrm>
          <a:prstGeom prst="rect">
            <a:avLst/>
          </a:prstGeom>
          <a:noFill/>
        </p:spPr>
        <p:txBody>
          <a:bodyPr wrap="square" rtlCol="0">
            <a:spAutoFit/>
          </a:bodyPr>
          <a:lstStyle/>
          <a:p>
            <a:r>
              <a:rPr lang="en-US" sz="2400" dirty="0">
                <a:solidFill>
                  <a:schemeClr val="tx2"/>
                </a:solidFill>
              </a:rPr>
              <a:t>Progress and way forward</a:t>
            </a:r>
          </a:p>
        </p:txBody>
      </p:sp>
      <p:sp>
        <p:nvSpPr>
          <p:cNvPr id="23" name="Oval 22">
            <a:extLst>
              <a:ext uri="{FF2B5EF4-FFF2-40B4-BE49-F238E27FC236}">
                <a16:creationId xmlns:a16="http://schemas.microsoft.com/office/drawing/2014/main" id="{DFD8FBC3-1490-1945-87E9-C477342B03EB}"/>
              </a:ext>
            </a:extLst>
          </p:cNvPr>
          <p:cNvSpPr/>
          <p:nvPr/>
        </p:nvSpPr>
        <p:spPr>
          <a:xfrm>
            <a:off x="1709692" y="4083918"/>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116382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0D34BFE-5709-E94B-92D4-54FE44CE6A9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5" name="Text Placeholder 4"/>
          <p:cNvSpPr>
            <a:spLocks noGrp="1"/>
          </p:cNvSpPr>
          <p:nvPr>
            <p:ph type="body" sz="quarter" idx="4294967295"/>
          </p:nvPr>
        </p:nvSpPr>
        <p:spPr>
          <a:xfrm>
            <a:off x="1729412" y="2013152"/>
            <a:ext cx="6580546" cy="2259214"/>
          </a:xfrm>
        </p:spPr>
        <p:txBody>
          <a:bodyPr>
            <a:noAutofit/>
          </a:bodyPr>
          <a:lstStyle/>
          <a:p>
            <a:pPr>
              <a:lnSpc>
                <a:spcPct val="120000"/>
              </a:lnSpc>
            </a:pPr>
            <a:r>
              <a:rPr lang="en-GB" b="0" dirty="0"/>
              <a:t>Peer Learning Clubs with Skillman on Work Based learning and Teachers professional development</a:t>
            </a:r>
          </a:p>
          <a:p>
            <a:pPr>
              <a:lnSpc>
                <a:spcPct val="120000"/>
              </a:lnSpc>
            </a:pPr>
            <a:r>
              <a:rPr lang="en-GB" b="0" dirty="0"/>
              <a:t>Policy brief and peer learning actions on Digitalisation</a:t>
            </a:r>
          </a:p>
          <a:p>
            <a:pPr>
              <a:lnSpc>
                <a:spcPct val="120000"/>
              </a:lnSpc>
            </a:pPr>
            <a:r>
              <a:rPr lang="en-GB" b="0" dirty="0" err="1"/>
              <a:t>CoVEs</a:t>
            </a:r>
            <a:r>
              <a:rPr lang="en-GB" b="0" dirty="0"/>
              <a:t> from Partner countries will have the opportunity to cooperate with other </a:t>
            </a:r>
            <a:r>
              <a:rPr lang="en-GB" b="0" dirty="0" err="1"/>
              <a:t>CoVEs</a:t>
            </a:r>
            <a:r>
              <a:rPr lang="en-GB" b="0" dirty="0"/>
              <a:t> with similar needs, which are part of Skillman Network</a:t>
            </a:r>
            <a:endParaRPr lang="en-GB" sz="1400"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27</a:t>
            </a:fld>
            <a:endParaRPr lang="en-GB" dirty="0"/>
          </a:p>
        </p:txBody>
      </p:sp>
      <p:pic>
        <p:nvPicPr>
          <p:cNvPr id="14" name="Picture 13">
            <a:extLst>
              <a:ext uri="{FF2B5EF4-FFF2-40B4-BE49-F238E27FC236}">
                <a16:creationId xmlns:a16="http://schemas.microsoft.com/office/drawing/2014/main" id="{51A5BFDE-437E-DF49-BF21-A53834F45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80F9945F-365D-0745-BB7D-468D5A0B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cxnSp>
        <p:nvCxnSpPr>
          <p:cNvPr id="16" name="Straight Connector 15">
            <a:extLst>
              <a:ext uri="{FF2B5EF4-FFF2-40B4-BE49-F238E27FC236}">
                <a16:creationId xmlns:a16="http://schemas.microsoft.com/office/drawing/2014/main" id="{43687172-3A00-D84F-A2A4-F4FEEC1CE340}"/>
              </a:ext>
            </a:extLst>
          </p:cNvPr>
          <p:cNvCxnSpPr>
            <a:cxnSpLocks/>
          </p:cNvCxnSpPr>
          <p:nvPr/>
        </p:nvCxnSpPr>
        <p:spPr>
          <a:xfrm flipH="1">
            <a:off x="1216871" y="-164554"/>
            <a:ext cx="13474" cy="5328592"/>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C0A2F2A-6772-A240-B710-143452D15C3D}"/>
              </a:ext>
            </a:extLst>
          </p:cNvPr>
          <p:cNvSpPr/>
          <p:nvPr/>
        </p:nvSpPr>
        <p:spPr>
          <a:xfrm>
            <a:off x="1046976" y="2003474"/>
            <a:ext cx="360000" cy="360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9" name="Oval 18">
            <a:extLst>
              <a:ext uri="{FF2B5EF4-FFF2-40B4-BE49-F238E27FC236}">
                <a16:creationId xmlns:a16="http://schemas.microsoft.com/office/drawing/2014/main" id="{85AD65BD-F05B-D94A-95EA-692AF1B8E6D5}"/>
              </a:ext>
            </a:extLst>
          </p:cNvPr>
          <p:cNvSpPr/>
          <p:nvPr/>
        </p:nvSpPr>
        <p:spPr>
          <a:xfrm>
            <a:off x="1515596" y="2773724"/>
            <a:ext cx="180000" cy="18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0" name="Oval 19">
            <a:extLst>
              <a:ext uri="{FF2B5EF4-FFF2-40B4-BE49-F238E27FC236}">
                <a16:creationId xmlns:a16="http://schemas.microsoft.com/office/drawing/2014/main" id="{F982C608-A7E6-C247-B768-FDEA1C908FA5}"/>
              </a:ext>
            </a:extLst>
          </p:cNvPr>
          <p:cNvSpPr/>
          <p:nvPr/>
        </p:nvSpPr>
        <p:spPr>
          <a:xfrm>
            <a:off x="1046976" y="2433599"/>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1" name="Oval 20">
            <a:extLst>
              <a:ext uri="{FF2B5EF4-FFF2-40B4-BE49-F238E27FC236}">
                <a16:creationId xmlns:a16="http://schemas.microsoft.com/office/drawing/2014/main" id="{7ED16F4B-DDB6-4548-AD4B-31B4C996E2AA}"/>
              </a:ext>
            </a:extLst>
          </p:cNvPr>
          <p:cNvSpPr/>
          <p:nvPr/>
        </p:nvSpPr>
        <p:spPr>
          <a:xfrm>
            <a:off x="1046976" y="2863724"/>
            <a:ext cx="360000" cy="360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Title 4">
            <a:extLst>
              <a:ext uri="{FF2B5EF4-FFF2-40B4-BE49-F238E27FC236}">
                <a16:creationId xmlns:a16="http://schemas.microsoft.com/office/drawing/2014/main" id="{C2E1AE63-1A38-434B-BD23-B0B626CC2508}"/>
              </a:ext>
            </a:extLst>
          </p:cNvPr>
          <p:cNvSpPr>
            <a:spLocks noGrp="1"/>
          </p:cNvSpPr>
          <p:nvPr>
            <p:ph type="title"/>
          </p:nvPr>
        </p:nvSpPr>
        <p:spPr>
          <a:xfrm>
            <a:off x="1600752" y="438959"/>
            <a:ext cx="5955162" cy="750663"/>
          </a:xfrm>
        </p:spPr>
        <p:txBody>
          <a:bodyPr>
            <a:noAutofit/>
          </a:bodyPr>
          <a:lstStyle/>
          <a:p>
            <a:pPr>
              <a:lnSpc>
                <a:spcPct val="120000"/>
              </a:lnSpc>
            </a:pPr>
            <a:r>
              <a:rPr lang="en-US" cap="none" dirty="0">
                <a:solidFill>
                  <a:srgbClr val="005596"/>
                </a:solidFill>
                <a:latin typeface="MontrealTS-Medium"/>
                <a:cs typeface="+mj-cs"/>
              </a:rPr>
              <a:t>SUB-INITIATIVE 2 – institutional partnership  with other institutions </a:t>
            </a:r>
            <a:endParaRPr lang="en-GB" cap="none" dirty="0">
              <a:solidFill>
                <a:srgbClr val="005596"/>
              </a:solidFill>
              <a:latin typeface="MontrealTS-Medium"/>
              <a:cs typeface="+mj-cs"/>
            </a:endParaRPr>
          </a:p>
        </p:txBody>
      </p:sp>
      <p:sp>
        <p:nvSpPr>
          <p:cNvPr id="22" name="TextBox 21">
            <a:extLst>
              <a:ext uri="{FF2B5EF4-FFF2-40B4-BE49-F238E27FC236}">
                <a16:creationId xmlns:a16="http://schemas.microsoft.com/office/drawing/2014/main" id="{96EFFC2D-030B-9041-A714-92D746EBC455}"/>
              </a:ext>
            </a:extLst>
          </p:cNvPr>
          <p:cNvSpPr txBox="1"/>
          <p:nvPr/>
        </p:nvSpPr>
        <p:spPr>
          <a:xfrm>
            <a:off x="1600752" y="1427107"/>
            <a:ext cx="4843456" cy="461665"/>
          </a:xfrm>
          <a:prstGeom prst="rect">
            <a:avLst/>
          </a:prstGeom>
          <a:noFill/>
        </p:spPr>
        <p:txBody>
          <a:bodyPr wrap="square" rtlCol="0">
            <a:spAutoFit/>
          </a:bodyPr>
          <a:lstStyle/>
          <a:p>
            <a:r>
              <a:rPr lang="en-US" sz="2400" dirty="0">
                <a:solidFill>
                  <a:schemeClr val="tx2"/>
                </a:solidFill>
              </a:rPr>
              <a:t>Joining forces with VET providers </a:t>
            </a:r>
          </a:p>
        </p:txBody>
      </p:sp>
      <p:sp>
        <p:nvSpPr>
          <p:cNvPr id="23" name="Oval 22">
            <a:extLst>
              <a:ext uri="{FF2B5EF4-FFF2-40B4-BE49-F238E27FC236}">
                <a16:creationId xmlns:a16="http://schemas.microsoft.com/office/drawing/2014/main" id="{DFD8FBC3-1490-1945-87E9-C477342B03EB}"/>
              </a:ext>
            </a:extLst>
          </p:cNvPr>
          <p:cNvSpPr/>
          <p:nvPr/>
        </p:nvSpPr>
        <p:spPr>
          <a:xfrm>
            <a:off x="1526691" y="2093474"/>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7" name="Oval 16">
            <a:extLst>
              <a:ext uri="{FF2B5EF4-FFF2-40B4-BE49-F238E27FC236}">
                <a16:creationId xmlns:a16="http://schemas.microsoft.com/office/drawing/2014/main" id="{ABA375B1-AF18-4BF2-88AE-570BD1FFD511}"/>
              </a:ext>
            </a:extLst>
          </p:cNvPr>
          <p:cNvSpPr/>
          <p:nvPr/>
        </p:nvSpPr>
        <p:spPr>
          <a:xfrm>
            <a:off x="1511022" y="3228186"/>
            <a:ext cx="180000" cy="18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2">
                  <a:lumMod val="60000"/>
                  <a:lumOff val="40000"/>
                </a:schemeClr>
              </a:solidFill>
              <a:highlight>
                <a:srgbClr val="F39900"/>
              </a:highlight>
            </a:endParaRPr>
          </a:p>
        </p:txBody>
      </p:sp>
      <p:pic>
        <p:nvPicPr>
          <p:cNvPr id="25" name="Google Shape;123;p22">
            <a:extLst>
              <a:ext uri="{FF2B5EF4-FFF2-40B4-BE49-F238E27FC236}">
                <a16:creationId xmlns:a16="http://schemas.microsoft.com/office/drawing/2014/main" id="{229A8136-4914-4EF1-B243-641141E82EDE}"/>
              </a:ext>
            </a:extLst>
          </p:cNvPr>
          <p:cNvPicPr preferRelativeResize="0"/>
          <p:nvPr/>
        </p:nvPicPr>
        <p:blipFill>
          <a:blip r:embed="rId5">
            <a:alphaModFix/>
          </a:blip>
          <a:stretch>
            <a:fillRect/>
          </a:stretch>
        </p:blipFill>
        <p:spPr>
          <a:xfrm>
            <a:off x="7881104" y="2030447"/>
            <a:ext cx="1054010" cy="306053"/>
          </a:xfrm>
          <a:prstGeom prst="rect">
            <a:avLst/>
          </a:prstGeom>
          <a:noFill/>
          <a:ln>
            <a:noFill/>
          </a:ln>
        </p:spPr>
      </p:pic>
    </p:spTree>
    <p:extLst>
      <p:ext uri="{BB962C8B-B14F-4D97-AF65-F5344CB8AC3E}">
        <p14:creationId xmlns:p14="http://schemas.microsoft.com/office/powerpoint/2010/main" val="20923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p:nvPr/>
        </p:nvSpPr>
        <p:spPr>
          <a:xfrm>
            <a:off x="1337221" y="1180250"/>
            <a:ext cx="6561900" cy="3832500"/>
          </a:xfrm>
          <a:prstGeom prst="roundRect">
            <a:avLst>
              <a:gd name="adj" fmla="val 4106"/>
            </a:avLst>
          </a:prstGeom>
          <a:solidFill>
            <a:srgbClr val="FFFFFF"/>
          </a:solidFill>
          <a:ln w="9525" cap="flat" cmpd="sng">
            <a:solidFill>
              <a:srgbClr val="EFEFE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6"/>
          <p:cNvPicPr preferRelativeResize="0"/>
          <p:nvPr/>
        </p:nvPicPr>
        <p:blipFill rotWithShape="1">
          <a:blip r:embed="rId3">
            <a:alphaModFix/>
          </a:blip>
          <a:srcRect t="53866"/>
          <a:stretch/>
        </p:blipFill>
        <p:spPr>
          <a:xfrm>
            <a:off x="1454484" y="3090828"/>
            <a:ext cx="6345010" cy="1830440"/>
          </a:xfrm>
          <a:prstGeom prst="rect">
            <a:avLst/>
          </a:prstGeom>
          <a:noFill/>
          <a:ln>
            <a:noFill/>
          </a:ln>
        </p:spPr>
      </p:pic>
      <p:grpSp>
        <p:nvGrpSpPr>
          <p:cNvPr id="189" name="Google Shape;189;p26"/>
          <p:cNvGrpSpPr/>
          <p:nvPr/>
        </p:nvGrpSpPr>
        <p:grpSpPr>
          <a:xfrm>
            <a:off x="1454284" y="1313697"/>
            <a:ext cx="6345433" cy="3471264"/>
            <a:chOff x="533400" y="243026"/>
            <a:chExt cx="8138300" cy="4452051"/>
          </a:xfrm>
        </p:grpSpPr>
        <p:pic>
          <p:nvPicPr>
            <p:cNvPr id="190" name="Google Shape;190;p26"/>
            <p:cNvPicPr preferRelativeResize="0"/>
            <p:nvPr/>
          </p:nvPicPr>
          <p:blipFill rotWithShape="1">
            <a:blip r:embed="rId3">
              <a:alphaModFix/>
            </a:blip>
            <a:srcRect b="54794"/>
            <a:stretch/>
          </p:blipFill>
          <p:spPr>
            <a:xfrm>
              <a:off x="533400" y="243026"/>
              <a:ext cx="8138300" cy="2300606"/>
            </a:xfrm>
            <a:prstGeom prst="rect">
              <a:avLst/>
            </a:prstGeom>
            <a:noFill/>
            <a:ln>
              <a:noFill/>
            </a:ln>
          </p:spPr>
        </p:pic>
        <p:sp>
          <p:nvSpPr>
            <p:cNvPr id="191" name="Google Shape;191;p26"/>
            <p:cNvSpPr txBox="1"/>
            <p:nvPr/>
          </p:nvSpPr>
          <p:spPr>
            <a:xfrm>
              <a:off x="695025" y="2204579"/>
              <a:ext cx="1096800" cy="2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500">
                  <a:solidFill>
                    <a:srgbClr val="FFFFFF"/>
                  </a:solidFill>
                </a:rPr>
                <a:t>isbn 9788887156157</a:t>
              </a:r>
              <a:endParaRPr sz="500">
                <a:solidFill>
                  <a:srgbClr val="FFFFFF"/>
                </a:solidFill>
              </a:endParaRPr>
            </a:p>
          </p:txBody>
        </p:sp>
        <p:sp>
          <p:nvSpPr>
            <p:cNvPr id="192" name="Google Shape;192;p26"/>
            <p:cNvSpPr txBox="1"/>
            <p:nvPr/>
          </p:nvSpPr>
          <p:spPr>
            <a:xfrm>
              <a:off x="4843725" y="2204579"/>
              <a:ext cx="1096800" cy="2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500">
                  <a:solidFill>
                    <a:srgbClr val="FFFFFF"/>
                  </a:solidFill>
                </a:rPr>
                <a:t>isbn 9788887156164</a:t>
              </a:r>
              <a:endParaRPr sz="500">
                <a:solidFill>
                  <a:srgbClr val="FFFFFF"/>
                </a:solidFill>
              </a:endParaRPr>
            </a:p>
          </p:txBody>
        </p:sp>
        <p:sp>
          <p:nvSpPr>
            <p:cNvPr id="193" name="Google Shape;193;p26"/>
            <p:cNvSpPr txBox="1"/>
            <p:nvPr/>
          </p:nvSpPr>
          <p:spPr>
            <a:xfrm>
              <a:off x="650950" y="4480577"/>
              <a:ext cx="1096800" cy="2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500">
                  <a:solidFill>
                    <a:srgbClr val="FFFFFF"/>
                  </a:solidFill>
                </a:rPr>
                <a:t>isbn 9788887156171</a:t>
              </a:r>
              <a:endParaRPr sz="500">
                <a:solidFill>
                  <a:srgbClr val="FFFFFF"/>
                </a:solidFill>
              </a:endParaRPr>
            </a:p>
          </p:txBody>
        </p:sp>
        <p:sp>
          <p:nvSpPr>
            <p:cNvPr id="194" name="Google Shape;194;p26"/>
            <p:cNvSpPr txBox="1"/>
            <p:nvPr/>
          </p:nvSpPr>
          <p:spPr>
            <a:xfrm>
              <a:off x="4843725" y="4480577"/>
              <a:ext cx="1096800" cy="2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500">
                  <a:solidFill>
                    <a:srgbClr val="FFFFFF"/>
                  </a:solidFill>
                </a:rPr>
                <a:t>isbn 9788887156188</a:t>
              </a:r>
              <a:endParaRPr sz="500">
                <a:solidFill>
                  <a:srgbClr val="FFFFFF"/>
                </a:solidFill>
              </a:endParaRPr>
            </a:p>
          </p:txBody>
        </p:sp>
      </p:grpSp>
      <p:grpSp>
        <p:nvGrpSpPr>
          <p:cNvPr id="195" name="Google Shape;195;p26"/>
          <p:cNvGrpSpPr/>
          <p:nvPr/>
        </p:nvGrpSpPr>
        <p:grpSpPr>
          <a:xfrm>
            <a:off x="4158402" y="2111245"/>
            <a:ext cx="190007" cy="95010"/>
            <a:chOff x="5319500" y="830275"/>
            <a:chExt cx="4112700" cy="2056500"/>
          </a:xfrm>
        </p:grpSpPr>
        <p:sp>
          <p:nvSpPr>
            <p:cNvPr id="196" name="Google Shape;196;p26"/>
            <p:cNvSpPr/>
            <p:nvPr/>
          </p:nvSpPr>
          <p:spPr>
            <a:xfrm>
              <a:off x="5319500" y="830275"/>
              <a:ext cx="4112700" cy="20565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197" name="Google Shape;197;p26"/>
            <p:cNvPicPr preferRelativeResize="0"/>
            <p:nvPr/>
          </p:nvPicPr>
          <p:blipFill>
            <a:blip r:embed="rId4">
              <a:alphaModFix/>
            </a:blip>
            <a:stretch>
              <a:fillRect/>
            </a:stretch>
          </p:blipFill>
          <p:spPr>
            <a:xfrm>
              <a:off x="5500742" y="996104"/>
              <a:ext cx="3850856" cy="1730800"/>
            </a:xfrm>
            <a:prstGeom prst="rect">
              <a:avLst/>
            </a:prstGeom>
            <a:noFill/>
            <a:ln>
              <a:noFill/>
            </a:ln>
            <a:effectLst>
              <a:outerShdw blurRad="57150" dist="19050" dir="5400000" algn="bl" rotWithShape="0">
                <a:srgbClr val="000000">
                  <a:alpha val="50000"/>
                </a:srgbClr>
              </a:outerShdw>
            </a:effectLst>
          </p:spPr>
        </p:pic>
      </p:grpSp>
      <p:grpSp>
        <p:nvGrpSpPr>
          <p:cNvPr id="198" name="Google Shape;198;p26"/>
          <p:cNvGrpSpPr/>
          <p:nvPr/>
        </p:nvGrpSpPr>
        <p:grpSpPr>
          <a:xfrm>
            <a:off x="4135452" y="3905070"/>
            <a:ext cx="190007" cy="95010"/>
            <a:chOff x="5319500" y="830275"/>
            <a:chExt cx="4112700" cy="2056500"/>
          </a:xfrm>
        </p:grpSpPr>
        <p:sp>
          <p:nvSpPr>
            <p:cNvPr id="199" name="Google Shape;199;p26"/>
            <p:cNvSpPr/>
            <p:nvPr/>
          </p:nvSpPr>
          <p:spPr>
            <a:xfrm>
              <a:off x="5319500" y="830275"/>
              <a:ext cx="4112700" cy="20565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200" name="Google Shape;200;p26"/>
            <p:cNvPicPr preferRelativeResize="0"/>
            <p:nvPr/>
          </p:nvPicPr>
          <p:blipFill>
            <a:blip r:embed="rId4">
              <a:alphaModFix/>
            </a:blip>
            <a:stretch>
              <a:fillRect/>
            </a:stretch>
          </p:blipFill>
          <p:spPr>
            <a:xfrm>
              <a:off x="5500742" y="996104"/>
              <a:ext cx="3850856" cy="1730800"/>
            </a:xfrm>
            <a:prstGeom prst="rect">
              <a:avLst/>
            </a:prstGeom>
            <a:noFill/>
            <a:ln>
              <a:noFill/>
            </a:ln>
            <a:effectLst>
              <a:outerShdw blurRad="57150" dist="19050" dir="5400000" algn="bl" rotWithShape="0">
                <a:srgbClr val="000000">
                  <a:alpha val="50000"/>
                </a:srgbClr>
              </a:outerShdw>
            </a:effectLst>
          </p:spPr>
        </p:pic>
      </p:grpSp>
      <p:grpSp>
        <p:nvGrpSpPr>
          <p:cNvPr id="201" name="Google Shape;201;p26"/>
          <p:cNvGrpSpPr/>
          <p:nvPr/>
        </p:nvGrpSpPr>
        <p:grpSpPr>
          <a:xfrm>
            <a:off x="7403727" y="2104908"/>
            <a:ext cx="190007" cy="95010"/>
            <a:chOff x="5319500" y="830275"/>
            <a:chExt cx="4112700" cy="2056500"/>
          </a:xfrm>
        </p:grpSpPr>
        <p:sp>
          <p:nvSpPr>
            <p:cNvPr id="202" name="Google Shape;202;p26"/>
            <p:cNvSpPr/>
            <p:nvPr/>
          </p:nvSpPr>
          <p:spPr>
            <a:xfrm>
              <a:off x="5319500" y="830275"/>
              <a:ext cx="4112700" cy="20565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203" name="Google Shape;203;p26"/>
            <p:cNvPicPr preferRelativeResize="0"/>
            <p:nvPr/>
          </p:nvPicPr>
          <p:blipFill>
            <a:blip r:embed="rId4">
              <a:alphaModFix/>
            </a:blip>
            <a:stretch>
              <a:fillRect/>
            </a:stretch>
          </p:blipFill>
          <p:spPr>
            <a:xfrm>
              <a:off x="5500742" y="996104"/>
              <a:ext cx="3850856" cy="1730800"/>
            </a:xfrm>
            <a:prstGeom prst="rect">
              <a:avLst/>
            </a:prstGeom>
            <a:noFill/>
            <a:ln>
              <a:noFill/>
            </a:ln>
            <a:effectLst>
              <a:outerShdw blurRad="57150" dist="19050" dir="5400000" algn="bl" rotWithShape="0">
                <a:srgbClr val="000000">
                  <a:alpha val="50000"/>
                </a:srgbClr>
              </a:outerShdw>
            </a:effectLst>
          </p:spPr>
        </p:pic>
      </p:grpSp>
      <p:grpSp>
        <p:nvGrpSpPr>
          <p:cNvPr id="204" name="Google Shape;204;p26"/>
          <p:cNvGrpSpPr/>
          <p:nvPr/>
        </p:nvGrpSpPr>
        <p:grpSpPr>
          <a:xfrm>
            <a:off x="7380777" y="3898733"/>
            <a:ext cx="190007" cy="95010"/>
            <a:chOff x="5319500" y="830275"/>
            <a:chExt cx="4112700" cy="2056500"/>
          </a:xfrm>
        </p:grpSpPr>
        <p:sp>
          <p:nvSpPr>
            <p:cNvPr id="205" name="Google Shape;205;p26"/>
            <p:cNvSpPr/>
            <p:nvPr/>
          </p:nvSpPr>
          <p:spPr>
            <a:xfrm>
              <a:off x="5319500" y="830275"/>
              <a:ext cx="4112700" cy="20565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206" name="Google Shape;206;p26"/>
            <p:cNvPicPr preferRelativeResize="0"/>
            <p:nvPr/>
          </p:nvPicPr>
          <p:blipFill>
            <a:blip r:embed="rId4">
              <a:alphaModFix/>
            </a:blip>
            <a:stretch>
              <a:fillRect/>
            </a:stretch>
          </p:blipFill>
          <p:spPr>
            <a:xfrm>
              <a:off x="5500742" y="996104"/>
              <a:ext cx="3850856" cy="1730800"/>
            </a:xfrm>
            <a:prstGeom prst="rect">
              <a:avLst/>
            </a:prstGeom>
            <a:noFill/>
            <a:ln>
              <a:noFill/>
            </a:ln>
            <a:effectLst>
              <a:outerShdw blurRad="57150" dist="19050" dir="5400000" algn="bl" rotWithShape="0">
                <a:srgbClr val="000000">
                  <a:alpha val="50000"/>
                </a:srgbClr>
              </a:outerShdw>
            </a:effectLst>
          </p:spPr>
        </p:pic>
      </p:grpSp>
      <p:grpSp>
        <p:nvGrpSpPr>
          <p:cNvPr id="22" name="Google Shape;180;p25">
            <a:extLst>
              <a:ext uri="{FF2B5EF4-FFF2-40B4-BE49-F238E27FC236}">
                <a16:creationId xmlns:a16="http://schemas.microsoft.com/office/drawing/2014/main" id="{10AE7BF1-7751-4087-A5B3-2AD68490A3AF}"/>
              </a:ext>
            </a:extLst>
          </p:cNvPr>
          <p:cNvGrpSpPr/>
          <p:nvPr/>
        </p:nvGrpSpPr>
        <p:grpSpPr>
          <a:xfrm>
            <a:off x="8213941" y="215658"/>
            <a:ext cx="684765" cy="342613"/>
            <a:chOff x="5319500" y="830275"/>
            <a:chExt cx="4112700" cy="2056500"/>
          </a:xfrm>
        </p:grpSpPr>
        <p:sp>
          <p:nvSpPr>
            <p:cNvPr id="23" name="Google Shape;181;p25">
              <a:extLst>
                <a:ext uri="{FF2B5EF4-FFF2-40B4-BE49-F238E27FC236}">
                  <a16:creationId xmlns:a16="http://schemas.microsoft.com/office/drawing/2014/main" id="{E61917EC-9E2A-4696-BCB0-42F3AE68B41F}"/>
                </a:ext>
              </a:extLst>
            </p:cNvPr>
            <p:cNvSpPr/>
            <p:nvPr/>
          </p:nvSpPr>
          <p:spPr>
            <a:xfrm>
              <a:off x="5319500" y="830275"/>
              <a:ext cx="4112700" cy="2056500"/>
            </a:xfrm>
            <a:prstGeom prst="roundRect">
              <a:avLst>
                <a:gd name="adj" fmla="val 16667"/>
              </a:avLst>
            </a:prstGeom>
            <a:solidFill>
              <a:srgbClr val="FFFFFF"/>
            </a:solidFill>
            <a:ln>
              <a:noFill/>
            </a:ln>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24" name="Google Shape;182;p25">
              <a:extLst>
                <a:ext uri="{FF2B5EF4-FFF2-40B4-BE49-F238E27FC236}">
                  <a16:creationId xmlns:a16="http://schemas.microsoft.com/office/drawing/2014/main" id="{184D1E0A-319D-47FC-9258-838C150EC751}"/>
                </a:ext>
              </a:extLst>
            </p:cNvPr>
            <p:cNvPicPr preferRelativeResize="0"/>
            <p:nvPr/>
          </p:nvPicPr>
          <p:blipFill>
            <a:blip r:embed="rId4">
              <a:alphaModFix/>
            </a:blip>
            <a:stretch>
              <a:fillRect/>
            </a:stretch>
          </p:blipFill>
          <p:spPr>
            <a:xfrm>
              <a:off x="5500742" y="996104"/>
              <a:ext cx="3850856" cy="17308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AAED60-A1B0-4144-A4A4-BC7955976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594" y="684250"/>
            <a:ext cx="4046810" cy="4046810"/>
          </a:xfrm>
          <a:prstGeom prst="rect">
            <a:avLst/>
          </a:prstGeom>
        </p:spPr>
      </p:pic>
      <p:sp>
        <p:nvSpPr>
          <p:cNvPr id="2" name="Title 1">
            <a:extLst>
              <a:ext uri="{FF2B5EF4-FFF2-40B4-BE49-F238E27FC236}">
                <a16:creationId xmlns:a16="http://schemas.microsoft.com/office/drawing/2014/main" id="{F365D1C8-4BA1-2940-BC31-D3F726069BEB}"/>
              </a:ext>
            </a:extLst>
          </p:cNvPr>
          <p:cNvSpPr>
            <a:spLocks noGrp="1"/>
          </p:cNvSpPr>
          <p:nvPr>
            <p:ph type="title"/>
          </p:nvPr>
        </p:nvSpPr>
        <p:spPr>
          <a:xfrm>
            <a:off x="369272" y="308919"/>
            <a:ext cx="8494504" cy="750663"/>
          </a:xfrm>
        </p:spPr>
        <p:txBody>
          <a:bodyPr>
            <a:noAutofit/>
          </a:bodyPr>
          <a:lstStyle/>
          <a:p>
            <a:r>
              <a:rPr lang="en-GB" sz="2400" cap="none" dirty="0">
                <a:latin typeface="MontrealTS-Medium"/>
                <a:cs typeface="+mj-cs"/>
              </a:rPr>
              <a:t>SUB-INITIATIVE 3 – PARTNERSHIP ON AUTONOMY OF COVE</a:t>
            </a:r>
            <a:r>
              <a:rPr lang="en-GB" sz="2400" cap="none" dirty="0">
                <a:latin typeface="MontrealTS-Medium"/>
              </a:rPr>
              <a:t>s </a:t>
            </a:r>
            <a:br>
              <a:rPr lang="en-GB" sz="2400" cap="none" dirty="0">
                <a:latin typeface="MontrealTS-Medium"/>
              </a:rPr>
            </a:br>
            <a:br>
              <a:rPr lang="en-GB" sz="2400" cap="none" dirty="0">
                <a:latin typeface="MontrealTS-Medium"/>
              </a:rPr>
            </a:br>
            <a:endParaRPr lang="en-US" sz="2400" dirty="0"/>
          </a:p>
        </p:txBody>
      </p:sp>
      <p:sp>
        <p:nvSpPr>
          <p:cNvPr id="5" name="Oval 4">
            <a:extLst>
              <a:ext uri="{FF2B5EF4-FFF2-40B4-BE49-F238E27FC236}">
                <a16:creationId xmlns:a16="http://schemas.microsoft.com/office/drawing/2014/main" id="{C34FA79D-9D59-7140-9BD5-A4027BF4DDB7}"/>
              </a:ext>
            </a:extLst>
          </p:cNvPr>
          <p:cNvSpPr/>
          <p:nvPr/>
        </p:nvSpPr>
        <p:spPr>
          <a:xfrm>
            <a:off x="2390850" y="2004070"/>
            <a:ext cx="1512168" cy="15121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VET and skills public private partnerships</a:t>
            </a:r>
          </a:p>
        </p:txBody>
      </p:sp>
      <p:sp>
        <p:nvSpPr>
          <p:cNvPr id="6" name="Oval 5">
            <a:extLst>
              <a:ext uri="{FF2B5EF4-FFF2-40B4-BE49-F238E27FC236}">
                <a16:creationId xmlns:a16="http://schemas.microsoft.com/office/drawing/2014/main" id="{A68C5C17-63CC-7E4C-9DCE-B5F9C4ADBA47}"/>
              </a:ext>
            </a:extLst>
          </p:cNvPr>
          <p:cNvSpPr/>
          <p:nvPr/>
        </p:nvSpPr>
        <p:spPr>
          <a:xfrm>
            <a:off x="3819534" y="3326363"/>
            <a:ext cx="1512168" cy="1512168"/>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VET and skills for the </a:t>
            </a:r>
            <a:r>
              <a:rPr lang="en-US" sz="1400" dirty="0" err="1"/>
              <a:t>labour</a:t>
            </a:r>
            <a:r>
              <a:rPr lang="en-US" sz="1400" dirty="0"/>
              <a:t> market</a:t>
            </a:r>
          </a:p>
        </p:txBody>
      </p:sp>
      <p:sp>
        <p:nvSpPr>
          <p:cNvPr id="7" name="Oval 6">
            <a:extLst>
              <a:ext uri="{FF2B5EF4-FFF2-40B4-BE49-F238E27FC236}">
                <a16:creationId xmlns:a16="http://schemas.microsoft.com/office/drawing/2014/main" id="{82953A1F-CA25-F94C-AAD3-2C4CC2A7FC4C}"/>
              </a:ext>
            </a:extLst>
          </p:cNvPr>
          <p:cNvSpPr/>
          <p:nvPr/>
        </p:nvSpPr>
        <p:spPr>
          <a:xfrm>
            <a:off x="5328083" y="2004070"/>
            <a:ext cx="1512168" cy="1512168"/>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Autonomy</a:t>
            </a:r>
          </a:p>
        </p:txBody>
      </p:sp>
      <p:sp>
        <p:nvSpPr>
          <p:cNvPr id="8" name="Oval 7">
            <a:extLst>
              <a:ext uri="{FF2B5EF4-FFF2-40B4-BE49-F238E27FC236}">
                <a16:creationId xmlns:a16="http://schemas.microsoft.com/office/drawing/2014/main" id="{89942BCB-BD48-4E4F-A118-6899D3697162}"/>
              </a:ext>
            </a:extLst>
          </p:cNvPr>
          <p:cNvSpPr/>
          <p:nvPr/>
        </p:nvSpPr>
        <p:spPr>
          <a:xfrm>
            <a:off x="3815915" y="796702"/>
            <a:ext cx="1512168" cy="1512168"/>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Institutional development</a:t>
            </a:r>
          </a:p>
        </p:txBody>
      </p:sp>
      <p:sp>
        <p:nvSpPr>
          <p:cNvPr id="9" name="TextBox 8">
            <a:extLst>
              <a:ext uri="{FF2B5EF4-FFF2-40B4-BE49-F238E27FC236}">
                <a16:creationId xmlns:a16="http://schemas.microsoft.com/office/drawing/2014/main" id="{31088AB1-5E0A-074E-845B-7D96092964A4}"/>
              </a:ext>
            </a:extLst>
          </p:cNvPr>
          <p:cNvSpPr txBox="1"/>
          <p:nvPr/>
        </p:nvSpPr>
        <p:spPr>
          <a:xfrm>
            <a:off x="3846335" y="2350632"/>
            <a:ext cx="1538432" cy="923330"/>
          </a:xfrm>
          <a:prstGeom prst="rect">
            <a:avLst/>
          </a:prstGeom>
          <a:noFill/>
        </p:spPr>
        <p:txBody>
          <a:bodyPr wrap="square" rtlCol="0">
            <a:spAutoFit/>
          </a:bodyPr>
          <a:lstStyle/>
          <a:p>
            <a:pPr algn="ctr"/>
            <a:r>
              <a:rPr lang="en-US" dirty="0"/>
              <a:t>COVES Community of Practice</a:t>
            </a:r>
          </a:p>
        </p:txBody>
      </p:sp>
      <p:sp>
        <p:nvSpPr>
          <p:cNvPr id="10" name="Notched Right Arrow 9">
            <a:extLst>
              <a:ext uri="{FF2B5EF4-FFF2-40B4-BE49-F238E27FC236}">
                <a16:creationId xmlns:a16="http://schemas.microsoft.com/office/drawing/2014/main" id="{1CE98789-5E01-9548-81B3-9EFD6038576F}"/>
              </a:ext>
            </a:extLst>
          </p:cNvPr>
          <p:cNvSpPr/>
          <p:nvPr/>
        </p:nvSpPr>
        <p:spPr>
          <a:xfrm>
            <a:off x="192269" y="2177351"/>
            <a:ext cx="2088232" cy="1269892"/>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Sharing practice and know-how</a:t>
            </a:r>
          </a:p>
        </p:txBody>
      </p:sp>
      <p:sp>
        <p:nvSpPr>
          <p:cNvPr id="11" name="Notched Right Arrow 10">
            <a:extLst>
              <a:ext uri="{FF2B5EF4-FFF2-40B4-BE49-F238E27FC236}">
                <a16:creationId xmlns:a16="http://schemas.microsoft.com/office/drawing/2014/main" id="{A9968A60-C1C6-A14B-B38A-DB3DA5B21FB4}"/>
              </a:ext>
            </a:extLst>
          </p:cNvPr>
          <p:cNvSpPr/>
          <p:nvPr/>
        </p:nvSpPr>
        <p:spPr>
          <a:xfrm flipH="1">
            <a:off x="6948264" y="2125208"/>
            <a:ext cx="2088232" cy="1269892"/>
          </a:xfrm>
          <a:prstGeom prst="notch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Evaluating learning outcomes</a:t>
            </a:r>
          </a:p>
        </p:txBody>
      </p:sp>
      <p:pic>
        <p:nvPicPr>
          <p:cNvPr id="15" name="Picture 14">
            <a:extLst>
              <a:ext uri="{FF2B5EF4-FFF2-40B4-BE49-F238E27FC236}">
                <a16:creationId xmlns:a16="http://schemas.microsoft.com/office/drawing/2014/main" id="{FCDE9139-D135-054C-A868-4C2E8A24A9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23528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FF9463-B535-2D40-9CD1-B88BA9D2D0A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4" name="TextBox 3">
            <a:extLst>
              <a:ext uri="{FF2B5EF4-FFF2-40B4-BE49-F238E27FC236}">
                <a16:creationId xmlns:a16="http://schemas.microsoft.com/office/drawing/2014/main" id="{A290B955-4AD8-4D4E-8DBF-1B131C8E741E}"/>
              </a:ext>
            </a:extLst>
          </p:cNvPr>
          <p:cNvSpPr txBox="1"/>
          <p:nvPr/>
        </p:nvSpPr>
        <p:spPr>
          <a:xfrm>
            <a:off x="1259631" y="546847"/>
            <a:ext cx="5328593" cy="1078693"/>
          </a:xfrm>
          <a:prstGeom prst="rect">
            <a:avLst/>
          </a:prstGeom>
          <a:solidFill>
            <a:schemeClr val="bg1"/>
          </a:solidFill>
        </p:spPr>
        <p:txBody>
          <a:bodyPr wrap="square" rtlCol="0">
            <a:spAutoFit/>
          </a:bodyPr>
          <a:lstStyle/>
          <a:p>
            <a:pPr>
              <a:lnSpc>
                <a:spcPct val="120000"/>
              </a:lnSpc>
            </a:pPr>
            <a:r>
              <a:rPr lang="en-US" sz="2800" b="1" dirty="0">
                <a:solidFill>
                  <a:srgbClr val="740C68"/>
                </a:solidFill>
                <a:latin typeface="MontrealTS-Medium" panose="02000603020000020003" pitchFamily="2" charset="0"/>
              </a:rPr>
              <a:t>NEW VOCATIONAL EDUCATION AND TRAINING</a:t>
            </a:r>
          </a:p>
        </p:txBody>
      </p:sp>
      <p:sp>
        <p:nvSpPr>
          <p:cNvPr id="6" name="TextBox 5">
            <a:extLst>
              <a:ext uri="{FF2B5EF4-FFF2-40B4-BE49-F238E27FC236}">
                <a16:creationId xmlns:a16="http://schemas.microsoft.com/office/drawing/2014/main" id="{BB8DFC1B-28E8-2E4E-95F4-4C392C68CDBA}"/>
              </a:ext>
            </a:extLst>
          </p:cNvPr>
          <p:cNvSpPr txBox="1"/>
          <p:nvPr/>
        </p:nvSpPr>
        <p:spPr>
          <a:xfrm>
            <a:off x="1259631" y="1826678"/>
            <a:ext cx="6408712" cy="2308324"/>
          </a:xfrm>
          <a:prstGeom prst="rect">
            <a:avLst/>
          </a:prstGeom>
          <a:noFill/>
        </p:spPr>
        <p:txBody>
          <a:bodyPr wrap="square" rtlCol="0">
            <a:spAutoFit/>
          </a:bodyPr>
          <a:lstStyle/>
          <a:p>
            <a:r>
              <a:rPr lang="en-US" sz="2400" dirty="0">
                <a:solidFill>
                  <a:schemeClr val="tx2"/>
                </a:solidFill>
              </a:rPr>
              <a:t>Working life is undergoing changes. New occupations keep on emerging and old ones disappear. Technology advances. Revenue models are renewed. Students’ needs are becoming more and more individualistic. Skills need to be updated throughout careers.</a:t>
            </a:r>
          </a:p>
        </p:txBody>
      </p:sp>
      <p:pic>
        <p:nvPicPr>
          <p:cNvPr id="7" name="Picture 6">
            <a:extLst>
              <a:ext uri="{FF2B5EF4-FFF2-40B4-BE49-F238E27FC236}">
                <a16:creationId xmlns:a16="http://schemas.microsoft.com/office/drawing/2014/main" id="{5F893812-A615-3E42-BD96-004762B0F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8" name="Picture 7">
            <a:extLst>
              <a:ext uri="{FF2B5EF4-FFF2-40B4-BE49-F238E27FC236}">
                <a16:creationId xmlns:a16="http://schemas.microsoft.com/office/drawing/2014/main" id="{3B4B1583-B7AE-F24C-B3B2-3F117D0616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66098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16E941-CE24-674C-AD90-DEA7405B6E3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2" name="Title 1"/>
          <p:cNvSpPr>
            <a:spLocks noGrp="1"/>
          </p:cNvSpPr>
          <p:nvPr>
            <p:ph type="title"/>
          </p:nvPr>
        </p:nvSpPr>
        <p:spPr>
          <a:xfrm>
            <a:off x="1844036" y="459644"/>
            <a:ext cx="6580555" cy="750663"/>
          </a:xfrm>
        </p:spPr>
        <p:txBody>
          <a:bodyPr>
            <a:noAutofit/>
          </a:bodyPr>
          <a:lstStyle/>
          <a:p>
            <a:pPr>
              <a:lnSpc>
                <a:spcPct val="110000"/>
              </a:lnSpc>
            </a:pPr>
            <a:r>
              <a:rPr lang="en-GB" sz="2800" dirty="0">
                <a:solidFill>
                  <a:schemeClr val="accent3"/>
                </a:solidFill>
              </a:rPr>
              <a:t>Smart Specialisation – Links with ENE </a:t>
            </a:r>
            <a:br>
              <a:rPr lang="en-GB" sz="2800" dirty="0"/>
            </a:br>
            <a:endParaRPr lang="en-GB" sz="2800" dirty="0">
              <a:solidFill>
                <a:srgbClr val="005596"/>
              </a:solidFill>
              <a:latin typeface="MontrealTS-Medium" panose="02000603020000020003" pitchFamily="2" charset="0"/>
            </a:endParaRPr>
          </a:p>
        </p:txBody>
      </p:sp>
      <p:sp>
        <p:nvSpPr>
          <p:cNvPr id="6" name="Text Placeholder 5"/>
          <p:cNvSpPr>
            <a:spLocks noGrp="1"/>
          </p:cNvSpPr>
          <p:nvPr>
            <p:ph type="body" sz="quarter" idx="4294967295"/>
          </p:nvPr>
        </p:nvSpPr>
        <p:spPr>
          <a:xfrm>
            <a:off x="1842108" y="1582417"/>
            <a:ext cx="6466405" cy="3168650"/>
          </a:xfrm>
        </p:spPr>
        <p:txBody>
          <a:bodyPr>
            <a:noAutofit/>
          </a:bodyPr>
          <a:lstStyle/>
          <a:p>
            <a:r>
              <a:rPr lang="en-GB" sz="1800" b="0" dirty="0"/>
              <a:t>ETF activity, Montenegro and Moldova, 2020 (in editing) - </a:t>
            </a:r>
            <a:r>
              <a:rPr lang="en-GB" sz="1800" b="0" i="1" dirty="0"/>
              <a:t>we are wrapping up the methodology and the reports and aiming for them to be publicly launched during skills week.</a:t>
            </a:r>
          </a:p>
          <a:p>
            <a:r>
              <a:rPr lang="en-GB" sz="1800" b="0" dirty="0"/>
              <a:t>ETF activity, Ukraine 2 regions, 2020 (ongoing) - </a:t>
            </a:r>
            <a:r>
              <a:rPr lang="en-GB" sz="1800" b="0" i="1" dirty="0"/>
              <a:t>continuation of what started in Montenegro and Moldova – but at regional level in 2 pilot regions. This time, zooming into regions (</a:t>
            </a:r>
            <a:r>
              <a:rPr lang="en-GB" sz="1800" b="0" i="1" dirty="0" err="1"/>
              <a:t>Kharkiv</a:t>
            </a:r>
            <a:r>
              <a:rPr lang="en-GB" sz="1800" b="0" i="1" dirty="0"/>
              <a:t> and </a:t>
            </a:r>
            <a:r>
              <a:rPr lang="en-GB" sz="1800" b="0" i="1" dirty="0" err="1"/>
              <a:t>Zaporizhnya</a:t>
            </a:r>
            <a:r>
              <a:rPr lang="en-GB" sz="1800" b="0" i="1" dirty="0"/>
              <a:t>), we will put more emphasis on regional ecosystems and the role of vocational schools and centres – and link it to SMEs. Experts have started desk research. </a:t>
            </a:r>
          </a:p>
          <a:p>
            <a:r>
              <a:rPr lang="en-GB" sz="1800" b="0" dirty="0"/>
              <a:t>ETF publication - article on skills for smart specialisation will incorporate the role of </a:t>
            </a:r>
            <a:r>
              <a:rPr lang="en-GB" sz="1800" b="0" dirty="0" err="1"/>
              <a:t>CoVEs</a:t>
            </a:r>
            <a:r>
              <a:rPr lang="en-GB" sz="1800" b="0" dirty="0"/>
              <a:t>.</a:t>
            </a:r>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30</a:t>
            </a:fld>
            <a:endParaRPr lang="en-GB" dirty="0"/>
          </a:p>
        </p:txBody>
      </p:sp>
      <p:cxnSp>
        <p:nvCxnSpPr>
          <p:cNvPr id="11" name="Straight Connector 10">
            <a:extLst>
              <a:ext uri="{FF2B5EF4-FFF2-40B4-BE49-F238E27FC236}">
                <a16:creationId xmlns:a16="http://schemas.microsoft.com/office/drawing/2014/main" id="{7D710F90-FBD1-7341-B551-EEB7804A6D48}"/>
              </a:ext>
            </a:extLst>
          </p:cNvPr>
          <p:cNvCxnSpPr/>
          <p:nvPr/>
        </p:nvCxnSpPr>
        <p:spPr>
          <a:xfrm>
            <a:off x="1201930" y="0"/>
            <a:ext cx="0" cy="5143500"/>
          </a:xfrm>
          <a:prstGeom prst="line">
            <a:avLst/>
          </a:prstGeom>
          <a:ln w="79375">
            <a:solidFill>
              <a:srgbClr val="27257A"/>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BF273FC-0C00-6E47-BA77-DE38BE99D3F0}"/>
              </a:ext>
            </a:extLst>
          </p:cNvPr>
          <p:cNvSpPr/>
          <p:nvPr/>
        </p:nvSpPr>
        <p:spPr>
          <a:xfrm>
            <a:off x="827664" y="149163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3" name="Oval 12">
            <a:extLst>
              <a:ext uri="{FF2B5EF4-FFF2-40B4-BE49-F238E27FC236}">
                <a16:creationId xmlns:a16="http://schemas.microsoft.com/office/drawing/2014/main" id="{46C2D985-8F6E-DC47-8B29-036EAF802CB8}"/>
              </a:ext>
            </a:extLst>
          </p:cNvPr>
          <p:cNvSpPr/>
          <p:nvPr/>
        </p:nvSpPr>
        <p:spPr>
          <a:xfrm>
            <a:off x="827584" y="2427734"/>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14" name="Picture 13">
            <a:extLst>
              <a:ext uri="{FF2B5EF4-FFF2-40B4-BE49-F238E27FC236}">
                <a16:creationId xmlns:a16="http://schemas.microsoft.com/office/drawing/2014/main" id="{8169FCC0-FE68-3E4A-A8FD-1D2000242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0E74A629-72A8-7146-89F9-CCFB10444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16" name="Oval 15">
            <a:extLst>
              <a:ext uri="{FF2B5EF4-FFF2-40B4-BE49-F238E27FC236}">
                <a16:creationId xmlns:a16="http://schemas.microsoft.com/office/drawing/2014/main" id="{C7757EA8-17F0-7E4A-907C-19685F4F79A6}"/>
              </a:ext>
            </a:extLst>
          </p:cNvPr>
          <p:cNvSpPr/>
          <p:nvPr/>
        </p:nvSpPr>
        <p:spPr>
          <a:xfrm>
            <a:off x="825817" y="4205078"/>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Tree>
    <p:extLst>
      <p:ext uri="{BB962C8B-B14F-4D97-AF65-F5344CB8AC3E}">
        <p14:creationId xmlns:p14="http://schemas.microsoft.com/office/powerpoint/2010/main" val="17372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16E941-CE24-674C-AD90-DEA7405B6E3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2" name="Title 1"/>
          <p:cNvSpPr>
            <a:spLocks noGrp="1"/>
          </p:cNvSpPr>
          <p:nvPr>
            <p:ph type="title"/>
          </p:nvPr>
        </p:nvSpPr>
        <p:spPr>
          <a:xfrm>
            <a:off x="1844036" y="459644"/>
            <a:ext cx="6580555" cy="750663"/>
          </a:xfrm>
        </p:spPr>
        <p:txBody>
          <a:bodyPr>
            <a:noAutofit/>
          </a:bodyPr>
          <a:lstStyle/>
          <a:p>
            <a:pPr>
              <a:lnSpc>
                <a:spcPct val="110000"/>
              </a:lnSpc>
            </a:pPr>
            <a:r>
              <a:rPr lang="en-GB" sz="2800" dirty="0">
                <a:solidFill>
                  <a:schemeClr val="accent3"/>
                </a:solidFill>
              </a:rPr>
              <a:t>Smart Specialisation – Links with ENE </a:t>
            </a:r>
            <a:br>
              <a:rPr lang="en-GB" sz="2800" dirty="0"/>
            </a:br>
            <a:endParaRPr lang="en-GB" sz="2800" dirty="0">
              <a:solidFill>
                <a:srgbClr val="005596"/>
              </a:solidFill>
              <a:latin typeface="MontrealTS-Medium" panose="02000603020000020003" pitchFamily="2" charset="0"/>
            </a:endParaRPr>
          </a:p>
        </p:txBody>
      </p:sp>
      <p:sp>
        <p:nvSpPr>
          <p:cNvPr id="6" name="Text Placeholder 5"/>
          <p:cNvSpPr>
            <a:spLocks noGrp="1"/>
          </p:cNvSpPr>
          <p:nvPr>
            <p:ph type="body" sz="quarter" idx="4294967295"/>
          </p:nvPr>
        </p:nvSpPr>
        <p:spPr>
          <a:xfrm>
            <a:off x="1842109" y="1582417"/>
            <a:ext cx="5894644" cy="3168650"/>
          </a:xfrm>
        </p:spPr>
        <p:txBody>
          <a:bodyPr>
            <a:noAutofit/>
          </a:bodyPr>
          <a:lstStyle/>
          <a:p>
            <a:r>
              <a:rPr lang="en-GB" sz="1800" b="0" dirty="0"/>
              <a:t>ETF paper for ENRLMM (European network on labour market monitoring). </a:t>
            </a:r>
            <a:r>
              <a:rPr lang="en-GB" sz="1800" b="0" i="1" dirty="0"/>
              <a:t>ETF will </a:t>
            </a:r>
            <a:r>
              <a:rPr lang="en-GB" sz="1800" b="0" i="1" dirty="0" err="1"/>
              <a:t>ook</a:t>
            </a:r>
            <a:r>
              <a:rPr lang="en-GB" sz="1800" b="0" i="1" dirty="0"/>
              <a:t> at how </a:t>
            </a:r>
            <a:r>
              <a:rPr lang="en-GB" sz="1800" b="0" i="1" dirty="0" err="1"/>
              <a:t>CoVEs</a:t>
            </a:r>
            <a:r>
              <a:rPr lang="en-GB" sz="1800" b="0" i="1" dirty="0"/>
              <a:t> can address SME training, capacity and innovations constraints – and facilitate their move to value added activities. For most SMEs it is more fitting to their absorptive capacity to seek collaboration with vocational schools rather than with academic partners.</a:t>
            </a:r>
          </a:p>
          <a:p>
            <a:r>
              <a:rPr lang="en-GB" sz="1800" b="0" dirty="0"/>
              <a:t>Input on skills for Smart Specialisation which is a dimension in the self assessment tool for </a:t>
            </a:r>
            <a:r>
              <a:rPr lang="en-GB" sz="1800" b="0" dirty="0" err="1"/>
              <a:t>CoVEs</a:t>
            </a:r>
            <a:endParaRPr lang="en-GB" sz="1800" b="0"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31</a:t>
            </a:fld>
            <a:endParaRPr lang="en-GB" dirty="0"/>
          </a:p>
        </p:txBody>
      </p:sp>
      <p:cxnSp>
        <p:nvCxnSpPr>
          <p:cNvPr id="11" name="Straight Connector 10">
            <a:extLst>
              <a:ext uri="{FF2B5EF4-FFF2-40B4-BE49-F238E27FC236}">
                <a16:creationId xmlns:a16="http://schemas.microsoft.com/office/drawing/2014/main" id="{7D710F90-FBD1-7341-B551-EEB7804A6D48}"/>
              </a:ext>
            </a:extLst>
          </p:cNvPr>
          <p:cNvCxnSpPr/>
          <p:nvPr/>
        </p:nvCxnSpPr>
        <p:spPr>
          <a:xfrm>
            <a:off x="1201930" y="0"/>
            <a:ext cx="0" cy="5143500"/>
          </a:xfrm>
          <a:prstGeom prst="line">
            <a:avLst/>
          </a:prstGeom>
          <a:ln w="79375">
            <a:solidFill>
              <a:srgbClr val="27257A"/>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BF273FC-0C00-6E47-BA77-DE38BE99D3F0}"/>
              </a:ext>
            </a:extLst>
          </p:cNvPr>
          <p:cNvSpPr/>
          <p:nvPr/>
        </p:nvSpPr>
        <p:spPr>
          <a:xfrm>
            <a:off x="827664" y="1491630"/>
            <a:ext cx="720000" cy="720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pic>
        <p:nvPicPr>
          <p:cNvPr id="14" name="Picture 13">
            <a:extLst>
              <a:ext uri="{FF2B5EF4-FFF2-40B4-BE49-F238E27FC236}">
                <a16:creationId xmlns:a16="http://schemas.microsoft.com/office/drawing/2014/main" id="{8169FCC0-FE68-3E4A-A8FD-1D2000242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0E74A629-72A8-7146-89F9-CCFB10444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16" name="Oval 15">
            <a:extLst>
              <a:ext uri="{FF2B5EF4-FFF2-40B4-BE49-F238E27FC236}">
                <a16:creationId xmlns:a16="http://schemas.microsoft.com/office/drawing/2014/main" id="{C7757EA8-17F0-7E4A-907C-19685F4F79A6}"/>
              </a:ext>
            </a:extLst>
          </p:cNvPr>
          <p:cNvSpPr/>
          <p:nvPr/>
        </p:nvSpPr>
        <p:spPr>
          <a:xfrm>
            <a:off x="853536" y="3579862"/>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Tree>
    <p:extLst>
      <p:ext uri="{BB962C8B-B14F-4D97-AF65-F5344CB8AC3E}">
        <p14:creationId xmlns:p14="http://schemas.microsoft.com/office/powerpoint/2010/main" val="338784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A55B6B8-30C1-8147-9326-B77B4FFAD32C}"/>
              </a:ext>
            </a:extLst>
          </p:cNvPr>
          <p:cNvCxnSpPr>
            <a:cxnSpLocks/>
          </p:cNvCxnSpPr>
          <p:nvPr/>
        </p:nvCxnSpPr>
        <p:spPr>
          <a:xfrm>
            <a:off x="-108520" y="3075806"/>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0FBA53-EF81-D344-AD4D-6C524221E1DB}"/>
              </a:ext>
            </a:extLst>
          </p:cNvPr>
          <p:cNvSpPr>
            <a:spLocks noGrp="1"/>
          </p:cNvSpPr>
          <p:nvPr>
            <p:ph type="title"/>
          </p:nvPr>
        </p:nvSpPr>
        <p:spPr>
          <a:xfrm>
            <a:off x="369272" y="435117"/>
            <a:ext cx="7731120" cy="912497"/>
          </a:xfrm>
        </p:spPr>
        <p:txBody>
          <a:bodyPr>
            <a:noAutofit/>
          </a:bodyPr>
          <a:lstStyle/>
          <a:p>
            <a:r>
              <a:rPr lang="en-GB" sz="3200" dirty="0">
                <a:latin typeface="MontrealTS-Medium" panose="02000603020000020003" pitchFamily="2" charset="0"/>
              </a:rPr>
              <a:t>INDICATIVE TIMETABLE FOR DELIVERABLES IN 2020</a:t>
            </a:r>
            <a:endParaRPr lang="en-US" sz="3200" dirty="0">
              <a:latin typeface="MontrealTS-Medium" panose="02000603020000020003" pitchFamily="2" charset="0"/>
            </a:endParaRPr>
          </a:p>
        </p:txBody>
      </p:sp>
      <p:sp>
        <p:nvSpPr>
          <p:cNvPr id="9" name="Oval 8">
            <a:extLst>
              <a:ext uri="{FF2B5EF4-FFF2-40B4-BE49-F238E27FC236}">
                <a16:creationId xmlns:a16="http://schemas.microsoft.com/office/drawing/2014/main" id="{C5365CB9-C008-B042-98CB-F53F15B85171}"/>
              </a:ext>
            </a:extLst>
          </p:cNvPr>
          <p:cNvSpPr/>
          <p:nvPr/>
        </p:nvSpPr>
        <p:spPr>
          <a:xfrm>
            <a:off x="6804248" y="2020685"/>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04/20</a:t>
            </a:r>
          </a:p>
          <a:p>
            <a:pPr algn="ctr"/>
            <a:r>
              <a:rPr lang="en-GB" sz="1400" dirty="0"/>
              <a:t>Launch of 2</a:t>
            </a:r>
            <a:r>
              <a:rPr lang="en-GB" sz="1400" baseline="30000" dirty="0"/>
              <a:t>nd</a:t>
            </a:r>
            <a:r>
              <a:rPr lang="en-GB" sz="1400" dirty="0"/>
              <a:t> sub-initiative (institutional partnership)</a:t>
            </a:r>
          </a:p>
        </p:txBody>
      </p:sp>
      <p:sp>
        <p:nvSpPr>
          <p:cNvPr id="11" name="Oval 10">
            <a:extLst>
              <a:ext uri="{FF2B5EF4-FFF2-40B4-BE49-F238E27FC236}">
                <a16:creationId xmlns:a16="http://schemas.microsoft.com/office/drawing/2014/main" id="{47DA5F21-F0F0-3743-94D6-9A256E78EAF0}"/>
              </a:ext>
            </a:extLst>
          </p:cNvPr>
          <p:cNvSpPr/>
          <p:nvPr/>
        </p:nvSpPr>
        <p:spPr>
          <a:xfrm>
            <a:off x="4617731" y="2020685"/>
            <a:ext cx="1991225" cy="1991225"/>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04/20 </a:t>
            </a:r>
            <a:r>
              <a:rPr lang="en-GB" sz="1400" dirty="0"/>
              <a:t>Launch of 1</a:t>
            </a:r>
            <a:r>
              <a:rPr lang="en-GB" sz="1400" baseline="30000" dirty="0"/>
              <a:t>st</a:t>
            </a:r>
            <a:r>
              <a:rPr lang="en-GB" sz="1400" dirty="0"/>
              <a:t> sub-initiative (partnership) on work-based learning</a:t>
            </a:r>
            <a:endParaRPr lang="en-GB" sz="1400" dirty="0">
              <a:solidFill>
                <a:schemeClr val="bg1"/>
              </a:solidFill>
            </a:endParaRPr>
          </a:p>
        </p:txBody>
      </p:sp>
      <p:sp>
        <p:nvSpPr>
          <p:cNvPr id="13" name="Oval 12">
            <a:extLst>
              <a:ext uri="{FF2B5EF4-FFF2-40B4-BE49-F238E27FC236}">
                <a16:creationId xmlns:a16="http://schemas.microsoft.com/office/drawing/2014/main" id="{A70BD2EE-C530-564D-A90F-667A106E0EC9}"/>
              </a:ext>
            </a:extLst>
          </p:cNvPr>
          <p:cNvSpPr/>
          <p:nvPr/>
        </p:nvSpPr>
        <p:spPr>
          <a:xfrm>
            <a:off x="2431213" y="2020685"/>
            <a:ext cx="1991225" cy="19912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03/20</a:t>
            </a:r>
            <a:r>
              <a:rPr lang="en-GB" sz="3200" b="1" dirty="0"/>
              <a:t> </a:t>
            </a:r>
            <a:r>
              <a:rPr lang="en-GB" sz="1400" dirty="0"/>
              <a:t>Collection of replies from partner countries</a:t>
            </a:r>
          </a:p>
        </p:txBody>
      </p:sp>
      <p:sp>
        <p:nvSpPr>
          <p:cNvPr id="15" name="Oval 14">
            <a:extLst>
              <a:ext uri="{FF2B5EF4-FFF2-40B4-BE49-F238E27FC236}">
                <a16:creationId xmlns:a16="http://schemas.microsoft.com/office/drawing/2014/main" id="{0A946262-2272-B845-BD2F-694B9AEFC062}"/>
              </a:ext>
            </a:extLst>
          </p:cNvPr>
          <p:cNvSpPr/>
          <p:nvPr/>
        </p:nvSpPr>
        <p:spPr>
          <a:xfrm>
            <a:off x="244695" y="2020685"/>
            <a:ext cx="1991225" cy="1991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02/20</a:t>
            </a:r>
          </a:p>
          <a:p>
            <a:pPr lvl="0" algn="ctr" fontAlgn="base">
              <a:spcBef>
                <a:spcPts val="384"/>
              </a:spcBef>
              <a:spcAft>
                <a:spcPts val="600"/>
              </a:spcAft>
            </a:pPr>
            <a:r>
              <a:rPr lang="en-GB" sz="1400" dirty="0"/>
              <a:t>Letter to relevant ministers of the 17 partner countries</a:t>
            </a:r>
            <a:endParaRPr lang="en-GB" sz="1400" dirty="0">
              <a:solidFill>
                <a:schemeClr val="bg1"/>
              </a:solidFill>
            </a:endParaRPr>
          </a:p>
        </p:txBody>
      </p:sp>
      <p:pic>
        <p:nvPicPr>
          <p:cNvPr id="7" name="Picture 6">
            <a:extLst>
              <a:ext uri="{FF2B5EF4-FFF2-40B4-BE49-F238E27FC236}">
                <a16:creationId xmlns:a16="http://schemas.microsoft.com/office/drawing/2014/main" id="{D40C9589-75B5-AC4B-A73C-02FDC9819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8" name="Picture 7">
            <a:extLst>
              <a:ext uri="{FF2B5EF4-FFF2-40B4-BE49-F238E27FC236}">
                <a16:creationId xmlns:a16="http://schemas.microsoft.com/office/drawing/2014/main" id="{AE041EE6-77CE-6E49-AA61-3B840E684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3" name="Rectangle 2">
            <a:extLst>
              <a:ext uri="{FF2B5EF4-FFF2-40B4-BE49-F238E27FC236}">
                <a16:creationId xmlns:a16="http://schemas.microsoft.com/office/drawing/2014/main" id="{31F60E1B-5257-B745-B389-A35FE24EF46C}"/>
              </a:ext>
            </a:extLst>
          </p:cNvPr>
          <p:cNvSpPr/>
          <p:nvPr/>
        </p:nvSpPr>
        <p:spPr>
          <a:xfrm>
            <a:off x="4617732" y="1019140"/>
            <a:ext cx="4177741" cy="912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04-05/20</a:t>
            </a:r>
          </a:p>
          <a:p>
            <a:pPr algn="ctr"/>
            <a:r>
              <a:rPr lang="en-GB" sz="1400" dirty="0"/>
              <a:t>Creation of database/Registry and selection of </a:t>
            </a:r>
            <a:r>
              <a:rPr lang="en-GB" sz="1400" dirty="0" err="1"/>
              <a:t>CoVEs</a:t>
            </a:r>
            <a:r>
              <a:rPr lang="en-GB" sz="1400" dirty="0"/>
              <a:t> for ENE</a:t>
            </a:r>
            <a:endParaRPr lang="en-US" sz="1400" dirty="0"/>
          </a:p>
        </p:txBody>
      </p:sp>
    </p:spTree>
    <p:extLst>
      <p:ext uri="{BB962C8B-B14F-4D97-AF65-F5344CB8AC3E}">
        <p14:creationId xmlns:p14="http://schemas.microsoft.com/office/powerpoint/2010/main" val="137235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A55B6B8-30C1-8147-9326-B77B4FFAD32C}"/>
              </a:ext>
            </a:extLst>
          </p:cNvPr>
          <p:cNvCxnSpPr>
            <a:cxnSpLocks/>
          </p:cNvCxnSpPr>
          <p:nvPr/>
        </p:nvCxnSpPr>
        <p:spPr>
          <a:xfrm>
            <a:off x="-108520" y="3075806"/>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5365CB9-C008-B042-98CB-F53F15B85171}"/>
              </a:ext>
            </a:extLst>
          </p:cNvPr>
          <p:cNvSpPr/>
          <p:nvPr/>
        </p:nvSpPr>
        <p:spPr>
          <a:xfrm>
            <a:off x="6804248" y="2020685"/>
            <a:ext cx="1991225" cy="1991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b="1" dirty="0"/>
              <a:t>End 2020 </a:t>
            </a:r>
          </a:p>
          <a:p>
            <a:pPr lvl="0" algn="ctr" fontAlgn="base">
              <a:spcBef>
                <a:spcPts val="384"/>
              </a:spcBef>
              <a:spcAft>
                <a:spcPts val="600"/>
              </a:spcAft>
            </a:pPr>
            <a:r>
              <a:rPr lang="en-GB" sz="1400" dirty="0"/>
              <a:t>Launch conference of ENE (place to be decided)</a:t>
            </a:r>
            <a:endParaRPr lang="en-GB" sz="1400" dirty="0">
              <a:solidFill>
                <a:schemeClr val="bg1"/>
              </a:solidFill>
            </a:endParaRPr>
          </a:p>
        </p:txBody>
      </p:sp>
      <p:sp>
        <p:nvSpPr>
          <p:cNvPr id="11" name="Oval 10">
            <a:extLst>
              <a:ext uri="{FF2B5EF4-FFF2-40B4-BE49-F238E27FC236}">
                <a16:creationId xmlns:a16="http://schemas.microsoft.com/office/drawing/2014/main" id="{47DA5F21-F0F0-3743-94D6-9A256E78EAF0}"/>
              </a:ext>
            </a:extLst>
          </p:cNvPr>
          <p:cNvSpPr/>
          <p:nvPr/>
        </p:nvSpPr>
        <p:spPr>
          <a:xfrm>
            <a:off x="4617731" y="2020685"/>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b="1" dirty="0"/>
              <a:t>11-12/20 </a:t>
            </a:r>
            <a:r>
              <a:rPr lang="en-GB" sz="1400" dirty="0"/>
              <a:t>Peer learning activities on Work based learning in </a:t>
            </a:r>
            <a:r>
              <a:rPr lang="en-GB" sz="1400" dirty="0" err="1"/>
              <a:t>CoVEs</a:t>
            </a:r>
            <a:endParaRPr lang="en-GB" sz="1400" dirty="0">
              <a:solidFill>
                <a:schemeClr val="bg1"/>
              </a:solidFill>
            </a:endParaRPr>
          </a:p>
        </p:txBody>
      </p:sp>
      <p:sp>
        <p:nvSpPr>
          <p:cNvPr id="13" name="Oval 12">
            <a:extLst>
              <a:ext uri="{FF2B5EF4-FFF2-40B4-BE49-F238E27FC236}">
                <a16:creationId xmlns:a16="http://schemas.microsoft.com/office/drawing/2014/main" id="{A70BD2EE-C530-564D-A90F-667A106E0EC9}"/>
              </a:ext>
            </a:extLst>
          </p:cNvPr>
          <p:cNvSpPr/>
          <p:nvPr/>
        </p:nvSpPr>
        <p:spPr>
          <a:xfrm>
            <a:off x="2431213" y="2020685"/>
            <a:ext cx="1991225" cy="1991225"/>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06/20</a:t>
            </a:r>
          </a:p>
          <a:p>
            <a:pPr algn="ctr"/>
            <a:r>
              <a:rPr lang="en-GB" sz="1400" dirty="0"/>
              <a:t>Launch of 3</a:t>
            </a:r>
            <a:r>
              <a:rPr lang="en-GB" sz="1400" baseline="30000" dirty="0"/>
              <a:t>rd</a:t>
            </a:r>
            <a:r>
              <a:rPr lang="en-GB" sz="1400" dirty="0"/>
              <a:t> sub-initiative (partnership) on autonomy of </a:t>
            </a:r>
            <a:r>
              <a:rPr lang="en-GB" sz="1400" dirty="0" err="1"/>
              <a:t>CoVEs</a:t>
            </a:r>
            <a:r>
              <a:rPr lang="en-GB" sz="1400" dirty="0"/>
              <a:t> and public private partnerships</a:t>
            </a:r>
            <a:endParaRPr lang="en-GB" sz="1400" i="1" dirty="0"/>
          </a:p>
        </p:txBody>
      </p:sp>
      <p:sp>
        <p:nvSpPr>
          <p:cNvPr id="15" name="Oval 14">
            <a:extLst>
              <a:ext uri="{FF2B5EF4-FFF2-40B4-BE49-F238E27FC236}">
                <a16:creationId xmlns:a16="http://schemas.microsoft.com/office/drawing/2014/main" id="{0A946262-2272-B845-BD2F-694B9AEFC062}"/>
              </a:ext>
            </a:extLst>
          </p:cNvPr>
          <p:cNvSpPr/>
          <p:nvPr/>
        </p:nvSpPr>
        <p:spPr>
          <a:xfrm>
            <a:off x="244695" y="2020685"/>
            <a:ext cx="1991225" cy="19912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06/20</a:t>
            </a:r>
          </a:p>
          <a:p>
            <a:r>
              <a:rPr lang="en-GB" sz="1400" dirty="0"/>
              <a:t>ETF publication on </a:t>
            </a:r>
            <a:r>
              <a:rPr lang="en-GB" sz="1400" i="1" dirty="0" err="1"/>
              <a:t>CoVEs</a:t>
            </a:r>
            <a:r>
              <a:rPr lang="en-GB" sz="1400" i="1" dirty="0"/>
              <a:t> - An engine for VET development?</a:t>
            </a:r>
          </a:p>
        </p:txBody>
      </p:sp>
      <p:pic>
        <p:nvPicPr>
          <p:cNvPr id="7" name="Picture 6">
            <a:extLst>
              <a:ext uri="{FF2B5EF4-FFF2-40B4-BE49-F238E27FC236}">
                <a16:creationId xmlns:a16="http://schemas.microsoft.com/office/drawing/2014/main" id="{D40C9589-75B5-AC4B-A73C-02FDC9819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8" name="Picture 7">
            <a:extLst>
              <a:ext uri="{FF2B5EF4-FFF2-40B4-BE49-F238E27FC236}">
                <a16:creationId xmlns:a16="http://schemas.microsoft.com/office/drawing/2014/main" id="{AE041EE6-77CE-6E49-AA61-3B840E684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12" name="Rectangle 11">
            <a:extLst>
              <a:ext uri="{FF2B5EF4-FFF2-40B4-BE49-F238E27FC236}">
                <a16:creationId xmlns:a16="http://schemas.microsoft.com/office/drawing/2014/main" id="{EEF5C7B8-5C52-AE4A-8E02-26DA0EEB23AF}"/>
              </a:ext>
            </a:extLst>
          </p:cNvPr>
          <p:cNvSpPr/>
          <p:nvPr/>
        </p:nvSpPr>
        <p:spPr>
          <a:xfrm>
            <a:off x="251520" y="997125"/>
            <a:ext cx="4170919" cy="912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05-06/20</a:t>
            </a:r>
          </a:p>
          <a:p>
            <a:pPr algn="ctr"/>
            <a:r>
              <a:rPr lang="en-GB" sz="1400" dirty="0"/>
              <a:t>Consultation and test of Research Framework for Dimensions of Excellence</a:t>
            </a:r>
            <a:endParaRPr lang="en-US" sz="1400" dirty="0"/>
          </a:p>
        </p:txBody>
      </p:sp>
      <p:sp>
        <p:nvSpPr>
          <p:cNvPr id="14" name="Title 1">
            <a:extLst>
              <a:ext uri="{FF2B5EF4-FFF2-40B4-BE49-F238E27FC236}">
                <a16:creationId xmlns:a16="http://schemas.microsoft.com/office/drawing/2014/main" id="{AB361266-28F0-754B-B1A4-0E256DD882E3}"/>
              </a:ext>
            </a:extLst>
          </p:cNvPr>
          <p:cNvSpPr>
            <a:spLocks noGrp="1"/>
          </p:cNvSpPr>
          <p:nvPr>
            <p:ph type="title"/>
          </p:nvPr>
        </p:nvSpPr>
        <p:spPr>
          <a:xfrm>
            <a:off x="369272" y="435117"/>
            <a:ext cx="7731120" cy="450945"/>
          </a:xfrm>
        </p:spPr>
        <p:txBody>
          <a:bodyPr>
            <a:noAutofit/>
          </a:bodyPr>
          <a:lstStyle/>
          <a:p>
            <a:r>
              <a:rPr lang="en-GB" sz="3200" dirty="0">
                <a:latin typeface="MontrealTS-Medium" panose="02000603020000020003" pitchFamily="2" charset="0"/>
              </a:rPr>
              <a:t>INDICATIVE TIMETABLE Contd.</a:t>
            </a:r>
            <a:endParaRPr lang="en-US" sz="3200" dirty="0">
              <a:latin typeface="MontrealTS-Medium" panose="02000603020000020003" pitchFamily="2" charset="0"/>
            </a:endParaRPr>
          </a:p>
        </p:txBody>
      </p:sp>
    </p:spTree>
    <p:extLst>
      <p:ext uri="{BB962C8B-B14F-4D97-AF65-F5344CB8AC3E}">
        <p14:creationId xmlns:p14="http://schemas.microsoft.com/office/powerpoint/2010/main" val="254359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182" y="507135"/>
            <a:ext cx="7886700" cy="994173"/>
          </a:xfrm>
        </p:spPr>
        <p:txBody>
          <a:bodyPr vert="horz" lIns="91440" tIns="45720" rIns="91440" bIns="45720" rtlCol="0" anchor="ctr">
            <a:normAutofit/>
          </a:bodyPr>
          <a:lstStyle/>
          <a:p>
            <a:r>
              <a:rPr lang="en-US" sz="4400" b="0" kern="1200" dirty="0">
                <a:latin typeface="+mj-lt"/>
                <a:ea typeface="+mj-ea"/>
                <a:cs typeface="+mj-cs"/>
              </a:rPr>
              <a:t>Keep up to date</a:t>
            </a:r>
          </a:p>
        </p:txBody>
      </p:sp>
      <p:sp>
        <p:nvSpPr>
          <p:cNvPr id="4" name="Slide Number Placeholder 3"/>
          <p:cNvSpPr>
            <a:spLocks noGrp="1"/>
          </p:cNvSpPr>
          <p:nvPr>
            <p:ph type="sldNum" sz="quarter" idx="4294967295"/>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BA7DDD0C-F7B3-44FD-8FF2-ED85422D685B}" type="slidenum">
              <a:rPr lang="en-US" sz="1200" smtClean="0">
                <a:solidFill>
                  <a:schemeClr val="tx1">
                    <a:tint val="75000"/>
                  </a:schemeClr>
                </a:solidFill>
              </a:rPr>
              <a:pPr>
                <a:lnSpc>
                  <a:spcPct val="90000"/>
                </a:lnSpc>
                <a:spcAft>
                  <a:spcPts val="600"/>
                </a:spcAft>
              </a:pPr>
              <a:t>34</a:t>
            </a:fld>
            <a:endParaRPr lang="en-US" sz="1200">
              <a:solidFill>
                <a:schemeClr val="tx1">
                  <a:tint val="75000"/>
                </a:schemeClr>
              </a:solidFill>
            </a:endParaRPr>
          </a:p>
        </p:txBody>
      </p:sp>
      <p:sp>
        <p:nvSpPr>
          <p:cNvPr id="8" name="Oval 7">
            <a:extLst>
              <a:ext uri="{FF2B5EF4-FFF2-40B4-BE49-F238E27FC236}">
                <a16:creationId xmlns:a16="http://schemas.microsoft.com/office/drawing/2014/main" id="{0C47A4B3-6117-B342-8362-56F6CD344A35}"/>
              </a:ext>
            </a:extLst>
          </p:cNvPr>
          <p:cNvSpPr/>
          <p:nvPr/>
        </p:nvSpPr>
        <p:spPr>
          <a:xfrm>
            <a:off x="373182" y="1632204"/>
            <a:ext cx="2090249" cy="2090249"/>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solidFill>
                  <a:schemeClr val="bg1"/>
                </a:solidFill>
                <a:hlinkClick r:id="rId2">
                  <a:extLst>
                    <a:ext uri="{A12FA001-AC4F-418D-AE19-62706E023703}">
                      <ahyp:hlinkClr xmlns:ahyp="http://schemas.microsoft.com/office/drawing/2018/hyperlinkcolor" val="tx"/>
                    </a:ext>
                  </a:extLst>
                </a:hlinkClick>
              </a:rPr>
              <a:t>On the web</a:t>
            </a:r>
            <a:endParaRPr lang="en-US" sz="1400" dirty="0">
              <a:solidFill>
                <a:schemeClr val="bg1"/>
              </a:solidFill>
            </a:endParaRPr>
          </a:p>
        </p:txBody>
      </p:sp>
      <p:sp>
        <p:nvSpPr>
          <p:cNvPr id="9" name="Oval 8">
            <a:extLst>
              <a:ext uri="{FF2B5EF4-FFF2-40B4-BE49-F238E27FC236}">
                <a16:creationId xmlns:a16="http://schemas.microsoft.com/office/drawing/2014/main" id="{5F484C00-8F55-134B-AFE4-160D6958F940}"/>
              </a:ext>
            </a:extLst>
          </p:cNvPr>
          <p:cNvSpPr/>
          <p:nvPr/>
        </p:nvSpPr>
        <p:spPr>
          <a:xfrm>
            <a:off x="2516871" y="1632204"/>
            <a:ext cx="2090249" cy="2090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solidFill>
                <a:schemeClr val="bg1"/>
              </a:solidFill>
            </a:endParaRPr>
          </a:p>
          <a:p>
            <a:pPr algn="ctr"/>
            <a:r>
              <a:rPr lang="en-US" sz="1400" dirty="0">
                <a:solidFill>
                  <a:schemeClr val="bg1"/>
                </a:solidFill>
                <a:hlinkClick r:id="rId3">
                  <a:extLst>
                    <a:ext uri="{A12FA001-AC4F-418D-AE19-62706E023703}">
                      <ahyp:hlinkClr xmlns:ahyp="http://schemas.microsoft.com/office/drawing/2018/hyperlinkcolor" val="tx"/>
                    </a:ext>
                  </a:extLst>
                </a:hlinkClick>
              </a:rPr>
              <a:t>On OpenSpace</a:t>
            </a:r>
            <a:endParaRPr lang="en-US" sz="1400" dirty="0">
              <a:solidFill>
                <a:schemeClr val="bg1"/>
              </a:solidFill>
            </a:endParaRPr>
          </a:p>
        </p:txBody>
      </p:sp>
      <p:sp>
        <p:nvSpPr>
          <p:cNvPr id="11" name="Oval 10">
            <a:extLst>
              <a:ext uri="{FF2B5EF4-FFF2-40B4-BE49-F238E27FC236}">
                <a16:creationId xmlns:a16="http://schemas.microsoft.com/office/drawing/2014/main" id="{07BA0067-7775-9741-AB6E-370D2B23D343}"/>
              </a:ext>
            </a:extLst>
          </p:cNvPr>
          <p:cNvSpPr/>
          <p:nvPr/>
        </p:nvSpPr>
        <p:spPr>
          <a:xfrm>
            <a:off x="4660560" y="1632204"/>
            <a:ext cx="2090249" cy="20902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solidFill>
                  <a:schemeClr val="bg1"/>
                </a:solidFill>
                <a:hlinkClick r:id="rId4">
                  <a:extLst>
                    <a:ext uri="{A12FA001-AC4F-418D-AE19-62706E023703}">
                      <ahyp:hlinkClr xmlns:ahyp="http://schemas.microsoft.com/office/drawing/2018/hyperlinkcolor" val="tx"/>
                    </a:ext>
                  </a:extLst>
                </a:hlinkClick>
              </a:rPr>
              <a:t>On Twitter</a:t>
            </a:r>
            <a:endParaRPr lang="en-US" sz="1400" dirty="0">
              <a:solidFill>
                <a:schemeClr val="bg1"/>
              </a:solidFill>
            </a:endParaRPr>
          </a:p>
        </p:txBody>
      </p:sp>
      <p:sp>
        <p:nvSpPr>
          <p:cNvPr id="13" name="Oval 12">
            <a:extLst>
              <a:ext uri="{FF2B5EF4-FFF2-40B4-BE49-F238E27FC236}">
                <a16:creationId xmlns:a16="http://schemas.microsoft.com/office/drawing/2014/main" id="{AF360339-1433-5645-9AB9-C813591C26AE}"/>
              </a:ext>
            </a:extLst>
          </p:cNvPr>
          <p:cNvSpPr/>
          <p:nvPr/>
        </p:nvSpPr>
        <p:spPr>
          <a:xfrm>
            <a:off x="6804248" y="1632204"/>
            <a:ext cx="2090249" cy="20902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solidFill>
                  <a:schemeClr val="bg1"/>
                </a:solidFill>
                <a:hlinkClick r:id="rId5">
                  <a:extLst>
                    <a:ext uri="{A12FA001-AC4F-418D-AE19-62706E023703}">
                      <ahyp:hlinkClr xmlns:ahyp="http://schemas.microsoft.com/office/drawing/2018/hyperlinkcolor" val="tx"/>
                    </a:ext>
                  </a:extLst>
                </a:hlinkClick>
              </a:rPr>
              <a:t>On </a:t>
            </a:r>
            <a:r>
              <a:rPr lang="en-US" sz="1400" dirty="0" err="1">
                <a:solidFill>
                  <a:schemeClr val="bg1"/>
                </a:solidFill>
                <a:hlinkClick r:id="rId5">
                  <a:extLst>
                    <a:ext uri="{A12FA001-AC4F-418D-AE19-62706E023703}">
                      <ahyp:hlinkClr xmlns:ahyp="http://schemas.microsoft.com/office/drawing/2018/hyperlinkcolor" val="tx"/>
                    </a:ext>
                  </a:extLst>
                </a:hlinkClick>
              </a:rPr>
              <a:t>FaceBook</a:t>
            </a:r>
            <a:endParaRPr lang="en-US" sz="1400" dirty="0">
              <a:solidFill>
                <a:schemeClr val="bg1"/>
              </a:solidFill>
            </a:endParaRPr>
          </a:p>
        </p:txBody>
      </p:sp>
      <p:pic>
        <p:nvPicPr>
          <p:cNvPr id="7" name="Graphic 6" descr="Internet">
            <a:extLst>
              <a:ext uri="{FF2B5EF4-FFF2-40B4-BE49-F238E27FC236}">
                <a16:creationId xmlns:a16="http://schemas.microsoft.com/office/drawing/2014/main" id="{1F102969-2C0A-FE4F-AD0C-9B6E5A29E7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8982" y="1833033"/>
            <a:ext cx="1378647" cy="1378647"/>
          </a:xfrm>
          <a:prstGeom prst="rect">
            <a:avLst/>
          </a:prstGeom>
        </p:spPr>
      </p:pic>
      <p:pic>
        <p:nvPicPr>
          <p:cNvPr id="15" name="Picture 14">
            <a:extLst>
              <a:ext uri="{FF2B5EF4-FFF2-40B4-BE49-F238E27FC236}">
                <a16:creationId xmlns:a16="http://schemas.microsoft.com/office/drawing/2014/main" id="{68648ECC-4CF9-BE41-827F-0E7F558FCB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1200" y="2057426"/>
            <a:ext cx="788967" cy="641036"/>
          </a:xfrm>
          <a:prstGeom prst="rect">
            <a:avLst/>
          </a:prstGeom>
        </p:spPr>
      </p:pic>
      <p:pic>
        <p:nvPicPr>
          <p:cNvPr id="17" name="Picture 16">
            <a:extLst>
              <a:ext uri="{FF2B5EF4-FFF2-40B4-BE49-F238E27FC236}">
                <a16:creationId xmlns:a16="http://schemas.microsoft.com/office/drawing/2014/main" id="{3D8F131C-FA81-4F48-B8AF-8841056DA8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07326" y="2071474"/>
            <a:ext cx="685800" cy="685800"/>
          </a:xfrm>
          <a:prstGeom prst="rect">
            <a:avLst/>
          </a:prstGeom>
        </p:spPr>
      </p:pic>
      <p:pic>
        <p:nvPicPr>
          <p:cNvPr id="19" name="Picture 18">
            <a:extLst>
              <a:ext uri="{FF2B5EF4-FFF2-40B4-BE49-F238E27FC236}">
                <a16:creationId xmlns:a16="http://schemas.microsoft.com/office/drawing/2014/main" id="{54783C51-FFD9-3B4D-893F-A9346C47EF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6296" y="2057426"/>
            <a:ext cx="1393056" cy="883979"/>
          </a:xfrm>
          <a:prstGeom prst="rect">
            <a:avLst/>
          </a:prstGeom>
        </p:spPr>
      </p:pic>
      <p:pic>
        <p:nvPicPr>
          <p:cNvPr id="20" name="Picture 19">
            <a:extLst>
              <a:ext uri="{FF2B5EF4-FFF2-40B4-BE49-F238E27FC236}">
                <a16:creationId xmlns:a16="http://schemas.microsoft.com/office/drawing/2014/main" id="{D3329E87-C3F1-AB41-BE01-A7AF0B273F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21" name="Picture 20">
            <a:extLst>
              <a:ext uri="{FF2B5EF4-FFF2-40B4-BE49-F238E27FC236}">
                <a16:creationId xmlns:a16="http://schemas.microsoft.com/office/drawing/2014/main" id="{D79196B9-6BC2-E04D-9E33-F3FC0AE8A6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18791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3020" y="462756"/>
            <a:ext cx="6505075" cy="750663"/>
          </a:xfrm>
        </p:spPr>
        <p:txBody>
          <a:bodyPr>
            <a:noAutofit/>
          </a:bodyPr>
          <a:lstStyle/>
          <a:p>
            <a:pPr>
              <a:lnSpc>
                <a:spcPct val="120000"/>
              </a:lnSpc>
            </a:pPr>
            <a:r>
              <a:rPr lang="en-GB" sz="2800" dirty="0">
                <a:solidFill>
                  <a:srgbClr val="27257A"/>
                </a:solidFill>
                <a:latin typeface="MontrealTS-Medium" panose="02000603020000020003" pitchFamily="2" charset="0"/>
                <a:ea typeface="+mn-ea"/>
                <a:cs typeface="+mn-cs"/>
              </a:rPr>
              <a:t>HOW WE SEE THE CENTRES OF VOCATIONAL EXCELLENCE</a:t>
            </a:r>
          </a:p>
        </p:txBody>
      </p:sp>
      <p:sp>
        <p:nvSpPr>
          <p:cNvPr id="4" name="Text Placeholder 3"/>
          <p:cNvSpPr>
            <a:spLocks noGrp="1"/>
          </p:cNvSpPr>
          <p:nvPr>
            <p:ph type="body" sz="quarter" idx="4294967295"/>
          </p:nvPr>
        </p:nvSpPr>
        <p:spPr>
          <a:xfrm>
            <a:off x="1866671" y="1606550"/>
            <a:ext cx="6075398" cy="3536950"/>
          </a:xfrm>
        </p:spPr>
        <p:txBody>
          <a:bodyPr>
            <a:normAutofit/>
          </a:bodyPr>
          <a:lstStyle/>
          <a:p>
            <a:pPr>
              <a:lnSpc>
                <a:spcPct val="130000"/>
              </a:lnSpc>
            </a:pPr>
            <a:r>
              <a:rPr lang="en-GB" sz="1900" b="0" dirty="0">
                <a:latin typeface="MontrealTS-Medium"/>
              </a:rPr>
              <a:t>Engines for VET development – beacons for VET </a:t>
            </a:r>
            <a:br>
              <a:rPr lang="en-GB" sz="1900" b="0" dirty="0">
                <a:latin typeface="MontrealTS-Medium"/>
              </a:rPr>
            </a:br>
            <a:r>
              <a:rPr lang="en-GB" sz="1900" b="0" dirty="0">
                <a:latin typeface="MontrealTS-Medium"/>
              </a:rPr>
              <a:t>reforms</a:t>
            </a:r>
          </a:p>
          <a:p>
            <a:pPr>
              <a:lnSpc>
                <a:spcPct val="130000"/>
              </a:lnSpc>
            </a:pPr>
            <a:r>
              <a:rPr lang="en-GB" sz="1900" b="0" dirty="0">
                <a:latin typeface="MontrealTS-Medium"/>
              </a:rPr>
              <a:t>Cases of good vocational schools/providers </a:t>
            </a:r>
            <a:br>
              <a:rPr lang="en-GB" sz="1900" b="0" dirty="0">
                <a:latin typeface="MontrealTS-Medium"/>
              </a:rPr>
            </a:br>
            <a:r>
              <a:rPr lang="en-GB" sz="1900" b="0" dirty="0">
                <a:latin typeface="MontrealTS-Medium"/>
              </a:rPr>
              <a:t>(or clusters)</a:t>
            </a:r>
          </a:p>
          <a:p>
            <a:pPr>
              <a:lnSpc>
                <a:spcPct val="130000"/>
              </a:lnSpc>
            </a:pPr>
            <a:r>
              <a:rPr lang="en-GB" sz="1900" b="0" dirty="0">
                <a:latin typeface="MontrealTS-Medium"/>
              </a:rPr>
              <a:t>Examples of high commitment to change and improvement</a:t>
            </a:r>
          </a:p>
          <a:p>
            <a:pPr>
              <a:lnSpc>
                <a:spcPct val="130000"/>
              </a:lnSpc>
            </a:pPr>
            <a:r>
              <a:rPr lang="en-GB" sz="1900" b="0" dirty="0">
                <a:latin typeface="MontrealTS-Medium"/>
              </a:rPr>
              <a:t>Examples of good partnership between relevant stakeholders</a:t>
            </a:r>
            <a:endParaRPr lang="en-GB" sz="1900" dirty="0"/>
          </a:p>
        </p:txBody>
      </p:sp>
      <p:cxnSp>
        <p:nvCxnSpPr>
          <p:cNvPr id="8" name="Straight Connector 7">
            <a:extLst>
              <a:ext uri="{FF2B5EF4-FFF2-40B4-BE49-F238E27FC236}">
                <a16:creationId xmlns:a16="http://schemas.microsoft.com/office/drawing/2014/main" id="{9CEAC81A-02DE-A241-B5EA-477B958C45F4}"/>
              </a:ext>
            </a:extLst>
          </p:cNvPr>
          <p:cNvCxnSpPr>
            <a:cxnSpLocks/>
          </p:cNvCxnSpPr>
          <p:nvPr/>
        </p:nvCxnSpPr>
        <p:spPr>
          <a:xfrm>
            <a:off x="1236666" y="0"/>
            <a:ext cx="0" cy="5143500"/>
          </a:xfrm>
          <a:prstGeom prst="line">
            <a:avLst/>
          </a:prstGeom>
          <a:ln w="79375">
            <a:solidFill>
              <a:srgbClr val="27257A"/>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035971F-1236-7642-B159-E23B2ABC3D0F}"/>
              </a:ext>
            </a:extLst>
          </p:cNvPr>
          <p:cNvSpPr/>
          <p:nvPr/>
        </p:nvSpPr>
        <p:spPr>
          <a:xfrm>
            <a:off x="941481" y="1635646"/>
            <a:ext cx="590370" cy="590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0" name="Oval 9">
            <a:extLst>
              <a:ext uri="{FF2B5EF4-FFF2-40B4-BE49-F238E27FC236}">
                <a16:creationId xmlns:a16="http://schemas.microsoft.com/office/drawing/2014/main" id="{4E32F622-C726-5947-95D6-6FCFA8E4C7BA}"/>
              </a:ext>
            </a:extLst>
          </p:cNvPr>
          <p:cNvSpPr/>
          <p:nvPr/>
        </p:nvSpPr>
        <p:spPr>
          <a:xfrm>
            <a:off x="941481" y="2478389"/>
            <a:ext cx="590370" cy="590370"/>
          </a:xfrm>
          <a:prstGeom prst="ellipse">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1" name="Oval 10">
            <a:extLst>
              <a:ext uri="{FF2B5EF4-FFF2-40B4-BE49-F238E27FC236}">
                <a16:creationId xmlns:a16="http://schemas.microsoft.com/office/drawing/2014/main" id="{0167B1FB-BBF5-B447-AB71-662483EBFA0F}"/>
              </a:ext>
            </a:extLst>
          </p:cNvPr>
          <p:cNvSpPr/>
          <p:nvPr/>
        </p:nvSpPr>
        <p:spPr>
          <a:xfrm>
            <a:off x="941481" y="3421540"/>
            <a:ext cx="590370" cy="5903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2" name="Oval 11">
            <a:extLst>
              <a:ext uri="{FF2B5EF4-FFF2-40B4-BE49-F238E27FC236}">
                <a16:creationId xmlns:a16="http://schemas.microsoft.com/office/drawing/2014/main" id="{DDC2C305-0ED0-4141-88BC-EB3EADD4134A}"/>
              </a:ext>
            </a:extLst>
          </p:cNvPr>
          <p:cNvSpPr/>
          <p:nvPr/>
        </p:nvSpPr>
        <p:spPr>
          <a:xfrm>
            <a:off x="941481" y="4285636"/>
            <a:ext cx="590370" cy="5903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pic>
        <p:nvPicPr>
          <p:cNvPr id="13" name="Picture 12">
            <a:extLst>
              <a:ext uri="{FF2B5EF4-FFF2-40B4-BE49-F238E27FC236}">
                <a16:creationId xmlns:a16="http://schemas.microsoft.com/office/drawing/2014/main" id="{9C9B73BB-B3D2-604E-A913-BBBFEF285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4" name="Picture 13">
            <a:extLst>
              <a:ext uri="{FF2B5EF4-FFF2-40B4-BE49-F238E27FC236}">
                <a16:creationId xmlns:a16="http://schemas.microsoft.com/office/drawing/2014/main" id="{21F2037F-D532-0247-97EB-DAFFFF336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37506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uiExpand="1" build="p"/>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8987CF82-ACE3-1445-8A42-4CA7A56848CC}"/>
              </a:ext>
            </a:extLst>
          </p:cNvPr>
          <p:cNvCxnSpPr>
            <a:cxnSpLocks/>
          </p:cNvCxnSpPr>
          <p:nvPr/>
        </p:nvCxnSpPr>
        <p:spPr>
          <a:xfrm>
            <a:off x="1232068" y="0"/>
            <a:ext cx="0" cy="5143500"/>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47389B6B-58F3-1B4D-BE56-F8D4AF086FF2}"/>
              </a:ext>
            </a:extLst>
          </p:cNvPr>
          <p:cNvSpPr/>
          <p:nvPr/>
        </p:nvSpPr>
        <p:spPr>
          <a:xfrm>
            <a:off x="1070068" y="1131590"/>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59" name="Oval 58">
            <a:extLst>
              <a:ext uri="{FF2B5EF4-FFF2-40B4-BE49-F238E27FC236}">
                <a16:creationId xmlns:a16="http://schemas.microsoft.com/office/drawing/2014/main" id="{EC9366FB-998C-8D45-A858-27CE3A62A77E}"/>
              </a:ext>
            </a:extLst>
          </p:cNvPr>
          <p:cNvSpPr/>
          <p:nvPr/>
        </p:nvSpPr>
        <p:spPr>
          <a:xfrm>
            <a:off x="1070068" y="1671650"/>
            <a:ext cx="324000" cy="324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60" name="Oval 59">
            <a:extLst>
              <a:ext uri="{FF2B5EF4-FFF2-40B4-BE49-F238E27FC236}">
                <a16:creationId xmlns:a16="http://schemas.microsoft.com/office/drawing/2014/main" id="{3462528B-0DB9-6040-A88A-E424198224F0}"/>
              </a:ext>
            </a:extLst>
          </p:cNvPr>
          <p:cNvSpPr/>
          <p:nvPr/>
        </p:nvSpPr>
        <p:spPr>
          <a:xfrm>
            <a:off x="1070068" y="2211710"/>
            <a:ext cx="324000" cy="324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pic>
        <p:nvPicPr>
          <p:cNvPr id="56" name="Picture 55">
            <a:extLst>
              <a:ext uri="{FF2B5EF4-FFF2-40B4-BE49-F238E27FC236}">
                <a16:creationId xmlns:a16="http://schemas.microsoft.com/office/drawing/2014/main" id="{05A0858C-5BB9-4946-A869-E6599200A32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68049" y="-2771690"/>
            <a:ext cx="6580559" cy="6580559"/>
          </a:xfrm>
          <a:prstGeom prst="rect">
            <a:avLst/>
          </a:prstGeom>
        </p:spPr>
      </p:pic>
      <p:sp>
        <p:nvSpPr>
          <p:cNvPr id="2" name="Title 1">
            <a:extLst>
              <a:ext uri="{FF2B5EF4-FFF2-40B4-BE49-F238E27FC236}">
                <a16:creationId xmlns:a16="http://schemas.microsoft.com/office/drawing/2014/main" id="{0EA1F27F-7C29-40F7-A0C7-44DD02B4923D}"/>
              </a:ext>
            </a:extLst>
          </p:cNvPr>
          <p:cNvSpPr>
            <a:spLocks noGrp="1"/>
          </p:cNvSpPr>
          <p:nvPr>
            <p:ph type="title"/>
          </p:nvPr>
        </p:nvSpPr>
        <p:spPr>
          <a:xfrm>
            <a:off x="1655131" y="518590"/>
            <a:ext cx="8494504" cy="569665"/>
          </a:xfrm>
        </p:spPr>
        <p:txBody>
          <a:bodyPr>
            <a:normAutofit/>
          </a:bodyPr>
          <a:lstStyle/>
          <a:p>
            <a:r>
              <a:rPr lang="en-GB" sz="3200" cap="none" dirty="0">
                <a:latin typeface="MontrealTS-Medium"/>
                <a:cs typeface="+mj-cs"/>
              </a:rPr>
              <a:t>COVES CAN HELP ADDRESS: </a:t>
            </a:r>
          </a:p>
        </p:txBody>
      </p:sp>
      <p:sp>
        <p:nvSpPr>
          <p:cNvPr id="28" name="Rectangle 27">
            <a:extLst>
              <a:ext uri="{FF2B5EF4-FFF2-40B4-BE49-F238E27FC236}">
                <a16:creationId xmlns:a16="http://schemas.microsoft.com/office/drawing/2014/main" id="{3B5CFB93-2A64-4107-AAB6-4A25AF679F49}"/>
              </a:ext>
            </a:extLst>
          </p:cNvPr>
          <p:cNvSpPr/>
          <p:nvPr/>
        </p:nvSpPr>
        <p:spPr>
          <a:xfrm>
            <a:off x="1079217" y="862361"/>
            <a:ext cx="3278510" cy="862819"/>
          </a:xfrm>
          <a:prstGeom prst="rect">
            <a:avLst/>
          </a:prstGeom>
          <a:effectLst/>
        </p:spPr>
        <p:txBody>
          <a:bodyPr vert="horz" lIns="0" tIns="0" rIns="0" bIns="0" rtlCol="0" anchor="t">
            <a:normAutofit/>
          </a:bodyPr>
          <a:lstStyle/>
          <a:p>
            <a:pPr>
              <a:lnSpc>
                <a:spcPct val="90000"/>
              </a:lnSpc>
              <a:spcBef>
                <a:spcPct val="0"/>
              </a:spcBef>
            </a:pPr>
            <a:endParaRPr lang="en-GB" sz="1600" b="1" dirty="0">
              <a:solidFill>
                <a:srgbClr val="750D68"/>
              </a:solidFill>
              <a:latin typeface="Arial" panose="020B0604020202020204" pitchFamily="34" charset="0"/>
              <a:ea typeface="+mj-ea"/>
              <a:cs typeface="Arial" panose="020B0604020202020204" pitchFamily="34" charset="0"/>
            </a:endParaRPr>
          </a:p>
        </p:txBody>
      </p:sp>
      <p:sp>
        <p:nvSpPr>
          <p:cNvPr id="29" name="Rectangle 28">
            <a:extLst>
              <a:ext uri="{FF2B5EF4-FFF2-40B4-BE49-F238E27FC236}">
                <a16:creationId xmlns:a16="http://schemas.microsoft.com/office/drawing/2014/main" id="{B86EA8E8-66C5-45B3-A9CE-8E907E613C82}"/>
              </a:ext>
            </a:extLst>
          </p:cNvPr>
          <p:cNvSpPr/>
          <p:nvPr/>
        </p:nvSpPr>
        <p:spPr>
          <a:xfrm>
            <a:off x="1593110" y="1150764"/>
            <a:ext cx="3377133" cy="400110"/>
          </a:xfrm>
          <a:prstGeom prst="rect">
            <a:avLst/>
          </a:prstGeom>
        </p:spPr>
        <p:txBody>
          <a:bodyPr wrap="square">
            <a:spAutoFit/>
          </a:bodyPr>
          <a:lstStyle/>
          <a:p>
            <a:pPr>
              <a:spcBef>
                <a:spcPts val="384"/>
              </a:spcBef>
              <a:spcAft>
                <a:spcPts val="600"/>
              </a:spcAft>
            </a:pPr>
            <a:r>
              <a:rPr lang="en-GB" sz="2000" dirty="0">
                <a:solidFill>
                  <a:schemeClr val="tx2"/>
                </a:solidFill>
                <a:latin typeface="MontrealTS-Medium"/>
              </a:rPr>
              <a:t>Human capital development</a:t>
            </a:r>
          </a:p>
        </p:txBody>
      </p:sp>
      <p:sp>
        <p:nvSpPr>
          <p:cNvPr id="27" name="Rectangle 26">
            <a:extLst>
              <a:ext uri="{FF2B5EF4-FFF2-40B4-BE49-F238E27FC236}">
                <a16:creationId xmlns:a16="http://schemas.microsoft.com/office/drawing/2014/main" id="{B86EA8E8-66C5-45B3-A9CE-8E907E613C82}"/>
              </a:ext>
            </a:extLst>
          </p:cNvPr>
          <p:cNvSpPr/>
          <p:nvPr/>
        </p:nvSpPr>
        <p:spPr>
          <a:xfrm>
            <a:off x="1583150" y="2176638"/>
            <a:ext cx="5509129" cy="400110"/>
          </a:xfrm>
          <a:prstGeom prst="rect">
            <a:avLst/>
          </a:prstGeom>
        </p:spPr>
        <p:txBody>
          <a:bodyPr wrap="square">
            <a:spAutoFit/>
          </a:bodyPr>
          <a:lstStyle/>
          <a:p>
            <a:pPr>
              <a:spcBef>
                <a:spcPts val="384"/>
              </a:spcBef>
              <a:spcAft>
                <a:spcPts val="600"/>
              </a:spcAft>
            </a:pPr>
            <a:r>
              <a:rPr lang="en-GB" sz="2000" dirty="0">
                <a:solidFill>
                  <a:schemeClr val="tx2"/>
                </a:solidFill>
                <a:latin typeface="MontrealTS-Medium"/>
              </a:rPr>
              <a:t>Global challenges – internationalisation of VET </a:t>
            </a:r>
          </a:p>
        </p:txBody>
      </p:sp>
      <p:sp>
        <p:nvSpPr>
          <p:cNvPr id="52" name="Rectangle 51">
            <a:extLst>
              <a:ext uri="{FF2B5EF4-FFF2-40B4-BE49-F238E27FC236}">
                <a16:creationId xmlns:a16="http://schemas.microsoft.com/office/drawing/2014/main" id="{B86EA8E8-66C5-45B3-A9CE-8E907E613C82}"/>
              </a:ext>
            </a:extLst>
          </p:cNvPr>
          <p:cNvSpPr/>
          <p:nvPr/>
        </p:nvSpPr>
        <p:spPr>
          <a:xfrm>
            <a:off x="1593110" y="1663701"/>
            <a:ext cx="4174939" cy="400110"/>
          </a:xfrm>
          <a:prstGeom prst="rect">
            <a:avLst/>
          </a:prstGeom>
        </p:spPr>
        <p:txBody>
          <a:bodyPr wrap="square">
            <a:spAutoFit/>
          </a:bodyPr>
          <a:lstStyle/>
          <a:p>
            <a:pPr>
              <a:spcBef>
                <a:spcPts val="384"/>
              </a:spcBef>
              <a:spcAft>
                <a:spcPts val="600"/>
              </a:spcAft>
            </a:pPr>
            <a:r>
              <a:rPr lang="en-GB" sz="2000" dirty="0">
                <a:solidFill>
                  <a:schemeClr val="tx2"/>
                </a:solidFill>
                <a:latin typeface="MontrealTS-Medium"/>
              </a:rPr>
              <a:t>Attractiveness and relevance of VET</a:t>
            </a:r>
          </a:p>
        </p:txBody>
      </p:sp>
      <p:cxnSp>
        <p:nvCxnSpPr>
          <p:cNvPr id="49" name="Straight Connector 48">
            <a:extLst>
              <a:ext uri="{FF2B5EF4-FFF2-40B4-BE49-F238E27FC236}">
                <a16:creationId xmlns:a16="http://schemas.microsoft.com/office/drawing/2014/main" id="{1787FFA9-DC1F-DE44-89DC-0FC78C928DDE}"/>
              </a:ext>
            </a:extLst>
          </p:cNvPr>
          <p:cNvCxnSpPr>
            <a:cxnSpLocks/>
          </p:cNvCxnSpPr>
          <p:nvPr/>
        </p:nvCxnSpPr>
        <p:spPr>
          <a:xfrm>
            <a:off x="-84741" y="4014065"/>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11B038AC-8A6E-D646-8955-1741E663EBC4}"/>
              </a:ext>
            </a:extLst>
          </p:cNvPr>
          <p:cNvSpPr/>
          <p:nvPr/>
        </p:nvSpPr>
        <p:spPr>
          <a:xfrm>
            <a:off x="6828027" y="3030952"/>
            <a:ext cx="1991225" cy="1991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defRPr/>
            </a:pPr>
            <a:r>
              <a:rPr lang="en-US" dirty="0">
                <a:solidFill>
                  <a:prstClr val="white"/>
                </a:solidFill>
                <a:latin typeface="MontrealTS-Medium" panose="02000603020000020003" pitchFamily="2" charset="0"/>
              </a:rPr>
              <a:t>Demographic shifts</a:t>
            </a:r>
            <a:endParaRPr lang="en-GB" dirty="0">
              <a:solidFill>
                <a:schemeClr val="bg1"/>
              </a:solidFill>
            </a:endParaRPr>
          </a:p>
        </p:txBody>
      </p:sp>
      <p:sp>
        <p:nvSpPr>
          <p:cNvPr id="51" name="Oval 50">
            <a:extLst>
              <a:ext uri="{FF2B5EF4-FFF2-40B4-BE49-F238E27FC236}">
                <a16:creationId xmlns:a16="http://schemas.microsoft.com/office/drawing/2014/main" id="{FCA0A024-A928-FC4A-9635-D6198314B8D0}"/>
              </a:ext>
            </a:extLst>
          </p:cNvPr>
          <p:cNvSpPr/>
          <p:nvPr/>
        </p:nvSpPr>
        <p:spPr>
          <a:xfrm>
            <a:off x="4641510" y="3030952"/>
            <a:ext cx="1991225" cy="1991225"/>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defRPr/>
            </a:pPr>
            <a:r>
              <a:rPr lang="en-US" dirty="0">
                <a:solidFill>
                  <a:prstClr val="white"/>
                </a:solidFill>
                <a:latin typeface="MontrealTS-Medium" panose="02000603020000020003" pitchFamily="2" charset="0"/>
              </a:rPr>
              <a:t>Technological and digital change</a:t>
            </a:r>
          </a:p>
        </p:txBody>
      </p:sp>
      <p:sp>
        <p:nvSpPr>
          <p:cNvPr id="53" name="Oval 52">
            <a:extLst>
              <a:ext uri="{FF2B5EF4-FFF2-40B4-BE49-F238E27FC236}">
                <a16:creationId xmlns:a16="http://schemas.microsoft.com/office/drawing/2014/main" id="{4BD74DA7-4C92-5B49-A07E-6A3E8654B9C6}"/>
              </a:ext>
            </a:extLst>
          </p:cNvPr>
          <p:cNvSpPr/>
          <p:nvPr/>
        </p:nvSpPr>
        <p:spPr>
          <a:xfrm>
            <a:off x="2454992" y="3030952"/>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defRPr/>
            </a:pPr>
            <a:r>
              <a:rPr lang="en-US" dirty="0">
                <a:solidFill>
                  <a:prstClr val="white"/>
                </a:solidFill>
                <a:latin typeface="MontrealTS-Medium" panose="02000603020000020003" pitchFamily="2" charset="0"/>
              </a:rPr>
              <a:t>Climate change</a:t>
            </a:r>
          </a:p>
        </p:txBody>
      </p:sp>
      <p:sp>
        <p:nvSpPr>
          <p:cNvPr id="54" name="Oval 53">
            <a:extLst>
              <a:ext uri="{FF2B5EF4-FFF2-40B4-BE49-F238E27FC236}">
                <a16:creationId xmlns:a16="http://schemas.microsoft.com/office/drawing/2014/main" id="{A4764677-4D50-604E-8ABA-4C25AE8979B5}"/>
              </a:ext>
            </a:extLst>
          </p:cNvPr>
          <p:cNvSpPr/>
          <p:nvPr/>
        </p:nvSpPr>
        <p:spPr>
          <a:xfrm>
            <a:off x="268474" y="3030952"/>
            <a:ext cx="1991225" cy="19912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ro-RO" dirty="0" err="1">
                <a:solidFill>
                  <a:prstClr val="white"/>
                </a:solidFill>
                <a:latin typeface="MontrealTS-Medium" panose="02000603020000020003" pitchFamily="2" charset="0"/>
              </a:rPr>
              <a:t>Globalisation</a:t>
            </a:r>
            <a:r>
              <a:rPr lang="ro-RO" dirty="0">
                <a:solidFill>
                  <a:prstClr val="white"/>
                </a:solidFill>
                <a:latin typeface="MontrealTS-Medium" panose="02000603020000020003" pitchFamily="2" charset="0"/>
              </a:rPr>
              <a:t> </a:t>
            </a:r>
            <a:r>
              <a:rPr lang="ro-RO" dirty="0" err="1">
                <a:solidFill>
                  <a:prstClr val="white"/>
                </a:solidFill>
                <a:latin typeface="MontrealTS-Medium" panose="02000603020000020003" pitchFamily="2" charset="0"/>
              </a:rPr>
              <a:t>and</a:t>
            </a:r>
            <a:r>
              <a:rPr lang="ro-RO" dirty="0">
                <a:solidFill>
                  <a:prstClr val="white"/>
                </a:solidFill>
                <a:latin typeface="MontrealTS-Medium" panose="02000603020000020003" pitchFamily="2" charset="0"/>
              </a:rPr>
              <a:t>  </a:t>
            </a:r>
            <a:r>
              <a:rPr lang="ro-RO" dirty="0" err="1">
                <a:solidFill>
                  <a:prstClr val="white"/>
                </a:solidFill>
                <a:latin typeface="MontrealTS-Medium" panose="02000603020000020003" pitchFamily="2" charset="0"/>
              </a:rPr>
              <a:t>connectivity</a:t>
            </a:r>
            <a:endParaRPr lang="en-GB" dirty="0"/>
          </a:p>
        </p:txBody>
      </p:sp>
    </p:spTree>
    <p:extLst>
      <p:ext uri="{BB962C8B-B14F-4D97-AF65-F5344CB8AC3E}">
        <p14:creationId xmlns:p14="http://schemas.microsoft.com/office/powerpoint/2010/main" val="62908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par>
                          <p:cTn id="40" fill="hold">
                            <p:stCondLst>
                              <p:cond delay="4500"/>
                            </p:stCondLst>
                            <p:childTnLst>
                              <p:par>
                                <p:cTn id="41" presetID="10" presetClass="entr" presetSubtype="0" fill="hold" grpId="1"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5000"/>
                            </p:stCondLst>
                            <p:childTnLst>
                              <p:par>
                                <p:cTn id="45" presetID="10" presetClass="entr" presetSubtype="0" fill="hold" grpId="1"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par>
                          <p:cTn id="48" fill="hold">
                            <p:stCondLst>
                              <p:cond delay="5500"/>
                            </p:stCondLst>
                            <p:childTnLst>
                              <p:par>
                                <p:cTn id="49" presetID="10" presetClass="entr" presetSubtype="0" fill="hold" grpId="1"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6000"/>
                            </p:stCondLst>
                            <p:childTnLst>
                              <p:par>
                                <p:cTn id="53" presetID="10" presetClass="entr" presetSubtype="0" fill="hold" grpId="1"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2" grpId="0"/>
      <p:bldP spid="29" grpId="0"/>
      <p:bldP spid="27" grpId="0"/>
      <p:bldP spid="52" grpId="0"/>
      <p:bldP spid="50" grpId="1" animBg="1"/>
      <p:bldP spid="51" grpId="1" animBg="1"/>
      <p:bldP spid="53" grpId="1" animBg="1"/>
      <p:bldP spid="5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8B6D18-5223-D24C-A0A7-4F851DB63110}"/>
              </a:ext>
            </a:extLst>
          </p:cNvPr>
          <p:cNvSpPr/>
          <p:nvPr/>
        </p:nvSpPr>
        <p:spPr>
          <a:xfrm>
            <a:off x="1115616" y="1048256"/>
            <a:ext cx="5472608" cy="3046988"/>
          </a:xfrm>
          <a:prstGeom prst="rect">
            <a:avLst/>
          </a:prstGeom>
        </p:spPr>
        <p:txBody>
          <a:bodyPr wrap="square">
            <a:spAutoFit/>
          </a:bodyPr>
          <a:lstStyle/>
          <a:p>
            <a:r>
              <a:rPr lang="en-GB" sz="4800" dirty="0">
                <a:solidFill>
                  <a:schemeClr val="tx2"/>
                </a:solidFill>
                <a:latin typeface="MontrealTS-Medium"/>
              </a:rPr>
              <a:t>HOW DOES THE COVES INITIATIVE SUPPORT THE ETF STRATEGY 2027 </a:t>
            </a:r>
            <a:endParaRPr lang="en-US" sz="4800" dirty="0">
              <a:solidFill>
                <a:schemeClr val="tx2"/>
              </a:solidFill>
            </a:endParaRPr>
          </a:p>
        </p:txBody>
      </p:sp>
      <p:pic>
        <p:nvPicPr>
          <p:cNvPr id="4" name="Picture 3">
            <a:extLst>
              <a:ext uri="{FF2B5EF4-FFF2-40B4-BE49-F238E27FC236}">
                <a16:creationId xmlns:a16="http://schemas.microsoft.com/office/drawing/2014/main" id="{6AAE9DEC-24A0-4F49-917B-CDB579E64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5" name="Picture 4">
            <a:extLst>
              <a:ext uri="{FF2B5EF4-FFF2-40B4-BE49-F238E27FC236}">
                <a16:creationId xmlns:a16="http://schemas.microsoft.com/office/drawing/2014/main" id="{6E64CF60-BE85-BB4A-B6FB-3A64657F6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pic>
        <p:nvPicPr>
          <p:cNvPr id="6" name="Picture 5">
            <a:extLst>
              <a:ext uri="{FF2B5EF4-FFF2-40B4-BE49-F238E27FC236}">
                <a16:creationId xmlns:a16="http://schemas.microsoft.com/office/drawing/2014/main" id="{658FB642-0C26-F644-9623-17AA53D0025C}"/>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Tree>
    <p:extLst>
      <p:ext uri="{BB962C8B-B14F-4D97-AF65-F5344CB8AC3E}">
        <p14:creationId xmlns:p14="http://schemas.microsoft.com/office/powerpoint/2010/main" val="87823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0D88E1-2C03-D44C-971D-647FB98A5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2" y="-121038"/>
            <a:ext cx="2289231" cy="2289231"/>
          </a:xfrm>
          <a:prstGeom prst="rect">
            <a:avLst/>
          </a:prstGeom>
        </p:spPr>
      </p:pic>
      <p:cxnSp>
        <p:nvCxnSpPr>
          <p:cNvPr id="7" name="Straight Connector 6">
            <a:extLst>
              <a:ext uri="{FF2B5EF4-FFF2-40B4-BE49-F238E27FC236}">
                <a16:creationId xmlns:a16="http://schemas.microsoft.com/office/drawing/2014/main" id="{9EDB1074-FA7D-9F45-85CA-4DEF8E18BBFE}"/>
              </a:ext>
            </a:extLst>
          </p:cNvPr>
          <p:cNvCxnSpPr/>
          <p:nvPr/>
        </p:nvCxnSpPr>
        <p:spPr>
          <a:xfrm>
            <a:off x="1201930" y="0"/>
            <a:ext cx="0" cy="514350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B421EDA0-01FC-EF42-AAA4-B17D383E0DBB}"/>
              </a:ext>
            </a:extLst>
          </p:cNvPr>
          <p:cNvSpPr/>
          <p:nvPr/>
        </p:nvSpPr>
        <p:spPr>
          <a:xfrm>
            <a:off x="755576" y="555526"/>
            <a:ext cx="936104" cy="936104"/>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66B84A-CA86-D74B-8A0F-A798E4BE1852}"/>
              </a:ext>
            </a:extLst>
          </p:cNvPr>
          <p:cNvSpPr/>
          <p:nvPr/>
        </p:nvSpPr>
        <p:spPr>
          <a:xfrm>
            <a:off x="1890016" y="761968"/>
            <a:ext cx="5363968" cy="523220"/>
          </a:xfrm>
          <a:prstGeom prst="rect">
            <a:avLst/>
          </a:prstGeom>
        </p:spPr>
        <p:txBody>
          <a:bodyPr wrap="none">
            <a:spAutoFit/>
          </a:bodyPr>
          <a:lstStyle/>
          <a:p>
            <a:pPr algn="ctr"/>
            <a:r>
              <a:rPr lang="en-US" sz="2800" b="1" dirty="0">
                <a:solidFill>
                  <a:srgbClr val="740C68"/>
                </a:solidFill>
                <a:latin typeface="MontrealTS-Medium" panose="02000603020000020003" pitchFamily="2" charset="0"/>
              </a:rPr>
              <a:t>HUMAN CAPITAL DEVELOPMENT</a:t>
            </a:r>
          </a:p>
        </p:txBody>
      </p:sp>
      <p:sp>
        <p:nvSpPr>
          <p:cNvPr id="5" name="TextBox 4">
            <a:extLst>
              <a:ext uri="{FF2B5EF4-FFF2-40B4-BE49-F238E27FC236}">
                <a16:creationId xmlns:a16="http://schemas.microsoft.com/office/drawing/2014/main" id="{79AECB6D-AF72-D148-8063-ED9AFCB130DA}"/>
              </a:ext>
            </a:extLst>
          </p:cNvPr>
          <p:cNvSpPr txBox="1"/>
          <p:nvPr/>
        </p:nvSpPr>
        <p:spPr>
          <a:xfrm>
            <a:off x="1043608" y="669635"/>
            <a:ext cx="360040" cy="707886"/>
          </a:xfrm>
          <a:prstGeom prst="rect">
            <a:avLst/>
          </a:prstGeom>
          <a:noFill/>
        </p:spPr>
        <p:txBody>
          <a:bodyPr wrap="square" rtlCol="0">
            <a:spAutoFit/>
          </a:bodyPr>
          <a:lstStyle/>
          <a:p>
            <a:pPr algn="ctr"/>
            <a:r>
              <a:rPr lang="en-US" sz="4000" dirty="0">
                <a:solidFill>
                  <a:schemeClr val="bg1"/>
                </a:solidFill>
                <a:latin typeface="MontrealTS-Medium" panose="02000603020000020003" pitchFamily="2" charset="0"/>
              </a:rPr>
              <a:t>1</a:t>
            </a:r>
          </a:p>
        </p:txBody>
      </p:sp>
      <p:sp>
        <p:nvSpPr>
          <p:cNvPr id="8" name="Rectangle 7">
            <a:extLst>
              <a:ext uri="{FF2B5EF4-FFF2-40B4-BE49-F238E27FC236}">
                <a16:creationId xmlns:a16="http://schemas.microsoft.com/office/drawing/2014/main" id="{5251E3E2-6168-E147-9F78-EAF6EB45835E}"/>
              </a:ext>
            </a:extLst>
          </p:cNvPr>
          <p:cNvSpPr/>
          <p:nvPr/>
        </p:nvSpPr>
        <p:spPr>
          <a:xfrm>
            <a:off x="1890015" y="1635646"/>
            <a:ext cx="5634303" cy="2267352"/>
          </a:xfrm>
          <a:prstGeom prst="rect">
            <a:avLst/>
          </a:prstGeom>
        </p:spPr>
        <p:txBody>
          <a:bodyPr wrap="square">
            <a:spAutoFit/>
          </a:bodyPr>
          <a:lstStyle/>
          <a:p>
            <a:pPr>
              <a:lnSpc>
                <a:spcPct val="120000"/>
              </a:lnSpc>
            </a:pPr>
            <a:r>
              <a:rPr lang="en-US" sz="2400" noProof="1">
                <a:solidFill>
                  <a:schemeClr val="tx2"/>
                </a:solidFill>
                <a:latin typeface="MontrealTS-Light" panose="02000603020000020003" pitchFamily="2" charset="0"/>
              </a:rPr>
              <a:t>Through the development of tools that can support CoVEs to improve skills provision and address effectively local needs – Help make the connection with Smart specialization strategies.</a:t>
            </a:r>
          </a:p>
        </p:txBody>
      </p:sp>
      <p:pic>
        <p:nvPicPr>
          <p:cNvPr id="13" name="Picture 12">
            <a:extLst>
              <a:ext uri="{FF2B5EF4-FFF2-40B4-BE49-F238E27FC236}">
                <a16:creationId xmlns:a16="http://schemas.microsoft.com/office/drawing/2014/main" id="{C032CA72-95F7-EE41-8F3A-3E02AB371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4" name="Picture 13">
            <a:extLst>
              <a:ext uri="{FF2B5EF4-FFF2-40B4-BE49-F238E27FC236}">
                <a16:creationId xmlns:a16="http://schemas.microsoft.com/office/drawing/2014/main" id="{9B45500C-B508-7A42-8ACF-5CA02FC57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31113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243266-97C3-C641-9F81-66A3BADE4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2" y="-121038"/>
            <a:ext cx="2289231" cy="2289231"/>
          </a:xfrm>
          <a:prstGeom prst="rect">
            <a:avLst/>
          </a:prstGeom>
        </p:spPr>
      </p:pic>
      <p:cxnSp>
        <p:nvCxnSpPr>
          <p:cNvPr id="3" name="Straight Connector 2">
            <a:extLst>
              <a:ext uri="{FF2B5EF4-FFF2-40B4-BE49-F238E27FC236}">
                <a16:creationId xmlns:a16="http://schemas.microsoft.com/office/drawing/2014/main" id="{7FFF98A7-B269-A94C-B992-D478639140AC}"/>
              </a:ext>
            </a:extLst>
          </p:cNvPr>
          <p:cNvCxnSpPr/>
          <p:nvPr/>
        </p:nvCxnSpPr>
        <p:spPr>
          <a:xfrm>
            <a:off x="1201930" y="0"/>
            <a:ext cx="0" cy="5143500"/>
          </a:xfrm>
          <a:prstGeom prst="line">
            <a:avLst/>
          </a:prstGeom>
          <a:ln w="79375">
            <a:solidFill>
              <a:srgbClr val="E85E27"/>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A2226C1-80DB-194F-86DE-403930B904D6}"/>
              </a:ext>
            </a:extLst>
          </p:cNvPr>
          <p:cNvSpPr/>
          <p:nvPr/>
        </p:nvSpPr>
        <p:spPr>
          <a:xfrm>
            <a:off x="755576" y="555526"/>
            <a:ext cx="936104" cy="936104"/>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CE1789-C2C4-E146-B250-08E4F2A4CB3A}"/>
              </a:ext>
            </a:extLst>
          </p:cNvPr>
          <p:cNvSpPr txBox="1"/>
          <p:nvPr/>
        </p:nvSpPr>
        <p:spPr>
          <a:xfrm>
            <a:off x="1043608" y="669635"/>
            <a:ext cx="360040" cy="707886"/>
          </a:xfrm>
          <a:prstGeom prst="rect">
            <a:avLst/>
          </a:prstGeom>
          <a:noFill/>
        </p:spPr>
        <p:txBody>
          <a:bodyPr wrap="square" rtlCol="0">
            <a:spAutoFit/>
          </a:bodyPr>
          <a:lstStyle/>
          <a:p>
            <a:pPr algn="ctr"/>
            <a:r>
              <a:rPr lang="en-US" sz="4000" dirty="0">
                <a:solidFill>
                  <a:schemeClr val="bg1"/>
                </a:solidFill>
                <a:latin typeface="MontrealTS-Medium" panose="02000603020000020003" pitchFamily="2" charset="0"/>
              </a:rPr>
              <a:t>2</a:t>
            </a:r>
          </a:p>
        </p:txBody>
      </p:sp>
      <p:sp>
        <p:nvSpPr>
          <p:cNvPr id="6" name="Rectangle 5">
            <a:extLst>
              <a:ext uri="{FF2B5EF4-FFF2-40B4-BE49-F238E27FC236}">
                <a16:creationId xmlns:a16="http://schemas.microsoft.com/office/drawing/2014/main" id="{ABBEB125-E73E-5642-BE81-A4BB011D4CA0}"/>
              </a:ext>
            </a:extLst>
          </p:cNvPr>
          <p:cNvSpPr/>
          <p:nvPr/>
        </p:nvSpPr>
        <p:spPr>
          <a:xfrm>
            <a:off x="1971910" y="546524"/>
            <a:ext cx="6246431" cy="954107"/>
          </a:xfrm>
          <a:prstGeom prst="rect">
            <a:avLst/>
          </a:prstGeom>
        </p:spPr>
        <p:txBody>
          <a:bodyPr wrap="square">
            <a:spAutoFit/>
          </a:bodyPr>
          <a:lstStyle/>
          <a:p>
            <a:r>
              <a:rPr lang="en-US" sz="2800" b="1" dirty="0">
                <a:solidFill>
                  <a:srgbClr val="E85E27"/>
                </a:solidFill>
                <a:latin typeface="MontrealTS-Medium" panose="02000603020000020003" pitchFamily="2" charset="0"/>
              </a:rPr>
              <a:t>KNOWLEDGE HUB FOR POLICY AND PRACTICE</a:t>
            </a:r>
          </a:p>
        </p:txBody>
      </p:sp>
      <p:sp>
        <p:nvSpPr>
          <p:cNvPr id="7" name="Rectangle 6">
            <a:extLst>
              <a:ext uri="{FF2B5EF4-FFF2-40B4-BE49-F238E27FC236}">
                <a16:creationId xmlns:a16="http://schemas.microsoft.com/office/drawing/2014/main" id="{3C7DA066-EFF4-794A-B82D-FB1DC1342E48}"/>
              </a:ext>
            </a:extLst>
          </p:cNvPr>
          <p:cNvSpPr/>
          <p:nvPr/>
        </p:nvSpPr>
        <p:spPr>
          <a:xfrm>
            <a:off x="1971909" y="1707654"/>
            <a:ext cx="5696415" cy="2710550"/>
          </a:xfrm>
          <a:prstGeom prst="rect">
            <a:avLst/>
          </a:prstGeom>
        </p:spPr>
        <p:txBody>
          <a:bodyPr wrap="square">
            <a:spAutoFit/>
          </a:bodyPr>
          <a:lstStyle/>
          <a:p>
            <a:pPr>
              <a:lnSpc>
                <a:spcPct val="120000"/>
              </a:lnSpc>
            </a:pPr>
            <a:r>
              <a:rPr lang="en-US" sz="2400" noProof="1">
                <a:solidFill>
                  <a:schemeClr val="tx2"/>
                </a:solidFill>
                <a:latin typeface="MontrealTS-Light" panose="02000603020000020003" pitchFamily="2" charset="0"/>
              </a:rPr>
              <a:t>Through the development and management of an international Network of CoVEs. The Network becomes the Hub that collects and disseminates information, knowledge and tools relevant to the development of CoVEs.</a:t>
            </a:r>
          </a:p>
        </p:txBody>
      </p:sp>
      <p:pic>
        <p:nvPicPr>
          <p:cNvPr id="11" name="Picture 10">
            <a:extLst>
              <a:ext uri="{FF2B5EF4-FFF2-40B4-BE49-F238E27FC236}">
                <a16:creationId xmlns:a16="http://schemas.microsoft.com/office/drawing/2014/main" id="{AB2FD098-1473-6349-AB90-9324B6019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2" name="Picture 11">
            <a:extLst>
              <a:ext uri="{FF2B5EF4-FFF2-40B4-BE49-F238E27FC236}">
                <a16:creationId xmlns:a16="http://schemas.microsoft.com/office/drawing/2014/main" id="{F2D85B46-C162-824A-B565-8589A9392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4808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67C4FF-33A2-AB44-87F4-649FF495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2" y="-121038"/>
            <a:ext cx="2289231" cy="2289231"/>
          </a:xfrm>
          <a:prstGeom prst="rect">
            <a:avLst/>
          </a:prstGeom>
        </p:spPr>
      </p:pic>
      <p:cxnSp>
        <p:nvCxnSpPr>
          <p:cNvPr id="3" name="Straight Connector 2">
            <a:extLst>
              <a:ext uri="{FF2B5EF4-FFF2-40B4-BE49-F238E27FC236}">
                <a16:creationId xmlns:a16="http://schemas.microsoft.com/office/drawing/2014/main" id="{329E63F2-B49E-8B44-8778-C8171595BDA2}"/>
              </a:ext>
            </a:extLst>
          </p:cNvPr>
          <p:cNvCxnSpPr/>
          <p:nvPr/>
        </p:nvCxnSpPr>
        <p:spPr>
          <a:xfrm>
            <a:off x="1201930" y="0"/>
            <a:ext cx="0" cy="5143500"/>
          </a:xfrm>
          <a:prstGeom prst="line">
            <a:avLst/>
          </a:prstGeom>
          <a:ln w="79375">
            <a:solidFill>
              <a:srgbClr val="F399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EB9C57A-B8EB-A344-A6FA-6C77C294F6E9}"/>
              </a:ext>
            </a:extLst>
          </p:cNvPr>
          <p:cNvSpPr/>
          <p:nvPr/>
        </p:nvSpPr>
        <p:spPr>
          <a:xfrm>
            <a:off x="755576" y="555526"/>
            <a:ext cx="936104" cy="936104"/>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941865-430D-D945-AE41-FA1830E696A0}"/>
              </a:ext>
            </a:extLst>
          </p:cNvPr>
          <p:cNvSpPr txBox="1"/>
          <p:nvPr/>
        </p:nvSpPr>
        <p:spPr>
          <a:xfrm>
            <a:off x="1043608" y="669635"/>
            <a:ext cx="360040" cy="707886"/>
          </a:xfrm>
          <a:prstGeom prst="rect">
            <a:avLst/>
          </a:prstGeom>
          <a:noFill/>
        </p:spPr>
        <p:txBody>
          <a:bodyPr wrap="square" rtlCol="0">
            <a:spAutoFit/>
          </a:bodyPr>
          <a:lstStyle/>
          <a:p>
            <a:pPr algn="ctr"/>
            <a:r>
              <a:rPr lang="en-US" sz="4000" dirty="0">
                <a:solidFill>
                  <a:schemeClr val="bg1"/>
                </a:solidFill>
                <a:latin typeface="MontrealTS-Medium" panose="02000603020000020003" pitchFamily="2" charset="0"/>
              </a:rPr>
              <a:t>3</a:t>
            </a:r>
          </a:p>
        </p:txBody>
      </p:sp>
      <p:sp>
        <p:nvSpPr>
          <p:cNvPr id="6" name="Rectangle 5">
            <a:extLst>
              <a:ext uri="{FF2B5EF4-FFF2-40B4-BE49-F238E27FC236}">
                <a16:creationId xmlns:a16="http://schemas.microsoft.com/office/drawing/2014/main" id="{7028F31B-3622-7C45-8AF1-426973C34783}"/>
              </a:ext>
            </a:extLst>
          </p:cNvPr>
          <p:cNvSpPr/>
          <p:nvPr/>
        </p:nvSpPr>
        <p:spPr>
          <a:xfrm>
            <a:off x="2051720" y="761968"/>
            <a:ext cx="4772460" cy="523220"/>
          </a:xfrm>
          <a:prstGeom prst="rect">
            <a:avLst/>
          </a:prstGeom>
        </p:spPr>
        <p:txBody>
          <a:bodyPr wrap="none">
            <a:spAutoFit/>
          </a:bodyPr>
          <a:lstStyle/>
          <a:p>
            <a:pPr algn="ctr"/>
            <a:r>
              <a:rPr lang="en-US" sz="2800" b="1" dirty="0">
                <a:solidFill>
                  <a:srgbClr val="F39900"/>
                </a:solidFill>
                <a:latin typeface="MontrealTS-Medium" panose="02000603020000020003" pitchFamily="2" charset="0"/>
              </a:rPr>
              <a:t>DELIVERING IN PARTNERSHIP</a:t>
            </a:r>
          </a:p>
        </p:txBody>
      </p:sp>
      <p:sp>
        <p:nvSpPr>
          <p:cNvPr id="7" name="Rectangle 6">
            <a:extLst>
              <a:ext uri="{FF2B5EF4-FFF2-40B4-BE49-F238E27FC236}">
                <a16:creationId xmlns:a16="http://schemas.microsoft.com/office/drawing/2014/main" id="{B5F37684-9937-5245-9F19-1761849AF97A}"/>
              </a:ext>
            </a:extLst>
          </p:cNvPr>
          <p:cNvSpPr/>
          <p:nvPr/>
        </p:nvSpPr>
        <p:spPr>
          <a:xfrm>
            <a:off x="2051719" y="1563638"/>
            <a:ext cx="6264689" cy="2710550"/>
          </a:xfrm>
          <a:prstGeom prst="rect">
            <a:avLst/>
          </a:prstGeom>
        </p:spPr>
        <p:txBody>
          <a:bodyPr wrap="square">
            <a:spAutoFit/>
          </a:bodyPr>
          <a:lstStyle/>
          <a:p>
            <a:pPr>
              <a:lnSpc>
                <a:spcPct val="120000"/>
              </a:lnSpc>
            </a:pPr>
            <a:r>
              <a:rPr lang="en-US" sz="2400" dirty="0">
                <a:solidFill>
                  <a:schemeClr val="tx2"/>
                </a:solidFill>
                <a:latin typeface="MontrealTS-Light" panose="02000603020000020003" pitchFamily="2" charset="0"/>
              </a:rPr>
              <a:t>The ETF international network becomes the new way of cooperating with international </a:t>
            </a:r>
            <a:r>
              <a:rPr lang="en-US" sz="2400" dirty="0" err="1">
                <a:solidFill>
                  <a:schemeClr val="tx2"/>
                </a:solidFill>
                <a:latin typeface="MontrealTS-Light" panose="02000603020000020003" pitchFamily="2" charset="0"/>
              </a:rPr>
              <a:t>organisations</a:t>
            </a:r>
            <a:r>
              <a:rPr lang="en-US" sz="2400" dirty="0">
                <a:solidFill>
                  <a:schemeClr val="tx2"/>
                </a:solidFill>
                <a:latin typeface="MontrealTS-Light" panose="02000603020000020003" pitchFamily="2" charset="0"/>
              </a:rPr>
              <a:t>, VET providers and the EU. The network itself builds bridges and creates links and partnerships between </a:t>
            </a:r>
            <a:r>
              <a:rPr lang="en-US" sz="2400" dirty="0" err="1">
                <a:solidFill>
                  <a:schemeClr val="tx2"/>
                </a:solidFill>
                <a:latin typeface="MontrealTS-Light" panose="02000603020000020003" pitchFamily="2" charset="0"/>
              </a:rPr>
              <a:t>CoVEs</a:t>
            </a:r>
            <a:r>
              <a:rPr lang="en-US" sz="2400" dirty="0">
                <a:solidFill>
                  <a:schemeClr val="tx2"/>
                </a:solidFill>
                <a:latin typeface="MontrealTS-Light" panose="02000603020000020003" pitchFamily="2" charset="0"/>
              </a:rPr>
              <a:t> in the EU and beyond.</a:t>
            </a:r>
            <a:endParaRPr lang="en-US" sz="2400" b="1" dirty="0">
              <a:solidFill>
                <a:schemeClr val="tx2"/>
              </a:solidFill>
              <a:latin typeface="MontrealTS-Light" panose="02000603020000020003" pitchFamily="2" charset="0"/>
            </a:endParaRPr>
          </a:p>
        </p:txBody>
      </p:sp>
      <p:pic>
        <p:nvPicPr>
          <p:cNvPr id="12" name="Picture 11">
            <a:extLst>
              <a:ext uri="{FF2B5EF4-FFF2-40B4-BE49-F238E27FC236}">
                <a16:creationId xmlns:a16="http://schemas.microsoft.com/office/drawing/2014/main" id="{7C4253B2-203B-0E41-9B5B-61DA085A7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3" name="Picture 12">
            <a:extLst>
              <a:ext uri="{FF2B5EF4-FFF2-40B4-BE49-F238E27FC236}">
                <a16:creationId xmlns:a16="http://schemas.microsoft.com/office/drawing/2014/main" id="{6C5EFC3A-44E1-AF4A-95A1-A9E75A711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83959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1"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heme/theme1.xml><?xml version="1.0" encoding="utf-8"?>
<a:theme xmlns:a="http://schemas.openxmlformats.org/drawingml/2006/main" name="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1">
      <a:majorFont>
        <a:latin typeface="Montreal"/>
        <a:ea typeface=""/>
        <a:cs typeface=""/>
      </a:majorFont>
      <a:minorFont>
        <a:latin typeface="Montre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ntranet xmlns="df6b2545-d15d-4d63-86ca-644416e434f8">false</Intranet>
    <IPubSourceDocPublicationStatus xmlns="df6b2545-d15d-4d63-86ca-644416e434f8" xsi:nil="true"/>
    <General_x0020_Keywords xmlns="df6b2545-d15d-4d63-86ca-644416e434f8"/>
    <_dlc_DocId xmlns="df6b2545-d15d-4d63-86ca-644416e434f8">ETFDMS-2141349068-4557</_dlc_DocId>
    <_dlc_DocIdUrl xmlns="df6b2545-d15d-4d63-86ca-644416e434f8">
      <Url>https://sharing.etf.europa.eu/sites/dms/ops/_layouts/15/DocIdRedir.aspx?ID=ETFDMS-2141349068-4557</Url>
      <Description>ETFDMS-2141349068-4557</Description>
    </_dlc_DocIdUrl>
    <ReferenceYear xmlns="bd52c674-9eb6-4ff1-85cb-4fb748e524c9">2020</ReferenceYear>
    <ReferenceNumber xmlns="bd52c674-9eb6-4ff1-85cb-4fb748e524c9" xsi:nil="true"/>
    <Authors xmlns="bd52c674-9eb6-4ff1-85cb-4fb748e524c9" xsi:nil="true"/>
    <ETFLanguage xmlns="bd52c674-9eb6-4ff1-85cb-4fb748e524c9">English</ETFLanguage>
    <Origin xmlns="bd52c674-9eb6-4ff1-85cb-4fb748e524c9" xsi:nil="true"/>
    <Status xmlns="bd52c674-9eb6-4ff1-85cb-4fb748e524c9" xsi:nil="true"/>
    <Operations_x0020_Keywords xmlns="bd52c674-9eb6-4ff1-85cb-4fb748e524c9">
      <Value>Centres of Vocational Excellence – COVEs</Value>
    </Operations_x0020_Keywords>
    <Countries xmlns="df6b2545-d15d-4d63-86ca-644416e434f8">
      <Value>231</Value>
    </Countries>
    <Regions xmlns="df6b2545-d15d-4d63-86ca-644416e434f8">
      <Value>Not Applicable</Value>
    </Regions>
    <OperationsSubArea xmlns="bd52c674-9eb6-4ff1-85cb-4fb748e524c9">VET provision and quality</OperationsSubArea>
    <Other_x0020_Document_x0020_Type xmlns="df6b2545-d15d-4d63-86ca-644416e434f8">Presentation</Other_x0020_Document_x0020_Typ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Other Document" ma:contentTypeID="0x01010018C77CAB493C4CC28C851D171ACDEB5D00FCF6565F3E957449B85F2E7ADC7E351800EF8081C742077A4795BCB55279A5E186" ma:contentTypeVersion="21" ma:contentTypeDescription="" ma:contentTypeScope="" ma:versionID="d8cd6cb8e214312b5bf38a34b6a8ba3a">
  <xsd:schema xmlns:xsd="http://www.w3.org/2001/XMLSchema" xmlns:xs="http://www.w3.org/2001/XMLSchema" xmlns:p="http://schemas.microsoft.com/office/2006/metadata/properties" xmlns:ns1="df6b2545-d15d-4d63-86ca-644416e434f8" xmlns:ns2="bd52c674-9eb6-4ff1-85cb-4fb748e524c9" targetNamespace="http://schemas.microsoft.com/office/2006/metadata/properties" ma:root="true" ma:fieldsID="3424cabc82f9d1f2cc594841a2297794" ns1:_="" ns2:_="">
    <xsd:import namespace="df6b2545-d15d-4d63-86ca-644416e434f8"/>
    <xsd:import namespace="bd52c674-9eb6-4ff1-85cb-4fb748e524c9"/>
    <xsd:element name="properties">
      <xsd:complexType>
        <xsd:sequence>
          <xsd:element name="documentManagement">
            <xsd:complexType>
              <xsd:all>
                <xsd:element ref="ns1:Other_x0020_Document_x0020_Type"/>
                <xsd:element ref="ns2:OperationsSubArea"/>
                <xsd:element ref="ns2:ReferenceYear"/>
                <xsd:element ref="ns2:Authors" minOccurs="0"/>
                <xsd:element ref="ns2:ETFLanguage" minOccurs="0"/>
                <xsd:element ref="ns2:ReferenceNumber" minOccurs="0"/>
                <xsd:element ref="ns2:Operations_x0020_Keywords" minOccurs="0"/>
                <xsd:element ref="ns1:Countries" minOccurs="0"/>
                <xsd:element ref="ns1:Regions" minOccurs="0"/>
                <xsd:element ref="ns2:Status" minOccurs="0"/>
                <xsd:element ref="ns2:Origin" minOccurs="0"/>
                <xsd:element ref="ns1:General_x0020_Keywords" minOccurs="0"/>
                <xsd:element ref="ns1:_dlc_DocId" minOccurs="0"/>
                <xsd:element ref="ns1:_dlc_DocIdUrl" minOccurs="0"/>
                <xsd:element ref="ns1:_dlc_DocIdPersistId" minOccurs="0"/>
                <xsd:element ref="ns1:IPubSourceDocPublicationStatus" minOccurs="0"/>
                <xsd:element ref="ns1:Intra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b2545-d15d-4d63-86ca-644416e434f8" elementFormDefault="qualified">
    <xsd:import namespace="http://schemas.microsoft.com/office/2006/documentManagement/types"/>
    <xsd:import namespace="http://schemas.microsoft.com/office/infopath/2007/PartnerControls"/>
    <xsd:element name="Other_x0020_Document_x0020_Type" ma:index="0" ma:displayName="Other Document Type" ma:format="Dropdown" ma:internalName="Other_x0020_Document_x0020_Type" ma:readOnly="false">
      <xsd:simpleType>
        <xsd:restriction base="dms:Choice">
          <xsd:enumeration value="Action plan"/>
          <xsd:enumeration value="Agenda"/>
          <xsd:enumeration value="Assessment-evaluation-audit"/>
          <xsd:enumeration value="Cooperation agreement"/>
          <xsd:enumeration value="Correspondence"/>
          <xsd:enumeration value="Decision"/>
          <xsd:enumeration value="Form"/>
          <xsd:enumeration value="Guide-manual"/>
          <xsd:enumeration value="Leaflet"/>
          <xsd:enumeration value="Memo"/>
          <xsd:enumeration value="Minutes"/>
          <xsd:enumeration value="Mission report"/>
          <xsd:enumeration value="Note to the file"/>
          <xsd:enumeration value="Plan"/>
          <xsd:enumeration value="Policy"/>
          <xsd:enumeration value="Presentation"/>
          <xsd:enumeration value="Process-procedure"/>
          <xsd:enumeration value="Progress report"/>
          <xsd:enumeration value="Questionnaire-Survey"/>
          <xsd:enumeration value="Report"/>
          <xsd:enumeration value="Rule-regulation-provision"/>
          <xsd:enumeration value="Template"/>
        </xsd:restriction>
      </xsd:simpleType>
    </xsd:element>
    <xsd:element name="Countries" ma:index="9" nillable="true" ma:displayName="Countries" ma:list="{9194351c-4b7d-432a-9a74-6cfaf37d5a5a}" ma:internalName="Countries0" ma:readOnly="false" ma:showField="Title" ma:web="df6b2545-d15d-4d63-86ca-644416e434f8" ma:requiredMultiChoice="true">
      <xsd:complexType>
        <xsd:complexContent>
          <xsd:extension base="dms:MultiChoiceLookup">
            <xsd:sequence>
              <xsd:element name="Value" type="dms:Lookup" maxOccurs="unbounded" minOccurs="0" nillable="true"/>
            </xsd:sequence>
          </xsd:extension>
        </xsd:complexContent>
      </xsd:complexType>
    </xsd:element>
    <xsd:element name="Regions" ma:index="10" nillable="true" ma:displayName="Regions" ma:default="Not Applicable" ma:internalName="Regions" ma:readOnly="false" ma:requiredMultiChoice="true">
      <xsd:complexType>
        <xsd:complexContent>
          <xsd:extension base="dms:MultiChoice">
            <xsd:sequence>
              <xsd:element name="Value" maxOccurs="unbounded" minOccurs="0" nillable="true">
                <xsd:simpleType>
                  <xsd:restriction base="dms:Choice">
                    <xsd:enumeration value="Not Applicable"/>
                    <xsd:enumeration value="Central Asia"/>
                    <xsd:enumeration value="Eastern Europe"/>
                    <xsd:enumeration value="South Eastern Europe and Turkey (SEET)"/>
                    <xsd:enumeration value="Southern and Eastern Mediterranean (SEMED)"/>
                  </xsd:restriction>
                </xsd:simpleType>
              </xsd:element>
            </xsd:sequence>
          </xsd:extension>
        </xsd:complexContent>
      </xsd:complexType>
    </xsd:element>
    <xsd:element name="General_x0020_Keywords" ma:index="13" nillable="true" ma:displayName="General Keywords" ma:hidden="true" ma:internalName="General_x0020_Keywords" ma:readOnly="false">
      <xsd:complexType>
        <xsd:complexContent>
          <xsd:extension base="dms:MultiChoice">
            <xsd:sequence>
              <xsd:element name="Value" maxOccurs="unbounded" minOccurs="0" nillable="true">
                <xsd:simpleType>
                  <xsd:restriction base="dms:Choice">
                    <xsd:enumeration value="Administration"/>
                    <xsd:enumeration value="Audit"/>
                    <xsd:enumeration value="Budget"/>
                    <xsd:enumeration value="Communication"/>
                    <xsd:enumeration value="Corporate"/>
                    <xsd:enumeration value="Correspondence"/>
                    <xsd:enumeration value="Evaluation"/>
                    <xsd:enumeration value="Facilities"/>
                    <xsd:enumeration value="Finance"/>
                    <xsd:enumeration value="Governance"/>
                    <xsd:enumeration value="Human resources"/>
                    <xsd:enumeration value="ICT"/>
                    <xsd:enumeration value="Management"/>
                    <xsd:enumeration value="Monitoring"/>
                    <xsd:enumeration value="Operations"/>
                    <xsd:enumeration value="Organisational development"/>
                    <xsd:enumeration value="Planning"/>
                    <xsd:enumeration value="Procurement"/>
                    <xsd:enumeration value="Reporting"/>
                    <xsd:enumeration value="Staff committee"/>
                    <xsd:enumeration value="Strategy"/>
                  </xsd:restriction>
                </xsd:simpleType>
              </xsd:element>
            </xsd:sequence>
          </xsd:extension>
        </xsd:complexContent>
      </xsd:complex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IPubSourceDocPublicationStatus" ma:index="23" nillable="true" ma:displayName="Publication Status" ma:format="Dropdown" ma:hidden="true" ma:internalName="IPubSourceDocPublicationStatus" ma:readOnly="false">
      <xsd:simpleType>
        <xsd:restriction base="dms:Choice">
          <xsd:enumeration value="Published"/>
          <xsd:enumeration value="Unpublished"/>
        </xsd:restriction>
      </xsd:simpleType>
    </xsd:element>
    <xsd:element name="Intranet" ma:index="24" nillable="true" ma:displayName="Intranet" ma:default="0" ma:internalName="Intrane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d52c674-9eb6-4ff1-85cb-4fb748e524c9" elementFormDefault="qualified">
    <xsd:import namespace="http://schemas.microsoft.com/office/2006/documentManagement/types"/>
    <xsd:import namespace="http://schemas.microsoft.com/office/infopath/2007/PartnerControls"/>
    <xsd:element name="OperationsSubArea" ma:index="1" ma:displayName="Operations Sub Area" ma:format="Dropdown" ma:internalName="OperationsSubArea">
      <xsd:simpleType>
        <xsd:restriction base="dms:Choice">
          <xsd:enumeration value="Support to the EU policy and external assistance"/>
          <xsd:enumeration value="Policy analysis and system wide progress monitoring"/>
          <xsd:enumeration value="VET governance"/>
          <xsd:enumeration value="Qualifications and qualification system"/>
          <xsd:enumeration value="VET provision and quality"/>
          <xsd:enumeration value="Employment, employability and mobility"/>
          <xsd:enumeration value="Entrepreneurial learning and enterprise skills"/>
          <xsd:enumeration value="Country desks"/>
          <xsd:enumeration value="GEMM"/>
          <xsd:enumeration value="Statistics"/>
          <xsd:enumeration value="Knowledge management"/>
          <xsd:enumeration value="Capacity building"/>
          <xsd:enumeration value="Expertise development"/>
          <xsd:enumeration value="Regional activities"/>
          <xsd:enumeration value="Management and coordination"/>
          <xsd:enumeration value="Planning monitoring and reporting"/>
          <xsd:enumeration value="Finance and procurement"/>
        </xsd:restriction>
      </xsd:simpleType>
    </xsd:element>
    <xsd:element name="ReferenceYear" ma:index="4" ma:displayName="Reference Year" ma:default="2020" ma:format="Dropdown" ma:internalName="ReferenceYear">
      <xsd:simpleType>
        <xsd:restriction base="dms:Choice">
          <xsd:enumeration value="2030"/>
          <xsd:enumeration value="2029"/>
          <xsd:enumeration value="2028"/>
          <xsd:enumeration value="2027"/>
          <xsd:enumeration value="2026"/>
          <xsd:enumeration value="2025"/>
          <xsd:enumeration value="2024"/>
          <xsd:enumeration value="2023"/>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enumeration value="1989"/>
          <xsd:enumeration value="1988"/>
          <xsd:enumeration value="1987"/>
          <xsd:enumeration value="1986"/>
          <xsd:enumeration value="1985"/>
          <xsd:enumeration value="0000"/>
        </xsd:restriction>
      </xsd:simpleType>
    </xsd:element>
    <xsd:element name="Authors" ma:index="5" nillable="true" ma:displayName="Authors" ma:internalName="Authors">
      <xsd:simpleType>
        <xsd:restriction base="dms:Text"/>
      </xsd:simpleType>
    </xsd:element>
    <xsd:element name="ETFLanguage" ma:index="6" nillable="true" ma:displayName="Language" ma:default="English" ma:format="Dropdown" ma:internalName="ETFLanguage">
      <xsd:simpleType>
        <xsd:restriction base="dms:Choice">
          <xsd:enumeration value="English"/>
          <xsd:enumeration value="Italian"/>
          <xsd:enumeration value="French"/>
          <xsd:enumeration value="German"/>
          <xsd:enumeration value="Spanish"/>
          <xsd:enumeration value="Arabic"/>
          <xsd:enumeration value="Russian"/>
          <xsd:enumeration value="Local language"/>
        </xsd:restriction>
      </xsd:simpleType>
    </xsd:element>
    <xsd:element name="ReferenceNumber" ma:index="7" nillable="true" ma:displayName="Reference Number" ma:internalName="ReferenceNumber">
      <xsd:simpleType>
        <xsd:restriction base="dms:Text"/>
      </xsd:simpleType>
    </xsd:element>
    <xsd:element name="Operations_x0020_Keywords" ma:index="8" nillable="true" ma:displayName="Operations Keywords" ma:internalName="Operations_x0020_Keywords" ma:readOnly="false">
      <xsd:complexType>
        <xsd:complexContent>
          <xsd:extension base="dms:MultiChoice">
            <xsd:sequence>
              <xsd:element name="Value" maxOccurs="unbounded" minOccurs="0" nillable="true">
                <xsd:simpleType>
                  <xsd:restriction base="dms:Choice">
                    <xsd:enumeration value="Capacity building"/>
                    <xsd:enumeration value="Centres of Vocational Excellence – COVEs"/>
                    <xsd:enumeration value="Dissemination"/>
                    <xsd:enumeration value="Donors cooperation"/>
                    <xsd:enumeration value="Expertise development"/>
                    <xsd:enumeration value="Indicators"/>
                    <xsd:enumeration value="Knowledge management"/>
                    <xsd:enumeration value="Microdata"/>
                    <xsd:enumeration value="Policy advice"/>
                    <xsd:enumeration value="Programming"/>
                    <xsd:enumeration value="Quality for Events"/>
                    <xsd:enumeration value="Regional activities"/>
                    <xsd:enumeration value="Statistics"/>
                    <xsd:enumeration value="Virtual library"/>
                  </xsd:restriction>
                </xsd:simpleType>
              </xsd:element>
            </xsd:sequence>
          </xsd:extension>
        </xsd:complexContent>
      </xsd:complexType>
    </xsd:element>
    <xsd:element name="Status" ma:index="11" nillable="true" ma:displayName="Status" ma:hidden="true" ma:internalName="Status" ma:readOnly="false">
      <xsd:simpleType>
        <xsd:restriction base="dms:Choice">
          <xsd:enumeration value="Draft"/>
          <xsd:enumeration value="Final"/>
          <xsd:enumeration value="Expired"/>
        </xsd:restriction>
      </xsd:simpleType>
    </xsd:element>
    <xsd:element name="Origin" ma:index="12" nillable="true" ma:displayName="Origin" ma:hidden="true" ma:internalName="Origin" ma:readOnly="false">
      <xsd:simpleType>
        <xsd:restriction base="dms:Choice">
          <xsd:enumeration value="ETF"/>
          <xsd:enumeration value="External"/>
          <xsd:enumeration value="Commiss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A3865-AB0B-4AE0-9B01-243498219D6D}">
  <ds:schemaRefs>
    <ds:schemaRef ds:uri="df6b2545-d15d-4d63-86ca-644416e434f8"/>
    <ds:schemaRef ds:uri="http://purl.org/dc/dcmitype/"/>
    <ds:schemaRef ds:uri="http://schemas.microsoft.com/office/2006/metadata/properties"/>
    <ds:schemaRef ds:uri="http://schemas.microsoft.com/office/infopath/2007/PartnerControl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bd52c674-9eb6-4ff1-85cb-4fb748e524c9"/>
  </ds:schemaRefs>
</ds:datastoreItem>
</file>

<file path=customXml/itemProps2.xml><?xml version="1.0" encoding="utf-8"?>
<ds:datastoreItem xmlns:ds="http://schemas.openxmlformats.org/officeDocument/2006/customXml" ds:itemID="{14493970-3017-414A-8A22-9289A8C82C85}">
  <ds:schemaRefs>
    <ds:schemaRef ds:uri="http://schemas.microsoft.com/sharepoint/events"/>
  </ds:schemaRefs>
</ds:datastoreItem>
</file>

<file path=customXml/itemProps3.xml><?xml version="1.0" encoding="utf-8"?>
<ds:datastoreItem xmlns:ds="http://schemas.openxmlformats.org/officeDocument/2006/customXml" ds:itemID="{A0200E0E-B4DC-44DD-9E9C-E1F00EC67831}">
  <ds:schemaRefs>
    <ds:schemaRef ds:uri="http://schemas.microsoft.com/sharepoint/v3/contenttype/forms"/>
  </ds:schemaRefs>
</ds:datastoreItem>
</file>

<file path=customXml/itemProps4.xml><?xml version="1.0" encoding="utf-8"?>
<ds:datastoreItem xmlns:ds="http://schemas.openxmlformats.org/officeDocument/2006/customXml" ds:itemID="{4FD3C689-EC5A-499C-9F5E-AF578C165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b2545-d15d-4d63-86ca-644416e434f8"/>
    <ds:schemaRef ds:uri="bd52c674-9eb6-4ff1-85cb-4fb748e52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1492</TotalTime>
  <Words>1480</Words>
  <Application>Microsoft Office PowerPoint</Application>
  <PresentationFormat>On-screen Show (16:9)</PresentationFormat>
  <Paragraphs>225</Paragraphs>
  <Slides>34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MontrealTS-Medium</vt:lpstr>
      <vt:lpstr>Montreal</vt:lpstr>
      <vt:lpstr>MontrealTS-Light</vt:lpstr>
      <vt:lpstr>Arial</vt:lpstr>
      <vt:lpstr>Calibri</vt:lpstr>
      <vt:lpstr>ETF Template - Blue</vt:lpstr>
      <vt:lpstr>PowerPoint Presentation</vt:lpstr>
      <vt:lpstr>PowerPoint Presentation</vt:lpstr>
      <vt:lpstr>PowerPoint Presentation</vt:lpstr>
      <vt:lpstr>HOW WE SEE THE CENTRES OF VOCATIONAL EXCELLENCE</vt:lpstr>
      <vt:lpstr>COVES CAN HELP ADDRESS: </vt:lpstr>
      <vt:lpstr>PowerPoint Presentation</vt:lpstr>
      <vt:lpstr>PowerPoint Presentation</vt:lpstr>
      <vt:lpstr>PowerPoint Presentation</vt:lpstr>
      <vt:lpstr>PowerPoint Presentation</vt:lpstr>
      <vt:lpstr>PowerPoint Presentation</vt:lpstr>
      <vt:lpstr>PowerPoint Presentation</vt:lpstr>
      <vt:lpstr>SELECTING COVES FOR ENE</vt:lpstr>
      <vt:lpstr>WHAT ARE THE EXPECTED OUTPUTS FROM ENE</vt:lpstr>
      <vt:lpstr>ENE AREAS (DIMENSIONS) OF FOCUS FOR 2020/2022</vt:lpstr>
      <vt:lpstr>ENE AREAS (DIMENSIONS) OF FOCUS FOR 2020/2022</vt:lpstr>
      <vt:lpstr>PowerPoint Presentation</vt:lpstr>
      <vt:lpstr>The Registry serves three main purposes…</vt:lpstr>
      <vt:lpstr>SELF ASSESSMENT TOOL FOR COVES</vt:lpstr>
      <vt:lpstr>SELF ASSESSMENT TOOL FOR COVES</vt:lpstr>
      <vt:lpstr>WHAT ACTIONS ARE FORESEEN THROUGH SUB-INITIATIVES</vt:lpstr>
      <vt:lpstr>PowerPoint Presentation</vt:lpstr>
      <vt:lpstr>HOW ARE  ERASMUS PARTNERSHIPS LINKED?</vt:lpstr>
      <vt:lpstr>PowerPoint Presentation</vt:lpstr>
      <vt:lpstr>SUB-INITIATIVE 1 – PARTNERSHIP ON WORK-BASED LEARNING </vt:lpstr>
      <vt:lpstr>SUB-INITIATIVE 1 – PARTNERSHIP ON WORK-BASED LEARNING </vt:lpstr>
      <vt:lpstr>SUB-INITIATIVE 1 – PARTNERSHIP ON WORK-BASED LEARNING </vt:lpstr>
      <vt:lpstr>SUB-INITIATIVE 2 – institutional partnership  with other institutions </vt:lpstr>
      <vt:lpstr>PowerPoint Presentation</vt:lpstr>
      <vt:lpstr>SUB-INITIATIVE 3 – PARTNERSHIP ON AUTONOMY OF COVEs   </vt:lpstr>
      <vt:lpstr>Smart Specialisation – Links with ENE  </vt:lpstr>
      <vt:lpstr>Smart Specialisation – Links with ENE  </vt:lpstr>
      <vt:lpstr>INDICATIVE TIMETABLE FOR DELIVERABLES IN 2020</vt:lpstr>
      <vt:lpstr>INDICATIVE TIMETABLE Contd.</vt:lpstr>
      <vt:lpstr>Keep up to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ENE for CoVEs March 2020 final (long version)</dc:title>
  <dc:creator>Jo Anstey</dc:creator>
  <cp:lastModifiedBy>Denise Loughran</cp:lastModifiedBy>
  <cp:revision>21</cp:revision>
  <dcterms:created xsi:type="dcterms:W3CDTF">2020-06-14T10:51:13Z</dcterms:created>
  <dcterms:modified xsi:type="dcterms:W3CDTF">2020-06-23T10:00:20Z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0x01010018C77CAB493C4CC28C851D171ACDEB5D00FCF6565F3E957449B85F2E7ADC7E351800EF8081C742077A4795BCB55279A5E186</vt:lpwstr>
  </property>
  <property fmtid="{D5CDD505-2E9C-101B-9397-08002B2CF9AE}" pid="3" name="Area">
    <vt:lpwstr>Operations</vt:lpwstr>
  </property>
  <property fmtid="{D5CDD505-2E9C-101B-9397-08002B2CF9AE}" pid="4" name="_dlc_DocIdItemGuid">
    <vt:lpwstr>ee0a490e-bcf8-43e2-b647-6ba8ef57c29f</vt:lpwstr>
  </property>
</Properties>
</file>