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2"/>
  </p:notesMasterIdLst>
  <p:sldIdLst>
    <p:sldId id="256" r:id="rId2"/>
    <p:sldId id="258" r:id="rId3"/>
    <p:sldId id="260" r:id="rId4"/>
    <p:sldId id="259" r:id="rId5"/>
    <p:sldId id="261" r:id="rId6"/>
    <p:sldId id="262" r:id="rId7"/>
    <p:sldId id="263" r:id="rId8"/>
    <p:sldId id="264" r:id="rId9"/>
    <p:sldId id="265" r:id="rId10"/>
    <p:sldId id="266" r:id="rId11"/>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350" autoAdjust="0"/>
  </p:normalViewPr>
  <p:slideViewPr>
    <p:cSldViewPr snapToGrid="0">
      <p:cViewPr varScale="1">
        <p:scale>
          <a:sx n="83" d="100"/>
          <a:sy n="83" d="100"/>
        </p:scale>
        <p:origin x="16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FC521C-49CC-4B26-83E2-6E5601F922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o-RO"/>
        </a:p>
      </dgm:t>
    </dgm:pt>
    <dgm:pt modelId="{75AE8A09-B284-4BC0-97D8-734AA8A6BC7F}">
      <dgm:prSet phldrT="[Text]" custT="1"/>
      <dgm:spPr/>
      <dgm:t>
        <a:bodyPr/>
        <a:lstStyle/>
        <a:p>
          <a:r>
            <a:rPr lang="en-US" sz="2000" dirty="0" smtClean="0"/>
            <a:t>Ordinance of the Ministry of Education </a:t>
          </a:r>
          <a:r>
            <a:rPr lang="en-US" sz="2000" b="1" dirty="0" smtClean="0"/>
            <a:t>OMECS  Nr. 4456 / 8 July 2015.</a:t>
          </a:r>
          <a:r>
            <a:rPr lang="en-US" sz="2000" dirty="0" smtClean="0"/>
            <a:t>  </a:t>
          </a:r>
          <a:endParaRPr lang="ro-RO" sz="2000" dirty="0"/>
        </a:p>
      </dgm:t>
    </dgm:pt>
    <dgm:pt modelId="{496A2D50-CA04-4882-B27A-728D52729EC3}" type="parTrans" cxnId="{83A7859E-374C-4E8E-98EF-3E9F460A3E63}">
      <dgm:prSet/>
      <dgm:spPr/>
      <dgm:t>
        <a:bodyPr/>
        <a:lstStyle/>
        <a:p>
          <a:endParaRPr lang="ro-RO" sz="2000"/>
        </a:p>
      </dgm:t>
    </dgm:pt>
    <dgm:pt modelId="{6036B20D-647D-472C-A7F6-E48B99B44CB7}" type="sibTrans" cxnId="{83A7859E-374C-4E8E-98EF-3E9F460A3E63}">
      <dgm:prSet/>
      <dgm:spPr/>
      <dgm:t>
        <a:bodyPr/>
        <a:lstStyle/>
        <a:p>
          <a:endParaRPr lang="ro-RO" sz="2000"/>
        </a:p>
      </dgm:t>
    </dgm:pt>
    <dgm:pt modelId="{DFC2D1AE-974C-4C08-9C98-7D6419F74EFE}">
      <dgm:prSet phldrT="[Text]" custT="1"/>
      <dgm:spPr/>
      <dgm:t>
        <a:bodyPr/>
        <a:lstStyle/>
        <a:p>
          <a:pPr algn="ctr"/>
          <a:r>
            <a:rPr lang="en-US" sz="2000" dirty="0" smtClean="0"/>
            <a:t>Operational regulations   </a:t>
          </a:r>
          <a:endParaRPr lang="ro-RO" sz="2000" dirty="0"/>
        </a:p>
      </dgm:t>
    </dgm:pt>
    <dgm:pt modelId="{E6F491CE-6A2F-4A11-974E-78F14C36C5C6}" type="parTrans" cxnId="{09320D2D-98E0-42E7-97C4-DE39B8C6BD51}">
      <dgm:prSet/>
      <dgm:spPr/>
      <dgm:t>
        <a:bodyPr/>
        <a:lstStyle/>
        <a:p>
          <a:endParaRPr lang="ro-RO" sz="2000"/>
        </a:p>
      </dgm:t>
    </dgm:pt>
    <dgm:pt modelId="{D8F49D55-B093-44A8-AD73-5D5EBA9C1683}" type="sibTrans" cxnId="{09320D2D-98E0-42E7-97C4-DE39B8C6BD51}">
      <dgm:prSet/>
      <dgm:spPr/>
      <dgm:t>
        <a:bodyPr/>
        <a:lstStyle/>
        <a:p>
          <a:endParaRPr lang="ro-RO" sz="2000"/>
        </a:p>
      </dgm:t>
    </dgm:pt>
    <dgm:pt modelId="{2718FBD2-25E5-45B2-99F9-4D4E70049D0D}">
      <dgm:prSet custT="1"/>
      <dgm:spPr/>
      <dgm:t>
        <a:bodyPr/>
        <a:lstStyle/>
        <a:p>
          <a:pPr algn="ctr"/>
          <a:r>
            <a:rPr lang="en-US" sz="2000" b="1" dirty="0" smtClean="0"/>
            <a:t>Education Act </a:t>
          </a:r>
        </a:p>
        <a:p>
          <a:pPr algn="ctr"/>
          <a:r>
            <a:rPr lang="en-US" sz="2000" dirty="0" smtClean="0"/>
            <a:t>Law nr. 1/2011) </a:t>
          </a:r>
          <a:endParaRPr lang="ro-RO" sz="2000" dirty="0"/>
        </a:p>
      </dgm:t>
    </dgm:pt>
    <dgm:pt modelId="{3A439BEB-63E6-4838-AFF7-CD5C3DC419E7}" type="parTrans" cxnId="{B41917B0-EFC1-41C3-8A63-8EC8174FEBAC}">
      <dgm:prSet/>
      <dgm:spPr/>
      <dgm:t>
        <a:bodyPr/>
        <a:lstStyle/>
        <a:p>
          <a:endParaRPr lang="ro-RO" sz="2000"/>
        </a:p>
      </dgm:t>
    </dgm:pt>
    <dgm:pt modelId="{279CF32A-A1BF-4106-9749-2E82481D0599}" type="sibTrans" cxnId="{B41917B0-EFC1-41C3-8A63-8EC8174FEBAC}">
      <dgm:prSet/>
      <dgm:spPr/>
      <dgm:t>
        <a:bodyPr/>
        <a:lstStyle/>
        <a:p>
          <a:endParaRPr lang="ro-RO" sz="2000"/>
        </a:p>
      </dgm:t>
    </dgm:pt>
    <dgm:pt modelId="{23109462-DB77-43C8-AD8E-EE78705DD120}" type="pres">
      <dgm:prSet presAssocID="{68FC521C-49CC-4B26-83E2-6E5601F922F1}" presName="linear" presStyleCnt="0">
        <dgm:presLayoutVars>
          <dgm:dir/>
          <dgm:animLvl val="lvl"/>
          <dgm:resizeHandles val="exact"/>
        </dgm:presLayoutVars>
      </dgm:prSet>
      <dgm:spPr/>
      <dgm:t>
        <a:bodyPr/>
        <a:lstStyle/>
        <a:p>
          <a:endParaRPr lang="en-GB"/>
        </a:p>
      </dgm:t>
    </dgm:pt>
    <dgm:pt modelId="{102DCAD6-568F-47F9-8844-97BA26846D70}" type="pres">
      <dgm:prSet presAssocID="{2718FBD2-25E5-45B2-99F9-4D4E70049D0D}" presName="parentLin" presStyleCnt="0"/>
      <dgm:spPr/>
    </dgm:pt>
    <dgm:pt modelId="{A7CCCC38-DCC2-4CAF-B9C4-C5AE1EF7A2AD}" type="pres">
      <dgm:prSet presAssocID="{2718FBD2-25E5-45B2-99F9-4D4E70049D0D}" presName="parentLeftMargin" presStyleLbl="node1" presStyleIdx="0" presStyleCnt="3"/>
      <dgm:spPr/>
      <dgm:t>
        <a:bodyPr/>
        <a:lstStyle/>
        <a:p>
          <a:endParaRPr lang="en-GB"/>
        </a:p>
      </dgm:t>
    </dgm:pt>
    <dgm:pt modelId="{8AD40FE6-3E52-4898-830E-15E80B21363C}" type="pres">
      <dgm:prSet presAssocID="{2718FBD2-25E5-45B2-99F9-4D4E70049D0D}" presName="parentText" presStyleLbl="node1" presStyleIdx="0" presStyleCnt="3" custScaleX="108033">
        <dgm:presLayoutVars>
          <dgm:chMax val="0"/>
          <dgm:bulletEnabled val="1"/>
        </dgm:presLayoutVars>
      </dgm:prSet>
      <dgm:spPr/>
      <dgm:t>
        <a:bodyPr/>
        <a:lstStyle/>
        <a:p>
          <a:endParaRPr lang="ro-RO"/>
        </a:p>
      </dgm:t>
    </dgm:pt>
    <dgm:pt modelId="{FC28CC0A-B198-4C40-BF5F-09839B7DC05E}" type="pres">
      <dgm:prSet presAssocID="{2718FBD2-25E5-45B2-99F9-4D4E70049D0D}" presName="negativeSpace" presStyleCnt="0"/>
      <dgm:spPr/>
    </dgm:pt>
    <dgm:pt modelId="{02DC777D-A11F-4ACE-86A0-ACA98A3E0536}" type="pres">
      <dgm:prSet presAssocID="{2718FBD2-25E5-45B2-99F9-4D4E70049D0D}" presName="childText" presStyleLbl="conFgAcc1" presStyleIdx="0" presStyleCnt="3">
        <dgm:presLayoutVars>
          <dgm:bulletEnabled val="1"/>
        </dgm:presLayoutVars>
      </dgm:prSet>
      <dgm:spPr/>
    </dgm:pt>
    <dgm:pt modelId="{D6082A60-5191-4822-BCC1-6D476540A388}" type="pres">
      <dgm:prSet presAssocID="{279CF32A-A1BF-4106-9749-2E82481D0599}" presName="spaceBetweenRectangles" presStyleCnt="0"/>
      <dgm:spPr/>
    </dgm:pt>
    <dgm:pt modelId="{71B8CC9A-914B-4B23-9D57-5EBFADAC883F}" type="pres">
      <dgm:prSet presAssocID="{75AE8A09-B284-4BC0-97D8-734AA8A6BC7F}" presName="parentLin" presStyleCnt="0"/>
      <dgm:spPr/>
    </dgm:pt>
    <dgm:pt modelId="{F8009F6A-D93C-45B5-B68D-3C03E945DA99}" type="pres">
      <dgm:prSet presAssocID="{75AE8A09-B284-4BC0-97D8-734AA8A6BC7F}" presName="parentLeftMargin" presStyleLbl="node1" presStyleIdx="0" presStyleCnt="3"/>
      <dgm:spPr/>
      <dgm:t>
        <a:bodyPr/>
        <a:lstStyle/>
        <a:p>
          <a:endParaRPr lang="en-GB"/>
        </a:p>
      </dgm:t>
    </dgm:pt>
    <dgm:pt modelId="{B83DD9D8-5437-4342-9F30-6F6B28E0BD09}" type="pres">
      <dgm:prSet presAssocID="{75AE8A09-B284-4BC0-97D8-734AA8A6BC7F}" presName="parentText" presStyleLbl="node1" presStyleIdx="1" presStyleCnt="3" custScaleX="142554">
        <dgm:presLayoutVars>
          <dgm:chMax val="0"/>
          <dgm:bulletEnabled val="1"/>
        </dgm:presLayoutVars>
      </dgm:prSet>
      <dgm:spPr/>
      <dgm:t>
        <a:bodyPr/>
        <a:lstStyle/>
        <a:p>
          <a:endParaRPr lang="ro-RO"/>
        </a:p>
      </dgm:t>
    </dgm:pt>
    <dgm:pt modelId="{3F949893-8675-48F7-8D12-002E482FD33D}" type="pres">
      <dgm:prSet presAssocID="{75AE8A09-B284-4BC0-97D8-734AA8A6BC7F}" presName="negativeSpace" presStyleCnt="0"/>
      <dgm:spPr/>
    </dgm:pt>
    <dgm:pt modelId="{3501D86D-D3B6-4129-99FA-F45605B48140}" type="pres">
      <dgm:prSet presAssocID="{75AE8A09-B284-4BC0-97D8-734AA8A6BC7F}" presName="childText" presStyleLbl="conFgAcc1" presStyleIdx="1" presStyleCnt="3">
        <dgm:presLayoutVars>
          <dgm:bulletEnabled val="1"/>
        </dgm:presLayoutVars>
      </dgm:prSet>
      <dgm:spPr/>
    </dgm:pt>
    <dgm:pt modelId="{D09FD68C-27CF-48F1-B163-F18830B1AC0A}" type="pres">
      <dgm:prSet presAssocID="{6036B20D-647D-472C-A7F6-E48B99B44CB7}" presName="spaceBetweenRectangles" presStyleCnt="0"/>
      <dgm:spPr/>
    </dgm:pt>
    <dgm:pt modelId="{8EAD3880-BF3D-4E8B-8BA8-02D0B13DB327}" type="pres">
      <dgm:prSet presAssocID="{DFC2D1AE-974C-4C08-9C98-7D6419F74EFE}" presName="parentLin" presStyleCnt="0"/>
      <dgm:spPr/>
    </dgm:pt>
    <dgm:pt modelId="{09A0673C-5823-4216-9561-FF05F6E79A79}" type="pres">
      <dgm:prSet presAssocID="{DFC2D1AE-974C-4C08-9C98-7D6419F74EFE}" presName="parentLeftMargin" presStyleLbl="node1" presStyleIdx="1" presStyleCnt="3"/>
      <dgm:spPr/>
      <dgm:t>
        <a:bodyPr/>
        <a:lstStyle/>
        <a:p>
          <a:endParaRPr lang="en-GB"/>
        </a:p>
      </dgm:t>
    </dgm:pt>
    <dgm:pt modelId="{A0F84DF3-DC50-4640-BB11-80648705A3B9}" type="pres">
      <dgm:prSet presAssocID="{DFC2D1AE-974C-4C08-9C98-7D6419F74EFE}" presName="parentText" presStyleLbl="node1" presStyleIdx="2" presStyleCnt="3">
        <dgm:presLayoutVars>
          <dgm:chMax val="0"/>
          <dgm:bulletEnabled val="1"/>
        </dgm:presLayoutVars>
      </dgm:prSet>
      <dgm:spPr/>
      <dgm:t>
        <a:bodyPr/>
        <a:lstStyle/>
        <a:p>
          <a:endParaRPr lang="en-GB"/>
        </a:p>
      </dgm:t>
    </dgm:pt>
    <dgm:pt modelId="{B21CE2DE-6266-42A0-805F-46908B10D18D}" type="pres">
      <dgm:prSet presAssocID="{DFC2D1AE-974C-4C08-9C98-7D6419F74EFE}" presName="negativeSpace" presStyleCnt="0"/>
      <dgm:spPr/>
    </dgm:pt>
    <dgm:pt modelId="{F8459DD4-429B-411E-95BE-484839AFAC24}" type="pres">
      <dgm:prSet presAssocID="{DFC2D1AE-974C-4C08-9C98-7D6419F74EFE}" presName="childText" presStyleLbl="conFgAcc1" presStyleIdx="2" presStyleCnt="3">
        <dgm:presLayoutVars>
          <dgm:bulletEnabled val="1"/>
        </dgm:presLayoutVars>
      </dgm:prSet>
      <dgm:spPr/>
    </dgm:pt>
  </dgm:ptLst>
  <dgm:cxnLst>
    <dgm:cxn modelId="{FBD14771-0842-4BC8-8195-C1BEB4B9845E}" type="presOf" srcId="{2718FBD2-25E5-45B2-99F9-4D4E70049D0D}" destId="{A7CCCC38-DCC2-4CAF-B9C4-C5AE1EF7A2AD}" srcOrd="0" destOrd="0" presId="urn:microsoft.com/office/officeart/2005/8/layout/list1"/>
    <dgm:cxn modelId="{8F3197B7-DF19-4AEF-8A10-C61EE8038495}" type="presOf" srcId="{75AE8A09-B284-4BC0-97D8-734AA8A6BC7F}" destId="{F8009F6A-D93C-45B5-B68D-3C03E945DA99}" srcOrd="0" destOrd="0" presId="urn:microsoft.com/office/officeart/2005/8/layout/list1"/>
    <dgm:cxn modelId="{152021FA-DFE1-46F9-B694-66D1412A3FDA}" type="presOf" srcId="{DFC2D1AE-974C-4C08-9C98-7D6419F74EFE}" destId="{A0F84DF3-DC50-4640-BB11-80648705A3B9}" srcOrd="1" destOrd="0" presId="urn:microsoft.com/office/officeart/2005/8/layout/list1"/>
    <dgm:cxn modelId="{09320D2D-98E0-42E7-97C4-DE39B8C6BD51}" srcId="{68FC521C-49CC-4B26-83E2-6E5601F922F1}" destId="{DFC2D1AE-974C-4C08-9C98-7D6419F74EFE}" srcOrd="2" destOrd="0" parTransId="{E6F491CE-6A2F-4A11-974E-78F14C36C5C6}" sibTransId="{D8F49D55-B093-44A8-AD73-5D5EBA9C1683}"/>
    <dgm:cxn modelId="{A4ADF388-4161-43C2-B386-52A22C30AC01}" type="presOf" srcId="{2718FBD2-25E5-45B2-99F9-4D4E70049D0D}" destId="{8AD40FE6-3E52-4898-830E-15E80B21363C}" srcOrd="1" destOrd="0" presId="urn:microsoft.com/office/officeart/2005/8/layout/list1"/>
    <dgm:cxn modelId="{934D73DA-4123-4B1C-8A8C-248B07B42627}" type="presOf" srcId="{75AE8A09-B284-4BC0-97D8-734AA8A6BC7F}" destId="{B83DD9D8-5437-4342-9F30-6F6B28E0BD09}" srcOrd="1" destOrd="0" presId="urn:microsoft.com/office/officeart/2005/8/layout/list1"/>
    <dgm:cxn modelId="{23DADDB1-5255-444B-A0FF-4E56041039F2}" type="presOf" srcId="{DFC2D1AE-974C-4C08-9C98-7D6419F74EFE}" destId="{09A0673C-5823-4216-9561-FF05F6E79A79}" srcOrd="0" destOrd="0" presId="urn:microsoft.com/office/officeart/2005/8/layout/list1"/>
    <dgm:cxn modelId="{83A7859E-374C-4E8E-98EF-3E9F460A3E63}" srcId="{68FC521C-49CC-4B26-83E2-6E5601F922F1}" destId="{75AE8A09-B284-4BC0-97D8-734AA8A6BC7F}" srcOrd="1" destOrd="0" parTransId="{496A2D50-CA04-4882-B27A-728D52729EC3}" sibTransId="{6036B20D-647D-472C-A7F6-E48B99B44CB7}"/>
    <dgm:cxn modelId="{C18423DC-BE55-48E1-8DB2-DAF5DE70EB54}" type="presOf" srcId="{68FC521C-49CC-4B26-83E2-6E5601F922F1}" destId="{23109462-DB77-43C8-AD8E-EE78705DD120}" srcOrd="0" destOrd="0" presId="urn:microsoft.com/office/officeart/2005/8/layout/list1"/>
    <dgm:cxn modelId="{B41917B0-EFC1-41C3-8A63-8EC8174FEBAC}" srcId="{68FC521C-49CC-4B26-83E2-6E5601F922F1}" destId="{2718FBD2-25E5-45B2-99F9-4D4E70049D0D}" srcOrd="0" destOrd="0" parTransId="{3A439BEB-63E6-4838-AFF7-CD5C3DC419E7}" sibTransId="{279CF32A-A1BF-4106-9749-2E82481D0599}"/>
    <dgm:cxn modelId="{DB3ABE59-4E56-4E33-80B3-8A0BEADB689B}" type="presParOf" srcId="{23109462-DB77-43C8-AD8E-EE78705DD120}" destId="{102DCAD6-568F-47F9-8844-97BA26846D70}" srcOrd="0" destOrd="0" presId="urn:microsoft.com/office/officeart/2005/8/layout/list1"/>
    <dgm:cxn modelId="{AED408ED-E7DD-4FEF-ABDB-48F7FAE5C32E}" type="presParOf" srcId="{102DCAD6-568F-47F9-8844-97BA26846D70}" destId="{A7CCCC38-DCC2-4CAF-B9C4-C5AE1EF7A2AD}" srcOrd="0" destOrd="0" presId="urn:microsoft.com/office/officeart/2005/8/layout/list1"/>
    <dgm:cxn modelId="{B217C960-E034-4B82-AEBC-729EC354C95E}" type="presParOf" srcId="{102DCAD6-568F-47F9-8844-97BA26846D70}" destId="{8AD40FE6-3E52-4898-830E-15E80B21363C}" srcOrd="1" destOrd="0" presId="urn:microsoft.com/office/officeart/2005/8/layout/list1"/>
    <dgm:cxn modelId="{A9215D95-5D73-4228-AD6A-C19903E4E238}" type="presParOf" srcId="{23109462-DB77-43C8-AD8E-EE78705DD120}" destId="{FC28CC0A-B198-4C40-BF5F-09839B7DC05E}" srcOrd="1" destOrd="0" presId="urn:microsoft.com/office/officeart/2005/8/layout/list1"/>
    <dgm:cxn modelId="{E16C47FF-B3DF-4A68-811C-07926101B7F6}" type="presParOf" srcId="{23109462-DB77-43C8-AD8E-EE78705DD120}" destId="{02DC777D-A11F-4ACE-86A0-ACA98A3E0536}" srcOrd="2" destOrd="0" presId="urn:microsoft.com/office/officeart/2005/8/layout/list1"/>
    <dgm:cxn modelId="{A7EDF2BB-B9B4-45A5-BD55-C63F178CECB9}" type="presParOf" srcId="{23109462-DB77-43C8-AD8E-EE78705DD120}" destId="{D6082A60-5191-4822-BCC1-6D476540A388}" srcOrd="3" destOrd="0" presId="urn:microsoft.com/office/officeart/2005/8/layout/list1"/>
    <dgm:cxn modelId="{9B985428-0A50-4821-B4C7-52EEDC6F5A24}" type="presParOf" srcId="{23109462-DB77-43C8-AD8E-EE78705DD120}" destId="{71B8CC9A-914B-4B23-9D57-5EBFADAC883F}" srcOrd="4" destOrd="0" presId="urn:microsoft.com/office/officeart/2005/8/layout/list1"/>
    <dgm:cxn modelId="{99D00FCC-EBD0-4E62-BE1C-D95DD392A01B}" type="presParOf" srcId="{71B8CC9A-914B-4B23-9D57-5EBFADAC883F}" destId="{F8009F6A-D93C-45B5-B68D-3C03E945DA99}" srcOrd="0" destOrd="0" presId="urn:microsoft.com/office/officeart/2005/8/layout/list1"/>
    <dgm:cxn modelId="{30420F1D-D02D-4BA8-9C8A-D127746DACC8}" type="presParOf" srcId="{71B8CC9A-914B-4B23-9D57-5EBFADAC883F}" destId="{B83DD9D8-5437-4342-9F30-6F6B28E0BD09}" srcOrd="1" destOrd="0" presId="urn:microsoft.com/office/officeart/2005/8/layout/list1"/>
    <dgm:cxn modelId="{77676DDD-6431-4B4B-AF72-FE583792919F}" type="presParOf" srcId="{23109462-DB77-43C8-AD8E-EE78705DD120}" destId="{3F949893-8675-48F7-8D12-002E482FD33D}" srcOrd="5" destOrd="0" presId="urn:microsoft.com/office/officeart/2005/8/layout/list1"/>
    <dgm:cxn modelId="{EC890DEA-8170-4AA9-BBD6-26467E233528}" type="presParOf" srcId="{23109462-DB77-43C8-AD8E-EE78705DD120}" destId="{3501D86D-D3B6-4129-99FA-F45605B48140}" srcOrd="6" destOrd="0" presId="urn:microsoft.com/office/officeart/2005/8/layout/list1"/>
    <dgm:cxn modelId="{6D062B8D-72E7-4132-A297-2E853617AEBF}" type="presParOf" srcId="{23109462-DB77-43C8-AD8E-EE78705DD120}" destId="{D09FD68C-27CF-48F1-B163-F18830B1AC0A}" srcOrd="7" destOrd="0" presId="urn:microsoft.com/office/officeart/2005/8/layout/list1"/>
    <dgm:cxn modelId="{63D98151-2EA7-405C-AADF-7F6F71DCEE14}" type="presParOf" srcId="{23109462-DB77-43C8-AD8E-EE78705DD120}" destId="{8EAD3880-BF3D-4E8B-8BA8-02D0B13DB327}" srcOrd="8" destOrd="0" presId="urn:microsoft.com/office/officeart/2005/8/layout/list1"/>
    <dgm:cxn modelId="{B30BE3E3-3C87-4FC7-BBC3-B3158417A44A}" type="presParOf" srcId="{8EAD3880-BF3D-4E8B-8BA8-02D0B13DB327}" destId="{09A0673C-5823-4216-9561-FF05F6E79A79}" srcOrd="0" destOrd="0" presId="urn:microsoft.com/office/officeart/2005/8/layout/list1"/>
    <dgm:cxn modelId="{E87F234B-6541-40BF-BE3F-F8CE3532F3E6}" type="presParOf" srcId="{8EAD3880-BF3D-4E8B-8BA8-02D0B13DB327}" destId="{A0F84DF3-DC50-4640-BB11-80648705A3B9}" srcOrd="1" destOrd="0" presId="urn:microsoft.com/office/officeart/2005/8/layout/list1"/>
    <dgm:cxn modelId="{2EABD8F1-2851-45F2-A2AB-E7134B0F4637}" type="presParOf" srcId="{23109462-DB77-43C8-AD8E-EE78705DD120}" destId="{B21CE2DE-6266-42A0-805F-46908B10D18D}" srcOrd="9" destOrd="0" presId="urn:microsoft.com/office/officeart/2005/8/layout/list1"/>
    <dgm:cxn modelId="{B20310C5-8076-4BF3-8567-4D601A58B568}" type="presParOf" srcId="{23109462-DB77-43C8-AD8E-EE78705DD120}" destId="{F8459DD4-429B-411E-95BE-484839AFAC2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FC521C-49CC-4B26-83E2-6E5601F922F1}"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o-RO"/>
        </a:p>
      </dgm:t>
    </dgm:pt>
    <dgm:pt modelId="{75AE8A09-B284-4BC0-97D8-734AA8A6BC7F}">
      <dgm:prSet phldrT="[Text]" custT="1"/>
      <dgm:spPr/>
      <dgm:t>
        <a:bodyPr/>
        <a:lstStyle/>
        <a:p>
          <a:r>
            <a:rPr lang="en-US" sz="2000" dirty="0" smtClean="0"/>
            <a:t> COUNTY LEVEL </a:t>
          </a:r>
          <a:endParaRPr lang="ro-RO" sz="2000" dirty="0"/>
        </a:p>
      </dgm:t>
    </dgm:pt>
    <dgm:pt modelId="{496A2D50-CA04-4882-B27A-728D52729EC3}" type="parTrans" cxnId="{83A7859E-374C-4E8E-98EF-3E9F460A3E63}">
      <dgm:prSet/>
      <dgm:spPr/>
      <dgm:t>
        <a:bodyPr/>
        <a:lstStyle/>
        <a:p>
          <a:endParaRPr lang="ro-RO" sz="2000"/>
        </a:p>
      </dgm:t>
    </dgm:pt>
    <dgm:pt modelId="{6036B20D-647D-472C-A7F6-E48B99B44CB7}" type="sibTrans" cxnId="{83A7859E-374C-4E8E-98EF-3E9F460A3E63}">
      <dgm:prSet/>
      <dgm:spPr/>
      <dgm:t>
        <a:bodyPr/>
        <a:lstStyle/>
        <a:p>
          <a:endParaRPr lang="ro-RO" sz="2000"/>
        </a:p>
      </dgm:t>
    </dgm:pt>
    <dgm:pt modelId="{DFC2D1AE-974C-4C08-9C98-7D6419F74EFE}">
      <dgm:prSet phldrT="[Text]" custT="1"/>
      <dgm:spPr/>
      <dgm:t>
        <a:bodyPr/>
        <a:lstStyle/>
        <a:p>
          <a:pPr algn="ctr"/>
          <a:r>
            <a:rPr lang="en-US" sz="2000" dirty="0" smtClean="0"/>
            <a:t>LOCAL LEVEL </a:t>
          </a:r>
          <a:endParaRPr lang="ro-RO" sz="2000" dirty="0"/>
        </a:p>
      </dgm:t>
    </dgm:pt>
    <dgm:pt modelId="{E6F491CE-6A2F-4A11-974E-78F14C36C5C6}" type="parTrans" cxnId="{09320D2D-98E0-42E7-97C4-DE39B8C6BD51}">
      <dgm:prSet/>
      <dgm:spPr/>
      <dgm:t>
        <a:bodyPr/>
        <a:lstStyle/>
        <a:p>
          <a:endParaRPr lang="ro-RO" sz="2000"/>
        </a:p>
      </dgm:t>
    </dgm:pt>
    <dgm:pt modelId="{D8F49D55-B093-44A8-AD73-5D5EBA9C1683}" type="sibTrans" cxnId="{09320D2D-98E0-42E7-97C4-DE39B8C6BD51}">
      <dgm:prSet/>
      <dgm:spPr/>
      <dgm:t>
        <a:bodyPr/>
        <a:lstStyle/>
        <a:p>
          <a:endParaRPr lang="ro-RO" sz="2000"/>
        </a:p>
      </dgm:t>
    </dgm:pt>
    <dgm:pt modelId="{2718FBD2-25E5-45B2-99F9-4D4E70049D0D}">
      <dgm:prSet custT="1"/>
      <dgm:spPr/>
      <dgm:t>
        <a:bodyPr/>
        <a:lstStyle/>
        <a:p>
          <a:pPr algn="ctr"/>
          <a:r>
            <a:rPr lang="en-US" sz="2000" b="1" dirty="0" smtClean="0"/>
            <a:t>Education Act </a:t>
          </a:r>
        </a:p>
        <a:p>
          <a:pPr algn="ctr"/>
          <a:r>
            <a:rPr lang="en-US" sz="2000" dirty="0" smtClean="0"/>
            <a:t>Law nr. 1/2011) </a:t>
          </a:r>
          <a:endParaRPr lang="ro-RO" sz="2000" dirty="0"/>
        </a:p>
      </dgm:t>
    </dgm:pt>
    <dgm:pt modelId="{3A439BEB-63E6-4838-AFF7-CD5C3DC419E7}" type="parTrans" cxnId="{B41917B0-EFC1-41C3-8A63-8EC8174FEBAC}">
      <dgm:prSet/>
      <dgm:spPr/>
      <dgm:t>
        <a:bodyPr/>
        <a:lstStyle/>
        <a:p>
          <a:endParaRPr lang="ro-RO" sz="2000"/>
        </a:p>
      </dgm:t>
    </dgm:pt>
    <dgm:pt modelId="{279CF32A-A1BF-4106-9749-2E82481D0599}" type="sibTrans" cxnId="{B41917B0-EFC1-41C3-8A63-8EC8174FEBAC}">
      <dgm:prSet/>
      <dgm:spPr/>
      <dgm:t>
        <a:bodyPr/>
        <a:lstStyle/>
        <a:p>
          <a:endParaRPr lang="ro-RO" sz="2000"/>
        </a:p>
      </dgm:t>
    </dgm:pt>
    <dgm:pt modelId="{23109462-DB77-43C8-AD8E-EE78705DD120}" type="pres">
      <dgm:prSet presAssocID="{68FC521C-49CC-4B26-83E2-6E5601F922F1}" presName="linear" presStyleCnt="0">
        <dgm:presLayoutVars>
          <dgm:dir/>
          <dgm:animLvl val="lvl"/>
          <dgm:resizeHandles val="exact"/>
        </dgm:presLayoutVars>
      </dgm:prSet>
      <dgm:spPr/>
      <dgm:t>
        <a:bodyPr/>
        <a:lstStyle/>
        <a:p>
          <a:endParaRPr lang="en-GB"/>
        </a:p>
      </dgm:t>
    </dgm:pt>
    <dgm:pt modelId="{102DCAD6-568F-47F9-8844-97BA26846D70}" type="pres">
      <dgm:prSet presAssocID="{2718FBD2-25E5-45B2-99F9-4D4E70049D0D}" presName="parentLin" presStyleCnt="0"/>
      <dgm:spPr/>
    </dgm:pt>
    <dgm:pt modelId="{A7CCCC38-DCC2-4CAF-B9C4-C5AE1EF7A2AD}" type="pres">
      <dgm:prSet presAssocID="{2718FBD2-25E5-45B2-99F9-4D4E70049D0D}" presName="parentLeftMargin" presStyleLbl="node1" presStyleIdx="0" presStyleCnt="3"/>
      <dgm:spPr/>
      <dgm:t>
        <a:bodyPr/>
        <a:lstStyle/>
        <a:p>
          <a:endParaRPr lang="en-GB"/>
        </a:p>
      </dgm:t>
    </dgm:pt>
    <dgm:pt modelId="{8AD40FE6-3E52-4898-830E-15E80B21363C}" type="pres">
      <dgm:prSet presAssocID="{2718FBD2-25E5-45B2-99F9-4D4E70049D0D}" presName="parentText" presStyleLbl="node1" presStyleIdx="0" presStyleCnt="3" custScaleX="108033">
        <dgm:presLayoutVars>
          <dgm:chMax val="0"/>
          <dgm:bulletEnabled val="1"/>
        </dgm:presLayoutVars>
      </dgm:prSet>
      <dgm:spPr/>
      <dgm:t>
        <a:bodyPr/>
        <a:lstStyle/>
        <a:p>
          <a:endParaRPr lang="ro-RO"/>
        </a:p>
      </dgm:t>
    </dgm:pt>
    <dgm:pt modelId="{FC28CC0A-B198-4C40-BF5F-09839B7DC05E}" type="pres">
      <dgm:prSet presAssocID="{2718FBD2-25E5-45B2-99F9-4D4E70049D0D}" presName="negativeSpace" presStyleCnt="0"/>
      <dgm:spPr/>
    </dgm:pt>
    <dgm:pt modelId="{02DC777D-A11F-4ACE-86A0-ACA98A3E0536}" type="pres">
      <dgm:prSet presAssocID="{2718FBD2-25E5-45B2-99F9-4D4E70049D0D}" presName="childText" presStyleLbl="conFgAcc1" presStyleIdx="0" presStyleCnt="3">
        <dgm:presLayoutVars>
          <dgm:bulletEnabled val="1"/>
        </dgm:presLayoutVars>
      </dgm:prSet>
      <dgm:spPr/>
    </dgm:pt>
    <dgm:pt modelId="{D6082A60-5191-4822-BCC1-6D476540A388}" type="pres">
      <dgm:prSet presAssocID="{279CF32A-A1BF-4106-9749-2E82481D0599}" presName="spaceBetweenRectangles" presStyleCnt="0"/>
      <dgm:spPr/>
    </dgm:pt>
    <dgm:pt modelId="{71B8CC9A-914B-4B23-9D57-5EBFADAC883F}" type="pres">
      <dgm:prSet presAssocID="{75AE8A09-B284-4BC0-97D8-734AA8A6BC7F}" presName="parentLin" presStyleCnt="0"/>
      <dgm:spPr/>
    </dgm:pt>
    <dgm:pt modelId="{F8009F6A-D93C-45B5-B68D-3C03E945DA99}" type="pres">
      <dgm:prSet presAssocID="{75AE8A09-B284-4BC0-97D8-734AA8A6BC7F}" presName="parentLeftMargin" presStyleLbl="node1" presStyleIdx="0" presStyleCnt="3"/>
      <dgm:spPr/>
      <dgm:t>
        <a:bodyPr/>
        <a:lstStyle/>
        <a:p>
          <a:endParaRPr lang="en-GB"/>
        </a:p>
      </dgm:t>
    </dgm:pt>
    <dgm:pt modelId="{B83DD9D8-5437-4342-9F30-6F6B28E0BD09}" type="pres">
      <dgm:prSet presAssocID="{75AE8A09-B284-4BC0-97D8-734AA8A6BC7F}" presName="parentText" presStyleLbl="node1" presStyleIdx="1" presStyleCnt="3" custScaleX="142554">
        <dgm:presLayoutVars>
          <dgm:chMax val="0"/>
          <dgm:bulletEnabled val="1"/>
        </dgm:presLayoutVars>
      </dgm:prSet>
      <dgm:spPr/>
      <dgm:t>
        <a:bodyPr/>
        <a:lstStyle/>
        <a:p>
          <a:endParaRPr lang="ro-RO"/>
        </a:p>
      </dgm:t>
    </dgm:pt>
    <dgm:pt modelId="{3F949893-8675-48F7-8D12-002E482FD33D}" type="pres">
      <dgm:prSet presAssocID="{75AE8A09-B284-4BC0-97D8-734AA8A6BC7F}" presName="negativeSpace" presStyleCnt="0"/>
      <dgm:spPr/>
    </dgm:pt>
    <dgm:pt modelId="{3501D86D-D3B6-4129-99FA-F45605B48140}" type="pres">
      <dgm:prSet presAssocID="{75AE8A09-B284-4BC0-97D8-734AA8A6BC7F}" presName="childText" presStyleLbl="conFgAcc1" presStyleIdx="1" presStyleCnt="3">
        <dgm:presLayoutVars>
          <dgm:bulletEnabled val="1"/>
        </dgm:presLayoutVars>
      </dgm:prSet>
      <dgm:spPr/>
    </dgm:pt>
    <dgm:pt modelId="{D09FD68C-27CF-48F1-B163-F18830B1AC0A}" type="pres">
      <dgm:prSet presAssocID="{6036B20D-647D-472C-A7F6-E48B99B44CB7}" presName="spaceBetweenRectangles" presStyleCnt="0"/>
      <dgm:spPr/>
    </dgm:pt>
    <dgm:pt modelId="{8EAD3880-BF3D-4E8B-8BA8-02D0B13DB327}" type="pres">
      <dgm:prSet presAssocID="{DFC2D1AE-974C-4C08-9C98-7D6419F74EFE}" presName="parentLin" presStyleCnt="0"/>
      <dgm:spPr/>
    </dgm:pt>
    <dgm:pt modelId="{09A0673C-5823-4216-9561-FF05F6E79A79}" type="pres">
      <dgm:prSet presAssocID="{DFC2D1AE-974C-4C08-9C98-7D6419F74EFE}" presName="parentLeftMargin" presStyleLbl="node1" presStyleIdx="1" presStyleCnt="3"/>
      <dgm:spPr/>
      <dgm:t>
        <a:bodyPr/>
        <a:lstStyle/>
        <a:p>
          <a:endParaRPr lang="en-GB"/>
        </a:p>
      </dgm:t>
    </dgm:pt>
    <dgm:pt modelId="{A0F84DF3-DC50-4640-BB11-80648705A3B9}" type="pres">
      <dgm:prSet presAssocID="{DFC2D1AE-974C-4C08-9C98-7D6419F74EFE}" presName="parentText" presStyleLbl="node1" presStyleIdx="2" presStyleCnt="3">
        <dgm:presLayoutVars>
          <dgm:chMax val="0"/>
          <dgm:bulletEnabled val="1"/>
        </dgm:presLayoutVars>
      </dgm:prSet>
      <dgm:spPr/>
      <dgm:t>
        <a:bodyPr/>
        <a:lstStyle/>
        <a:p>
          <a:endParaRPr lang="en-GB"/>
        </a:p>
      </dgm:t>
    </dgm:pt>
    <dgm:pt modelId="{B21CE2DE-6266-42A0-805F-46908B10D18D}" type="pres">
      <dgm:prSet presAssocID="{DFC2D1AE-974C-4C08-9C98-7D6419F74EFE}" presName="negativeSpace" presStyleCnt="0"/>
      <dgm:spPr/>
    </dgm:pt>
    <dgm:pt modelId="{F8459DD4-429B-411E-95BE-484839AFAC24}" type="pres">
      <dgm:prSet presAssocID="{DFC2D1AE-974C-4C08-9C98-7D6419F74EFE}" presName="childText" presStyleLbl="conFgAcc1" presStyleIdx="2" presStyleCnt="3">
        <dgm:presLayoutVars>
          <dgm:bulletEnabled val="1"/>
        </dgm:presLayoutVars>
      </dgm:prSet>
      <dgm:spPr/>
    </dgm:pt>
  </dgm:ptLst>
  <dgm:cxnLst>
    <dgm:cxn modelId="{CCB21290-5B97-4333-8572-0AA4D9898544}" type="presOf" srcId="{68FC521C-49CC-4B26-83E2-6E5601F922F1}" destId="{23109462-DB77-43C8-AD8E-EE78705DD120}" srcOrd="0" destOrd="0" presId="urn:microsoft.com/office/officeart/2005/8/layout/list1"/>
    <dgm:cxn modelId="{DBC9479A-8049-4684-8998-8010D3C89CDC}" type="presOf" srcId="{75AE8A09-B284-4BC0-97D8-734AA8A6BC7F}" destId="{F8009F6A-D93C-45B5-B68D-3C03E945DA99}" srcOrd="0" destOrd="0" presId="urn:microsoft.com/office/officeart/2005/8/layout/list1"/>
    <dgm:cxn modelId="{FE39BA80-8DA7-4D49-BFBF-669F84EA32EA}" type="presOf" srcId="{75AE8A09-B284-4BC0-97D8-734AA8A6BC7F}" destId="{B83DD9D8-5437-4342-9F30-6F6B28E0BD09}" srcOrd="1" destOrd="0" presId="urn:microsoft.com/office/officeart/2005/8/layout/list1"/>
    <dgm:cxn modelId="{40840E9D-DAEE-485E-ACD0-D07E0CC7E06E}" type="presOf" srcId="{DFC2D1AE-974C-4C08-9C98-7D6419F74EFE}" destId="{09A0673C-5823-4216-9561-FF05F6E79A79}" srcOrd="0" destOrd="0" presId="urn:microsoft.com/office/officeart/2005/8/layout/list1"/>
    <dgm:cxn modelId="{09320D2D-98E0-42E7-97C4-DE39B8C6BD51}" srcId="{68FC521C-49CC-4B26-83E2-6E5601F922F1}" destId="{DFC2D1AE-974C-4C08-9C98-7D6419F74EFE}" srcOrd="2" destOrd="0" parTransId="{E6F491CE-6A2F-4A11-974E-78F14C36C5C6}" sibTransId="{D8F49D55-B093-44A8-AD73-5D5EBA9C1683}"/>
    <dgm:cxn modelId="{83A7859E-374C-4E8E-98EF-3E9F460A3E63}" srcId="{68FC521C-49CC-4B26-83E2-6E5601F922F1}" destId="{75AE8A09-B284-4BC0-97D8-734AA8A6BC7F}" srcOrd="1" destOrd="0" parTransId="{496A2D50-CA04-4882-B27A-728D52729EC3}" sibTransId="{6036B20D-647D-472C-A7F6-E48B99B44CB7}"/>
    <dgm:cxn modelId="{C564ED84-AA69-4BA2-A24C-4FBE48408DF0}" type="presOf" srcId="{2718FBD2-25E5-45B2-99F9-4D4E70049D0D}" destId="{8AD40FE6-3E52-4898-830E-15E80B21363C}" srcOrd="1" destOrd="0" presId="urn:microsoft.com/office/officeart/2005/8/layout/list1"/>
    <dgm:cxn modelId="{6E8E4232-78AD-4C01-AAA4-155137C06304}" type="presOf" srcId="{2718FBD2-25E5-45B2-99F9-4D4E70049D0D}" destId="{A7CCCC38-DCC2-4CAF-B9C4-C5AE1EF7A2AD}" srcOrd="0" destOrd="0" presId="urn:microsoft.com/office/officeart/2005/8/layout/list1"/>
    <dgm:cxn modelId="{B41917B0-EFC1-41C3-8A63-8EC8174FEBAC}" srcId="{68FC521C-49CC-4B26-83E2-6E5601F922F1}" destId="{2718FBD2-25E5-45B2-99F9-4D4E70049D0D}" srcOrd="0" destOrd="0" parTransId="{3A439BEB-63E6-4838-AFF7-CD5C3DC419E7}" sibTransId="{279CF32A-A1BF-4106-9749-2E82481D0599}"/>
    <dgm:cxn modelId="{86C43936-02C5-4293-BFAC-D54D227DA902}" type="presOf" srcId="{DFC2D1AE-974C-4C08-9C98-7D6419F74EFE}" destId="{A0F84DF3-DC50-4640-BB11-80648705A3B9}" srcOrd="1" destOrd="0" presId="urn:microsoft.com/office/officeart/2005/8/layout/list1"/>
    <dgm:cxn modelId="{90441623-E5F4-4A8A-AF61-58D174750170}" type="presParOf" srcId="{23109462-DB77-43C8-AD8E-EE78705DD120}" destId="{102DCAD6-568F-47F9-8844-97BA26846D70}" srcOrd="0" destOrd="0" presId="urn:microsoft.com/office/officeart/2005/8/layout/list1"/>
    <dgm:cxn modelId="{C8A94DD1-F664-4941-938F-1E6736602461}" type="presParOf" srcId="{102DCAD6-568F-47F9-8844-97BA26846D70}" destId="{A7CCCC38-DCC2-4CAF-B9C4-C5AE1EF7A2AD}" srcOrd="0" destOrd="0" presId="urn:microsoft.com/office/officeart/2005/8/layout/list1"/>
    <dgm:cxn modelId="{624F3059-9ACF-40D6-9870-D27000206068}" type="presParOf" srcId="{102DCAD6-568F-47F9-8844-97BA26846D70}" destId="{8AD40FE6-3E52-4898-830E-15E80B21363C}" srcOrd="1" destOrd="0" presId="urn:microsoft.com/office/officeart/2005/8/layout/list1"/>
    <dgm:cxn modelId="{89287743-0C14-4A48-9DDE-967230E81BE9}" type="presParOf" srcId="{23109462-DB77-43C8-AD8E-EE78705DD120}" destId="{FC28CC0A-B198-4C40-BF5F-09839B7DC05E}" srcOrd="1" destOrd="0" presId="urn:microsoft.com/office/officeart/2005/8/layout/list1"/>
    <dgm:cxn modelId="{4CCC77B2-E538-4E35-9E3E-1AF9EEB3EF29}" type="presParOf" srcId="{23109462-DB77-43C8-AD8E-EE78705DD120}" destId="{02DC777D-A11F-4ACE-86A0-ACA98A3E0536}" srcOrd="2" destOrd="0" presId="urn:microsoft.com/office/officeart/2005/8/layout/list1"/>
    <dgm:cxn modelId="{942CA2C6-18BE-487C-8F7B-53710ED2F428}" type="presParOf" srcId="{23109462-DB77-43C8-AD8E-EE78705DD120}" destId="{D6082A60-5191-4822-BCC1-6D476540A388}" srcOrd="3" destOrd="0" presId="urn:microsoft.com/office/officeart/2005/8/layout/list1"/>
    <dgm:cxn modelId="{4C3F8431-475C-4B56-8DF5-3EAE73FCDAD9}" type="presParOf" srcId="{23109462-DB77-43C8-AD8E-EE78705DD120}" destId="{71B8CC9A-914B-4B23-9D57-5EBFADAC883F}" srcOrd="4" destOrd="0" presId="urn:microsoft.com/office/officeart/2005/8/layout/list1"/>
    <dgm:cxn modelId="{10703D3C-81BC-4DED-A016-C5490FD47E82}" type="presParOf" srcId="{71B8CC9A-914B-4B23-9D57-5EBFADAC883F}" destId="{F8009F6A-D93C-45B5-B68D-3C03E945DA99}" srcOrd="0" destOrd="0" presId="urn:microsoft.com/office/officeart/2005/8/layout/list1"/>
    <dgm:cxn modelId="{971094B5-AB7F-438A-A3BB-E72B0931FD8A}" type="presParOf" srcId="{71B8CC9A-914B-4B23-9D57-5EBFADAC883F}" destId="{B83DD9D8-5437-4342-9F30-6F6B28E0BD09}" srcOrd="1" destOrd="0" presId="urn:microsoft.com/office/officeart/2005/8/layout/list1"/>
    <dgm:cxn modelId="{5071B040-5A39-4150-93AE-1349B913B001}" type="presParOf" srcId="{23109462-DB77-43C8-AD8E-EE78705DD120}" destId="{3F949893-8675-48F7-8D12-002E482FD33D}" srcOrd="5" destOrd="0" presId="urn:microsoft.com/office/officeart/2005/8/layout/list1"/>
    <dgm:cxn modelId="{977B0C34-F841-4326-9E41-E70875869CFF}" type="presParOf" srcId="{23109462-DB77-43C8-AD8E-EE78705DD120}" destId="{3501D86D-D3B6-4129-99FA-F45605B48140}" srcOrd="6" destOrd="0" presId="urn:microsoft.com/office/officeart/2005/8/layout/list1"/>
    <dgm:cxn modelId="{386CA43B-3188-49D4-9058-5A1E15611C5E}" type="presParOf" srcId="{23109462-DB77-43C8-AD8E-EE78705DD120}" destId="{D09FD68C-27CF-48F1-B163-F18830B1AC0A}" srcOrd="7" destOrd="0" presId="urn:microsoft.com/office/officeart/2005/8/layout/list1"/>
    <dgm:cxn modelId="{4ECA4E0B-F274-4919-A86B-1E1E2B2C4C46}" type="presParOf" srcId="{23109462-DB77-43C8-AD8E-EE78705DD120}" destId="{8EAD3880-BF3D-4E8B-8BA8-02D0B13DB327}" srcOrd="8" destOrd="0" presId="urn:microsoft.com/office/officeart/2005/8/layout/list1"/>
    <dgm:cxn modelId="{1E389DC4-C870-46B1-9002-FF333826DA5E}" type="presParOf" srcId="{8EAD3880-BF3D-4E8B-8BA8-02D0B13DB327}" destId="{09A0673C-5823-4216-9561-FF05F6E79A79}" srcOrd="0" destOrd="0" presId="urn:microsoft.com/office/officeart/2005/8/layout/list1"/>
    <dgm:cxn modelId="{61AEFB2D-361C-40EE-B566-C4DC5EF08443}" type="presParOf" srcId="{8EAD3880-BF3D-4E8B-8BA8-02D0B13DB327}" destId="{A0F84DF3-DC50-4640-BB11-80648705A3B9}" srcOrd="1" destOrd="0" presId="urn:microsoft.com/office/officeart/2005/8/layout/list1"/>
    <dgm:cxn modelId="{FEEF71D1-65BB-4386-97BB-A60C7D8E063E}" type="presParOf" srcId="{23109462-DB77-43C8-AD8E-EE78705DD120}" destId="{B21CE2DE-6266-42A0-805F-46908B10D18D}" srcOrd="9" destOrd="0" presId="urn:microsoft.com/office/officeart/2005/8/layout/list1"/>
    <dgm:cxn modelId="{A6EA74C7-777D-4698-9ABB-806759E6327C}" type="presParOf" srcId="{23109462-DB77-43C8-AD8E-EE78705DD120}" destId="{F8459DD4-429B-411E-95BE-484839AFAC2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C777D-A11F-4ACE-86A0-ACA98A3E0536}">
      <dsp:nvSpPr>
        <dsp:cNvPr id="0" name=""/>
        <dsp:cNvSpPr/>
      </dsp:nvSpPr>
      <dsp:spPr>
        <a:xfrm>
          <a:off x="0" y="533520"/>
          <a:ext cx="4628270" cy="856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D40FE6-3E52-4898-830E-15E80B21363C}">
      <dsp:nvSpPr>
        <dsp:cNvPr id="0" name=""/>
        <dsp:cNvSpPr/>
      </dsp:nvSpPr>
      <dsp:spPr>
        <a:xfrm>
          <a:off x="231413" y="31680"/>
          <a:ext cx="3500041" cy="10036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56" tIns="0" rIns="122456" bIns="0" numCol="1" spcCol="1270" anchor="ctr" anchorCtr="0">
          <a:noAutofit/>
        </a:bodyPr>
        <a:lstStyle/>
        <a:p>
          <a:pPr lvl="0" algn="ctr" defTabSz="889000">
            <a:lnSpc>
              <a:spcPct val="90000"/>
            </a:lnSpc>
            <a:spcBef>
              <a:spcPct val="0"/>
            </a:spcBef>
            <a:spcAft>
              <a:spcPct val="35000"/>
            </a:spcAft>
          </a:pPr>
          <a:r>
            <a:rPr lang="en-US" sz="2000" b="1" kern="1200" dirty="0" smtClean="0"/>
            <a:t>Education Act </a:t>
          </a:r>
        </a:p>
        <a:p>
          <a:pPr lvl="0" algn="ctr" defTabSz="889000">
            <a:lnSpc>
              <a:spcPct val="90000"/>
            </a:lnSpc>
            <a:spcBef>
              <a:spcPct val="0"/>
            </a:spcBef>
            <a:spcAft>
              <a:spcPct val="35000"/>
            </a:spcAft>
          </a:pPr>
          <a:r>
            <a:rPr lang="en-US" sz="2000" kern="1200" dirty="0" smtClean="0"/>
            <a:t>Law nr. 1/2011) </a:t>
          </a:r>
          <a:endParaRPr lang="ro-RO" sz="2000" kern="1200" dirty="0"/>
        </a:p>
      </dsp:txBody>
      <dsp:txXfrm>
        <a:off x="280409" y="80676"/>
        <a:ext cx="3402049" cy="905688"/>
      </dsp:txXfrm>
    </dsp:sp>
    <dsp:sp modelId="{3501D86D-D3B6-4129-99FA-F45605B48140}">
      <dsp:nvSpPr>
        <dsp:cNvPr id="0" name=""/>
        <dsp:cNvSpPr/>
      </dsp:nvSpPr>
      <dsp:spPr>
        <a:xfrm>
          <a:off x="0" y="2075760"/>
          <a:ext cx="4628270" cy="856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3DD9D8-5437-4342-9F30-6F6B28E0BD09}">
      <dsp:nvSpPr>
        <dsp:cNvPr id="0" name=""/>
        <dsp:cNvSpPr/>
      </dsp:nvSpPr>
      <dsp:spPr>
        <a:xfrm>
          <a:off x="220791" y="1573920"/>
          <a:ext cx="4406469" cy="10036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56" tIns="0" rIns="122456" bIns="0" numCol="1" spcCol="1270" anchor="ctr" anchorCtr="0">
          <a:noAutofit/>
        </a:bodyPr>
        <a:lstStyle/>
        <a:p>
          <a:pPr lvl="0" algn="l" defTabSz="889000">
            <a:lnSpc>
              <a:spcPct val="90000"/>
            </a:lnSpc>
            <a:spcBef>
              <a:spcPct val="0"/>
            </a:spcBef>
            <a:spcAft>
              <a:spcPct val="35000"/>
            </a:spcAft>
          </a:pPr>
          <a:r>
            <a:rPr lang="en-US" sz="2000" kern="1200" dirty="0" smtClean="0"/>
            <a:t>Ordinance of the Ministry of Education </a:t>
          </a:r>
          <a:r>
            <a:rPr lang="en-US" sz="2000" b="1" kern="1200" dirty="0" smtClean="0"/>
            <a:t>OMECS  Nr. 4456 / 8 July 2015.</a:t>
          </a:r>
          <a:r>
            <a:rPr lang="en-US" sz="2000" kern="1200" dirty="0" smtClean="0"/>
            <a:t>  </a:t>
          </a:r>
          <a:endParaRPr lang="ro-RO" sz="2000" kern="1200" dirty="0"/>
        </a:p>
      </dsp:txBody>
      <dsp:txXfrm>
        <a:off x="269787" y="1622916"/>
        <a:ext cx="4308477" cy="905688"/>
      </dsp:txXfrm>
    </dsp:sp>
    <dsp:sp modelId="{F8459DD4-429B-411E-95BE-484839AFAC24}">
      <dsp:nvSpPr>
        <dsp:cNvPr id="0" name=""/>
        <dsp:cNvSpPr/>
      </dsp:nvSpPr>
      <dsp:spPr>
        <a:xfrm>
          <a:off x="0" y="3618000"/>
          <a:ext cx="4628270" cy="856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84DF3-DC50-4640-BB11-80648705A3B9}">
      <dsp:nvSpPr>
        <dsp:cNvPr id="0" name=""/>
        <dsp:cNvSpPr/>
      </dsp:nvSpPr>
      <dsp:spPr>
        <a:xfrm>
          <a:off x="231413" y="3116160"/>
          <a:ext cx="3239789" cy="10036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456" tIns="0" rIns="122456" bIns="0" numCol="1" spcCol="1270" anchor="ctr" anchorCtr="0">
          <a:noAutofit/>
        </a:bodyPr>
        <a:lstStyle/>
        <a:p>
          <a:pPr lvl="0" algn="ctr" defTabSz="889000">
            <a:lnSpc>
              <a:spcPct val="90000"/>
            </a:lnSpc>
            <a:spcBef>
              <a:spcPct val="0"/>
            </a:spcBef>
            <a:spcAft>
              <a:spcPct val="35000"/>
            </a:spcAft>
          </a:pPr>
          <a:r>
            <a:rPr lang="en-US" sz="2000" kern="1200" dirty="0" smtClean="0"/>
            <a:t>Operational regulations   </a:t>
          </a:r>
          <a:endParaRPr lang="ro-RO" sz="2000" kern="1200" dirty="0"/>
        </a:p>
      </dsp:txBody>
      <dsp:txXfrm>
        <a:off x="280409" y="3165156"/>
        <a:ext cx="3141797"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C777D-A11F-4ACE-86A0-ACA98A3E0536}">
      <dsp:nvSpPr>
        <dsp:cNvPr id="0" name=""/>
        <dsp:cNvSpPr/>
      </dsp:nvSpPr>
      <dsp:spPr>
        <a:xfrm>
          <a:off x="0" y="533520"/>
          <a:ext cx="3189390" cy="8568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D40FE6-3E52-4898-830E-15E80B21363C}">
      <dsp:nvSpPr>
        <dsp:cNvPr id="0" name=""/>
        <dsp:cNvSpPr/>
      </dsp:nvSpPr>
      <dsp:spPr>
        <a:xfrm>
          <a:off x="159469" y="31680"/>
          <a:ext cx="2411915" cy="10036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386" tIns="0" rIns="84386" bIns="0" numCol="1" spcCol="1270" anchor="ctr" anchorCtr="0">
          <a:noAutofit/>
        </a:bodyPr>
        <a:lstStyle/>
        <a:p>
          <a:pPr lvl="0" algn="ctr" defTabSz="889000">
            <a:lnSpc>
              <a:spcPct val="90000"/>
            </a:lnSpc>
            <a:spcBef>
              <a:spcPct val="0"/>
            </a:spcBef>
            <a:spcAft>
              <a:spcPct val="35000"/>
            </a:spcAft>
          </a:pPr>
          <a:r>
            <a:rPr lang="en-US" sz="2000" b="1" kern="1200" dirty="0" smtClean="0"/>
            <a:t>Education Act </a:t>
          </a:r>
        </a:p>
        <a:p>
          <a:pPr lvl="0" algn="ctr" defTabSz="889000">
            <a:lnSpc>
              <a:spcPct val="90000"/>
            </a:lnSpc>
            <a:spcBef>
              <a:spcPct val="0"/>
            </a:spcBef>
            <a:spcAft>
              <a:spcPct val="35000"/>
            </a:spcAft>
          </a:pPr>
          <a:r>
            <a:rPr lang="en-US" sz="2000" kern="1200" dirty="0" smtClean="0"/>
            <a:t>Law nr. 1/2011) </a:t>
          </a:r>
          <a:endParaRPr lang="ro-RO" sz="2000" kern="1200" dirty="0"/>
        </a:p>
      </dsp:txBody>
      <dsp:txXfrm>
        <a:off x="208465" y="80676"/>
        <a:ext cx="2313923" cy="905688"/>
      </dsp:txXfrm>
    </dsp:sp>
    <dsp:sp modelId="{3501D86D-D3B6-4129-99FA-F45605B48140}">
      <dsp:nvSpPr>
        <dsp:cNvPr id="0" name=""/>
        <dsp:cNvSpPr/>
      </dsp:nvSpPr>
      <dsp:spPr>
        <a:xfrm>
          <a:off x="0" y="2075760"/>
          <a:ext cx="3189390" cy="8568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3DD9D8-5437-4342-9F30-6F6B28E0BD09}">
      <dsp:nvSpPr>
        <dsp:cNvPr id="0" name=""/>
        <dsp:cNvSpPr/>
      </dsp:nvSpPr>
      <dsp:spPr>
        <a:xfrm>
          <a:off x="152150" y="1573920"/>
          <a:ext cx="3036544" cy="100368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386" tIns="0" rIns="84386" bIns="0" numCol="1" spcCol="1270" anchor="ctr" anchorCtr="0">
          <a:noAutofit/>
        </a:bodyPr>
        <a:lstStyle/>
        <a:p>
          <a:pPr lvl="0" algn="l" defTabSz="889000">
            <a:lnSpc>
              <a:spcPct val="90000"/>
            </a:lnSpc>
            <a:spcBef>
              <a:spcPct val="0"/>
            </a:spcBef>
            <a:spcAft>
              <a:spcPct val="35000"/>
            </a:spcAft>
          </a:pPr>
          <a:r>
            <a:rPr lang="en-US" sz="2000" kern="1200" dirty="0" smtClean="0"/>
            <a:t> COUNTY LEVEL </a:t>
          </a:r>
          <a:endParaRPr lang="ro-RO" sz="2000" kern="1200" dirty="0"/>
        </a:p>
      </dsp:txBody>
      <dsp:txXfrm>
        <a:off x="201146" y="1622916"/>
        <a:ext cx="2938552" cy="905688"/>
      </dsp:txXfrm>
    </dsp:sp>
    <dsp:sp modelId="{F8459DD4-429B-411E-95BE-484839AFAC24}">
      <dsp:nvSpPr>
        <dsp:cNvPr id="0" name=""/>
        <dsp:cNvSpPr/>
      </dsp:nvSpPr>
      <dsp:spPr>
        <a:xfrm>
          <a:off x="0" y="3618000"/>
          <a:ext cx="3189390" cy="85680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F84DF3-DC50-4640-BB11-80648705A3B9}">
      <dsp:nvSpPr>
        <dsp:cNvPr id="0" name=""/>
        <dsp:cNvSpPr/>
      </dsp:nvSpPr>
      <dsp:spPr>
        <a:xfrm>
          <a:off x="159469" y="3116160"/>
          <a:ext cx="2232573" cy="10036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386" tIns="0" rIns="84386" bIns="0" numCol="1" spcCol="1270" anchor="ctr" anchorCtr="0">
          <a:noAutofit/>
        </a:bodyPr>
        <a:lstStyle/>
        <a:p>
          <a:pPr lvl="0" algn="ctr" defTabSz="889000">
            <a:lnSpc>
              <a:spcPct val="90000"/>
            </a:lnSpc>
            <a:spcBef>
              <a:spcPct val="0"/>
            </a:spcBef>
            <a:spcAft>
              <a:spcPct val="35000"/>
            </a:spcAft>
          </a:pPr>
          <a:r>
            <a:rPr lang="en-US" sz="2000" kern="1200" dirty="0" smtClean="0"/>
            <a:t>LOCAL LEVEL </a:t>
          </a:r>
          <a:endParaRPr lang="ro-RO" sz="2000" kern="1200" dirty="0"/>
        </a:p>
      </dsp:txBody>
      <dsp:txXfrm>
        <a:off x="208465" y="3165156"/>
        <a:ext cx="2134581"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91C22-6FCB-44DA-8608-CFFF272D8110}" type="datetimeFigureOut">
              <a:rPr lang="ro-RO" smtClean="0"/>
              <a:t>16.10.2017</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61744-F988-431F-AACD-A479FFBCEA74}" type="slidenum">
              <a:rPr lang="ro-RO" smtClean="0"/>
              <a:t>‹#›</a:t>
            </a:fld>
            <a:endParaRPr lang="ro-RO"/>
          </a:p>
        </p:txBody>
      </p:sp>
    </p:spTree>
    <p:extLst>
      <p:ext uri="{BB962C8B-B14F-4D97-AF65-F5344CB8AC3E}">
        <p14:creationId xmlns:p14="http://schemas.microsoft.com/office/powerpoint/2010/main" val="240494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legal framework for the multilevel governance of TVET in Romania, including the Regional Consortia, is offered by the Ordinance of the Ministry of Education </a:t>
            </a:r>
            <a:r>
              <a:rPr lang="en-US" b="1" dirty="0" smtClean="0"/>
              <a:t>OMECS  Nr. 4456 / 8 </a:t>
            </a:r>
            <a:r>
              <a:rPr lang="en-US" b="1" dirty="0" err="1" smtClean="0"/>
              <a:t>iulie</a:t>
            </a:r>
            <a:r>
              <a:rPr lang="en-US" b="1" dirty="0" smtClean="0"/>
              <a:t> 2015.</a:t>
            </a:r>
            <a:r>
              <a:rPr lang="en-US" dirty="0" smtClean="0"/>
              <a:t>  </a:t>
            </a:r>
            <a:endParaRPr lang="ro-RO" dirty="0" smtClean="0"/>
          </a:p>
          <a:p>
            <a:r>
              <a:rPr lang="en-US" dirty="0" smtClean="0"/>
              <a:t>The Ministry of Education roles And responsibilities are established by the Government Decision  nr. 26/2015. </a:t>
            </a:r>
            <a:endParaRPr lang="ro-RO" dirty="0" smtClean="0"/>
          </a:p>
          <a:p>
            <a:r>
              <a:rPr lang="en-US" dirty="0" smtClean="0"/>
              <a:t>The OMECS  Nr. 4456 din 8 </a:t>
            </a:r>
            <a:r>
              <a:rPr lang="en-US" dirty="0" err="1" smtClean="0"/>
              <a:t>iulie</a:t>
            </a:r>
            <a:r>
              <a:rPr lang="en-US" dirty="0" smtClean="0"/>
              <a:t> 2015 is based and correlated with the Education Act (</a:t>
            </a:r>
            <a:r>
              <a:rPr lang="en-US" dirty="0" err="1" smtClean="0"/>
              <a:t>Legea</a:t>
            </a:r>
            <a:r>
              <a:rPr lang="en-US" dirty="0" smtClean="0"/>
              <a:t> </a:t>
            </a:r>
            <a:r>
              <a:rPr lang="en-US" dirty="0" err="1" smtClean="0"/>
              <a:t>Educatiei</a:t>
            </a:r>
            <a:r>
              <a:rPr lang="en-US" dirty="0" smtClean="0"/>
              <a:t> </a:t>
            </a:r>
            <a:r>
              <a:rPr lang="en-US" dirty="0" err="1" smtClean="0"/>
              <a:t>Nationale</a:t>
            </a:r>
            <a:r>
              <a:rPr lang="en-US" dirty="0" smtClean="0"/>
              <a:t>  nr. 1/2011) </a:t>
            </a:r>
            <a:endParaRPr lang="ro-RO" dirty="0" smtClean="0"/>
          </a:p>
          <a:p>
            <a:r>
              <a:rPr lang="en-US" dirty="0" smtClean="0"/>
              <a:t>Very important to follow the correlated legislative aspects, at the different level:</a:t>
            </a:r>
            <a:endParaRPr lang="ro-RO" dirty="0" smtClean="0"/>
          </a:p>
          <a:p>
            <a:r>
              <a:rPr lang="en-US" b="1" dirty="0" smtClean="0"/>
              <a:t>Education Act: Article 3. Declares the Principles,</a:t>
            </a:r>
            <a:r>
              <a:rPr lang="en-US" dirty="0" smtClean="0"/>
              <a:t> among them the </a:t>
            </a:r>
            <a:endParaRPr lang="ro-RO" dirty="0" smtClean="0"/>
          </a:p>
          <a:p>
            <a:r>
              <a:rPr lang="en-US" dirty="0" smtClean="0"/>
              <a:t>-Principle of RELEVANCE (of the education regarding the socio-economic   and the personal development needs) </a:t>
            </a:r>
            <a:endParaRPr lang="ro-RO" dirty="0" smtClean="0"/>
          </a:p>
          <a:p>
            <a:r>
              <a:rPr lang="en-US" dirty="0" smtClean="0"/>
              <a:t>- Principle of DESCENTRALISATION meaning that the main decisions are taken by those directly involved in the processes</a:t>
            </a:r>
            <a:endParaRPr lang="ro-RO" dirty="0" smtClean="0"/>
          </a:p>
          <a:p>
            <a:r>
              <a:rPr lang="en-US" dirty="0" smtClean="0"/>
              <a:t>- Principle of decisions based on dialog and consultation </a:t>
            </a:r>
            <a:endParaRPr lang="ro-RO" dirty="0" smtClean="0"/>
          </a:p>
          <a:p>
            <a:r>
              <a:rPr lang="en-US" dirty="0" smtClean="0"/>
              <a:t>This is a weak regulation, at the level of principles, but allow the further </a:t>
            </a:r>
            <a:r>
              <a:rPr lang="en-US" dirty="0" err="1" smtClean="0"/>
              <a:t>concretisation</a:t>
            </a:r>
            <a:r>
              <a:rPr lang="en-US" dirty="0" smtClean="0"/>
              <a:t> of the work </a:t>
            </a:r>
            <a:endParaRPr lang="ro-RO" dirty="0" smtClean="0"/>
          </a:p>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3</a:t>
            </a:fld>
            <a:endParaRPr lang="ro-RO"/>
          </a:p>
        </p:txBody>
      </p:sp>
    </p:spTree>
    <p:extLst>
      <p:ext uri="{BB962C8B-B14F-4D97-AF65-F5344CB8AC3E}">
        <p14:creationId xmlns:p14="http://schemas.microsoft.com/office/powerpoint/2010/main" val="323004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it is important to have the lower levels  defined by the highest</a:t>
            </a:r>
            <a:r>
              <a:rPr lang="en-US" baseline="0" dirty="0" smtClean="0"/>
              <a:t> / strongest law. </a:t>
            </a:r>
          </a:p>
          <a:p>
            <a:r>
              <a:rPr lang="en-US" b="1" dirty="0" smtClean="0"/>
              <a:t>Article 31/7:  MOVES the level of decision</a:t>
            </a:r>
            <a:r>
              <a:rPr lang="en-US" dirty="0" smtClean="0"/>
              <a:t> from central level, to county level, concerning the list of the VET providers, schools, that has to be defined by the County School Inspectorate, but based on consultation of the local public authorities, taking into consideration the socio-economic trends of development specified in the local and regional Strategies, managed by the consultative partnership structures: REGIONAL CONSORTIA and LOCAL COMMITTEE FOR SOCIAL PARTNERSHIP DEVELOPMENT. The general framework for these partnership structures is approved by the Ministry of Education. </a:t>
            </a:r>
            <a:endParaRPr lang="ro-RO" dirty="0" smtClean="0"/>
          </a:p>
          <a:p>
            <a:r>
              <a:rPr lang="en-US" b="1" dirty="0" smtClean="0"/>
              <a:t>Article 31/1 Establish the decentralized task to the lowest level – regional/ county/local. </a:t>
            </a:r>
            <a:r>
              <a:rPr lang="en-US" dirty="0" smtClean="0"/>
              <a:t>VET education can be organized within the Technical schools, based on the NATIONAL QUALIFICATION FRAMEWORK, periodically updated, according to the </a:t>
            </a:r>
            <a:r>
              <a:rPr lang="en-US" dirty="0" err="1" smtClean="0"/>
              <a:t>labour</a:t>
            </a:r>
            <a:r>
              <a:rPr lang="en-US" dirty="0" smtClean="0"/>
              <a:t> market needs, identified by the strategic planning documents at regional, county and local level.  </a:t>
            </a:r>
            <a:endParaRPr lang="ro-RO" dirty="0" smtClean="0"/>
          </a:p>
          <a:p>
            <a:endParaRPr lang="en-US" dirty="0" smtClean="0"/>
          </a:p>
          <a:p>
            <a:endParaRPr lang="en-US" dirty="0" smtClean="0"/>
          </a:p>
          <a:p>
            <a:endParaRPr lang="en-US" dirty="0" smtClean="0"/>
          </a:p>
          <a:p>
            <a:endParaRPr lang="en-US" dirty="0" smtClean="0"/>
          </a:p>
          <a:p>
            <a:r>
              <a:rPr lang="en-US" dirty="0" smtClean="0"/>
              <a:t>The legal framework for the multilevel governance of TVET in Romania, including the Regional Consortia, is offered by the Ordinance of the Ministry of Education </a:t>
            </a:r>
            <a:r>
              <a:rPr lang="en-US" b="1" dirty="0" smtClean="0"/>
              <a:t>OMECS  Nr. 4456 / 8 </a:t>
            </a:r>
            <a:r>
              <a:rPr lang="en-US" b="1" dirty="0" err="1" smtClean="0"/>
              <a:t>iulie</a:t>
            </a:r>
            <a:r>
              <a:rPr lang="en-US" b="1" dirty="0" smtClean="0"/>
              <a:t> 2015.</a:t>
            </a:r>
            <a:r>
              <a:rPr lang="en-US" dirty="0" smtClean="0"/>
              <a:t>  </a:t>
            </a:r>
            <a:endParaRPr lang="ro-RO" dirty="0" smtClean="0"/>
          </a:p>
          <a:p>
            <a:r>
              <a:rPr lang="en-US" dirty="0" smtClean="0"/>
              <a:t>The Ministry of Education roles And responsibilities are established by the Government Decision  nr. 26/2015. </a:t>
            </a:r>
            <a:endParaRPr lang="ro-RO" dirty="0" smtClean="0"/>
          </a:p>
          <a:p>
            <a:r>
              <a:rPr lang="en-US" dirty="0" smtClean="0"/>
              <a:t>The OMECS  Nr. 4456 din 8 </a:t>
            </a:r>
            <a:r>
              <a:rPr lang="en-US" dirty="0" err="1" smtClean="0"/>
              <a:t>iulie</a:t>
            </a:r>
            <a:r>
              <a:rPr lang="en-US" dirty="0" smtClean="0"/>
              <a:t> 2015 is based and correlated with the Education Act (</a:t>
            </a:r>
            <a:r>
              <a:rPr lang="en-US" dirty="0" err="1" smtClean="0"/>
              <a:t>Legea</a:t>
            </a:r>
            <a:r>
              <a:rPr lang="en-US" dirty="0" smtClean="0"/>
              <a:t> </a:t>
            </a:r>
            <a:r>
              <a:rPr lang="en-US" dirty="0" err="1" smtClean="0"/>
              <a:t>Educatiei</a:t>
            </a:r>
            <a:r>
              <a:rPr lang="en-US" dirty="0" smtClean="0"/>
              <a:t> </a:t>
            </a:r>
            <a:r>
              <a:rPr lang="en-US" dirty="0" err="1" smtClean="0"/>
              <a:t>Nationale</a:t>
            </a:r>
            <a:r>
              <a:rPr lang="en-US" dirty="0" smtClean="0"/>
              <a:t>  nr. 1/2011) </a:t>
            </a:r>
            <a:endParaRPr lang="ro-RO" dirty="0" smtClean="0"/>
          </a:p>
          <a:p>
            <a:r>
              <a:rPr lang="en-US" dirty="0" smtClean="0"/>
              <a:t>Very important to follow the correlated legislative aspects, at the different level:</a:t>
            </a:r>
            <a:endParaRPr lang="ro-RO" dirty="0" smtClean="0"/>
          </a:p>
          <a:p>
            <a:r>
              <a:rPr lang="en-US" b="1" dirty="0" smtClean="0"/>
              <a:t>Education Act: Article 3. Declares the Principles,</a:t>
            </a:r>
            <a:r>
              <a:rPr lang="en-US" dirty="0" smtClean="0"/>
              <a:t> among them the </a:t>
            </a:r>
            <a:endParaRPr lang="ro-RO" dirty="0" smtClean="0"/>
          </a:p>
          <a:p>
            <a:r>
              <a:rPr lang="en-US" dirty="0" smtClean="0"/>
              <a:t>-Principle of RELEVANCE (of the education regarding the socio-economic   and the personal development needs) </a:t>
            </a:r>
            <a:endParaRPr lang="ro-RO" dirty="0" smtClean="0"/>
          </a:p>
          <a:p>
            <a:r>
              <a:rPr lang="en-US" dirty="0" smtClean="0"/>
              <a:t>- Principle of DESCENTRALISATION meaning that the main decisions are taken by those directly involved in the processes</a:t>
            </a:r>
            <a:endParaRPr lang="ro-RO" dirty="0" smtClean="0"/>
          </a:p>
          <a:p>
            <a:r>
              <a:rPr lang="en-US" dirty="0" smtClean="0"/>
              <a:t>- Principle of decisions based on dialog and consultation </a:t>
            </a:r>
            <a:endParaRPr lang="ro-RO" dirty="0" smtClean="0"/>
          </a:p>
          <a:p>
            <a:r>
              <a:rPr lang="en-US" dirty="0" smtClean="0"/>
              <a:t>This is a weak regulation, at the level of principles, but allow the further </a:t>
            </a:r>
            <a:r>
              <a:rPr lang="en-US" dirty="0" err="1" smtClean="0"/>
              <a:t>concretisation</a:t>
            </a:r>
            <a:r>
              <a:rPr lang="en-US" dirty="0" smtClean="0"/>
              <a:t> of the work </a:t>
            </a:r>
            <a:endParaRPr lang="ro-RO" dirty="0" smtClean="0"/>
          </a:p>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4</a:t>
            </a:fld>
            <a:endParaRPr lang="ro-RO"/>
          </a:p>
        </p:txBody>
      </p:sp>
    </p:spTree>
    <p:extLst>
      <p:ext uri="{BB962C8B-B14F-4D97-AF65-F5344CB8AC3E}">
        <p14:creationId xmlns:p14="http://schemas.microsoft.com/office/powerpoint/2010/main" val="333354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6</a:t>
            </a:fld>
            <a:endParaRPr lang="ro-RO"/>
          </a:p>
        </p:txBody>
      </p:sp>
    </p:spTree>
    <p:extLst>
      <p:ext uri="{BB962C8B-B14F-4D97-AF65-F5344CB8AC3E}">
        <p14:creationId xmlns:p14="http://schemas.microsoft.com/office/powerpoint/2010/main" val="4268448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7</a:t>
            </a:fld>
            <a:endParaRPr lang="ro-RO"/>
          </a:p>
        </p:txBody>
      </p:sp>
    </p:spTree>
    <p:extLst>
      <p:ext uri="{BB962C8B-B14F-4D97-AF65-F5344CB8AC3E}">
        <p14:creationId xmlns:p14="http://schemas.microsoft.com/office/powerpoint/2010/main" val="3052237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8</a:t>
            </a:fld>
            <a:endParaRPr lang="ro-RO"/>
          </a:p>
        </p:txBody>
      </p:sp>
    </p:spTree>
    <p:extLst>
      <p:ext uri="{BB962C8B-B14F-4D97-AF65-F5344CB8AC3E}">
        <p14:creationId xmlns:p14="http://schemas.microsoft.com/office/powerpoint/2010/main" val="4040647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9</a:t>
            </a:fld>
            <a:endParaRPr lang="ro-RO"/>
          </a:p>
        </p:txBody>
      </p:sp>
    </p:spTree>
    <p:extLst>
      <p:ext uri="{BB962C8B-B14F-4D97-AF65-F5344CB8AC3E}">
        <p14:creationId xmlns:p14="http://schemas.microsoft.com/office/powerpoint/2010/main" val="303455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4C061744-F988-431F-AACD-A479FFBCEA74}" type="slidenum">
              <a:rPr lang="ro-RO" smtClean="0"/>
              <a:t>10</a:t>
            </a:fld>
            <a:endParaRPr lang="ro-RO"/>
          </a:p>
        </p:txBody>
      </p:sp>
    </p:spTree>
    <p:extLst>
      <p:ext uri="{BB962C8B-B14F-4D97-AF65-F5344CB8AC3E}">
        <p14:creationId xmlns:p14="http://schemas.microsoft.com/office/powerpoint/2010/main" val="165274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6E0ABF-EF7F-4060-96C4-72519EA31E25}" type="datetimeFigureOut">
              <a:rPr lang="ro-RO" smtClean="0"/>
              <a:t>16.10.2017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8A6ED56-062C-4C84-9539-C5F90959262A}" type="slidenum">
              <a:rPr lang="ro-RO" smtClean="0"/>
              <a:t>‹#›</a:t>
            </a:fld>
            <a:endParaRPr lang="ro-R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00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E0ABF-EF7F-4060-96C4-72519EA31E25}" type="datetimeFigureOut">
              <a:rPr lang="ro-RO" smtClean="0"/>
              <a:t>16.10.2017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310849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E0ABF-EF7F-4060-96C4-72519EA31E25}" type="datetimeFigureOut">
              <a:rPr lang="ro-RO" smtClean="0"/>
              <a:t>16.10.2017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103806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6E0ABF-EF7F-4060-96C4-72519EA31E25}" type="datetimeFigureOut">
              <a:rPr lang="ro-RO" smtClean="0"/>
              <a:t>16.10.2017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114985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E0ABF-EF7F-4060-96C4-72519EA31E25}" type="datetimeFigureOut">
              <a:rPr lang="ro-RO" smtClean="0"/>
              <a:t>16.10.2017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E8A6ED56-062C-4C84-9539-C5F90959262A}" type="slidenum">
              <a:rPr lang="ro-RO" smtClean="0"/>
              <a:t>‹#›</a:t>
            </a:fld>
            <a:endParaRPr lang="ro-R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313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6E0ABF-EF7F-4060-96C4-72519EA31E25}" type="datetimeFigureOut">
              <a:rPr lang="ro-RO" smtClean="0"/>
              <a:t>16.10.2017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319203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6E0ABF-EF7F-4060-96C4-72519EA31E25}" type="datetimeFigureOut">
              <a:rPr lang="ro-RO" smtClean="0"/>
              <a:t>16.10.2017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1563341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6E0ABF-EF7F-4060-96C4-72519EA31E25}" type="datetimeFigureOut">
              <a:rPr lang="ro-RO" smtClean="0"/>
              <a:t>16.10.2017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1666292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06E0ABF-EF7F-4060-96C4-72519EA31E25}" type="datetimeFigureOut">
              <a:rPr lang="ro-RO" smtClean="0"/>
              <a:t>16.10.2017</a:t>
            </a:fld>
            <a:endParaRPr lang="ro-R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o-RO"/>
          </a:p>
        </p:txBody>
      </p:sp>
      <p:sp>
        <p:nvSpPr>
          <p:cNvPr id="9" name="Slide Number Placeholder 8"/>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76725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06E0ABF-EF7F-4060-96C4-72519EA31E25}" type="datetimeFigureOut">
              <a:rPr lang="ro-RO" smtClean="0"/>
              <a:t>16.10.2017</a:t>
            </a:fld>
            <a:endParaRPr lang="ro-R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o-R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8A6ED56-062C-4C84-9539-C5F90959262A}" type="slidenum">
              <a:rPr lang="ro-RO" smtClean="0"/>
              <a:t>‹#›</a:t>
            </a:fld>
            <a:endParaRPr lang="ro-RO"/>
          </a:p>
        </p:txBody>
      </p:sp>
    </p:spTree>
    <p:extLst>
      <p:ext uri="{BB962C8B-B14F-4D97-AF65-F5344CB8AC3E}">
        <p14:creationId xmlns:p14="http://schemas.microsoft.com/office/powerpoint/2010/main" val="75564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E0ABF-EF7F-4060-96C4-72519EA31E25}" type="datetimeFigureOut">
              <a:rPr lang="ro-RO" smtClean="0"/>
              <a:t>16.10.2017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E8A6ED56-062C-4C84-9539-C5F90959262A}" type="slidenum">
              <a:rPr lang="ro-RO" smtClean="0"/>
              <a:t>‹#›</a:t>
            </a:fld>
            <a:endParaRPr lang="ro-RO"/>
          </a:p>
        </p:txBody>
      </p:sp>
    </p:spTree>
    <p:extLst>
      <p:ext uri="{BB962C8B-B14F-4D97-AF65-F5344CB8AC3E}">
        <p14:creationId xmlns:p14="http://schemas.microsoft.com/office/powerpoint/2010/main" val="376124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06E0ABF-EF7F-4060-96C4-72519EA31E25}" type="datetimeFigureOut">
              <a:rPr lang="ro-RO" smtClean="0"/>
              <a:t>16.10.2017</a:t>
            </a:fld>
            <a:endParaRPr lang="ro-R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o-R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8A6ED56-062C-4C84-9539-C5F90959262A}" type="slidenum">
              <a:rPr lang="ro-RO" smtClean="0"/>
              <a:t>‹#›</a:t>
            </a:fld>
            <a:endParaRPr lang="ro-RO"/>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04670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solidFill>
                  <a:srgbClr val="0070C0"/>
                </a:solidFill>
              </a:rPr>
              <a:t>Regional Consortia  </a:t>
            </a:r>
            <a:br>
              <a:rPr lang="en-US" dirty="0" smtClean="0">
                <a:solidFill>
                  <a:srgbClr val="0070C0"/>
                </a:solidFill>
              </a:rPr>
            </a:br>
            <a:r>
              <a:rPr lang="en-US" sz="4800" dirty="0" smtClean="0">
                <a:solidFill>
                  <a:srgbClr val="0070C0"/>
                </a:solidFill>
              </a:rPr>
              <a:t>an efficient tool for </a:t>
            </a:r>
            <a:br>
              <a:rPr lang="en-US" sz="4800" dirty="0" smtClean="0">
                <a:solidFill>
                  <a:srgbClr val="0070C0"/>
                </a:solidFill>
              </a:rPr>
            </a:br>
            <a:r>
              <a:rPr lang="en-US" sz="4800" dirty="0" smtClean="0">
                <a:solidFill>
                  <a:srgbClr val="0070C0"/>
                </a:solidFill>
              </a:rPr>
              <a:t>decentralization of TVET in Romania </a:t>
            </a:r>
            <a:endParaRPr lang="ro-RO" sz="4800" dirty="0">
              <a:solidFill>
                <a:srgbClr val="0070C0"/>
              </a:solidFill>
            </a:endParaRPr>
          </a:p>
        </p:txBody>
      </p:sp>
      <p:sp>
        <p:nvSpPr>
          <p:cNvPr id="3" name="Subtitle 2"/>
          <p:cNvSpPr>
            <a:spLocks noGrp="1"/>
          </p:cNvSpPr>
          <p:nvPr>
            <p:ph type="subTitle" idx="1"/>
          </p:nvPr>
        </p:nvSpPr>
        <p:spPr>
          <a:xfrm>
            <a:off x="1100050" y="4455620"/>
            <a:ext cx="10168171" cy="1396539"/>
          </a:xfrm>
        </p:spPr>
        <p:txBody>
          <a:bodyPr>
            <a:normAutofit lnSpcReduction="10000"/>
          </a:bodyPr>
          <a:lstStyle/>
          <a:p>
            <a:pPr algn="ctr"/>
            <a:endParaRPr lang="en-US" b="1" dirty="0" smtClean="0"/>
          </a:p>
          <a:p>
            <a:pPr algn="ctr"/>
            <a:r>
              <a:rPr lang="en-US" b="1" dirty="0" err="1" smtClean="0"/>
              <a:t>Ildiko</a:t>
            </a:r>
            <a:r>
              <a:rPr lang="en-US" b="1" dirty="0" smtClean="0"/>
              <a:t> Pataki – NATIONAL CENTRE FOR </a:t>
            </a:r>
            <a:r>
              <a:rPr lang="en-US" b="1" dirty="0" err="1" smtClean="0"/>
              <a:t>tvet</a:t>
            </a:r>
            <a:r>
              <a:rPr lang="en-US" b="1" dirty="0" smtClean="0"/>
              <a:t> DEVELOPMENT</a:t>
            </a:r>
          </a:p>
          <a:p>
            <a:pPr algn="ctr"/>
            <a:r>
              <a:rPr lang="en-US" b="1" dirty="0" smtClean="0"/>
              <a:t>LVIV 25-26 OCTOBER 2017, UKRAINE  </a:t>
            </a:r>
            <a:endParaRPr lang="ro-RO" b="1" dirty="0"/>
          </a:p>
        </p:txBody>
      </p:sp>
    </p:spTree>
    <p:extLst>
      <p:ext uri="{BB962C8B-B14F-4D97-AF65-F5344CB8AC3E}">
        <p14:creationId xmlns:p14="http://schemas.microsoft.com/office/powerpoint/2010/main" val="39797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957" y="286603"/>
            <a:ext cx="10658723" cy="1450757"/>
          </a:xfrm>
        </p:spPr>
        <p:txBody>
          <a:bodyPr/>
          <a:lstStyle/>
          <a:p>
            <a:pPr algn="r"/>
            <a:r>
              <a:rPr lang="en-GB" b="1" dirty="0">
                <a:solidFill>
                  <a:srgbClr val="0070C0"/>
                </a:solidFill>
              </a:rPr>
              <a:t>RO - Regional </a:t>
            </a:r>
            <a:r>
              <a:rPr lang="en-GB" b="1" dirty="0" smtClean="0">
                <a:solidFill>
                  <a:srgbClr val="0070C0"/>
                </a:solidFill>
              </a:rPr>
              <a:t>Consortia – </a:t>
            </a:r>
            <a:r>
              <a:rPr lang="en-US" dirty="0" smtClean="0">
                <a:solidFill>
                  <a:srgbClr val="0070C0"/>
                </a:solidFill>
              </a:rPr>
              <a:t>good governance   </a:t>
            </a:r>
            <a:endParaRPr lang="ro-RO" dirty="0">
              <a:solidFill>
                <a:srgbClr val="0070C0"/>
              </a:solidFill>
            </a:endParaRPr>
          </a:p>
        </p:txBody>
      </p:sp>
      <p:sp>
        <p:nvSpPr>
          <p:cNvPr id="3" name="Content Placeholder 2"/>
          <p:cNvSpPr>
            <a:spLocks noGrp="1"/>
          </p:cNvSpPr>
          <p:nvPr>
            <p:ph idx="1"/>
          </p:nvPr>
        </p:nvSpPr>
        <p:spPr>
          <a:xfrm>
            <a:off x="496957" y="1737359"/>
            <a:ext cx="11052313" cy="4623683"/>
          </a:xfrm>
        </p:spPr>
        <p:txBody>
          <a:bodyPr>
            <a:normAutofit fontScale="92500"/>
          </a:bodyPr>
          <a:lstStyle/>
          <a:p>
            <a:endParaRPr lang="en-US" dirty="0" smtClean="0"/>
          </a:p>
          <a:p>
            <a:r>
              <a:rPr lang="en-US" sz="2800" dirty="0"/>
              <a:t>In accordance with the voluntary </a:t>
            </a:r>
            <a:r>
              <a:rPr lang="en-US" sz="2800" b="1" dirty="0">
                <a:solidFill>
                  <a:srgbClr val="0070C0"/>
                </a:solidFill>
              </a:rPr>
              <a:t>Cooperation </a:t>
            </a:r>
            <a:r>
              <a:rPr lang="en-US" sz="2800" b="1" dirty="0" smtClean="0">
                <a:solidFill>
                  <a:srgbClr val="0070C0"/>
                </a:solidFill>
              </a:rPr>
              <a:t>Agreement:</a:t>
            </a:r>
          </a:p>
          <a:p>
            <a:pPr>
              <a:buFont typeface="Wingdings" panose="05000000000000000000" pitchFamily="2" charset="2"/>
              <a:buChar char="§"/>
            </a:pPr>
            <a:r>
              <a:rPr lang="en-US" sz="2800" b="1" dirty="0" smtClean="0">
                <a:solidFill>
                  <a:srgbClr val="0070C0"/>
                </a:solidFill>
              </a:rPr>
              <a:t>t</a:t>
            </a:r>
            <a:r>
              <a:rPr lang="en-US" sz="2800" b="1" dirty="0" smtClean="0"/>
              <a:t>he </a:t>
            </a:r>
            <a:r>
              <a:rPr lang="en-US" sz="2800" b="1" dirty="0"/>
              <a:t>activities</a:t>
            </a:r>
            <a:r>
              <a:rPr lang="en-US" sz="2800" dirty="0"/>
              <a:t> are organized as plenary session and on working groups (thematic</a:t>
            </a:r>
            <a:r>
              <a:rPr lang="en-US" sz="2800" dirty="0" smtClean="0"/>
              <a:t>);</a:t>
            </a:r>
          </a:p>
          <a:p>
            <a:pPr>
              <a:buFont typeface="Wingdings" panose="05000000000000000000" pitchFamily="2" charset="2"/>
              <a:buChar char="§"/>
            </a:pPr>
            <a:r>
              <a:rPr lang="en-US" sz="2800" dirty="0" smtClean="0"/>
              <a:t> </a:t>
            </a:r>
            <a:r>
              <a:rPr lang="en-US" sz="2800" dirty="0"/>
              <a:t>The President of the RC and the NCTVETD have the role of initiator </a:t>
            </a:r>
          </a:p>
          <a:p>
            <a:pPr>
              <a:buFont typeface="Wingdings" panose="05000000000000000000" pitchFamily="2" charset="2"/>
              <a:buChar char="§"/>
            </a:pPr>
            <a:r>
              <a:rPr lang="en-US" sz="2800" b="1" dirty="0"/>
              <a:t>The College of Coordination</a:t>
            </a:r>
            <a:r>
              <a:rPr lang="en-US" sz="2800" dirty="0"/>
              <a:t> ensure the operational management of  the RC;</a:t>
            </a:r>
            <a:endParaRPr lang="ro-RO" sz="2800" dirty="0"/>
          </a:p>
          <a:p>
            <a:pPr>
              <a:buFont typeface="Wingdings" panose="05000000000000000000" pitchFamily="2" charset="2"/>
              <a:buChar char="§"/>
            </a:pPr>
            <a:r>
              <a:rPr lang="en-US" sz="2800" dirty="0"/>
              <a:t>The President, the vice-presidents and the Secretariat  of  the RC, have clear roles and attributes: </a:t>
            </a:r>
            <a:endParaRPr lang="ro-RO" sz="2800" dirty="0"/>
          </a:p>
          <a:p>
            <a:pPr>
              <a:buFont typeface="Wingdings" panose="05000000000000000000" pitchFamily="2" charset="2"/>
              <a:buChar char="§"/>
            </a:pPr>
            <a:r>
              <a:rPr lang="en-US" sz="2800" b="1" dirty="0"/>
              <a:t>Decisions</a:t>
            </a:r>
            <a:r>
              <a:rPr lang="en-US" sz="2800" dirty="0"/>
              <a:t> are adopted based on </a:t>
            </a:r>
            <a:r>
              <a:rPr lang="en-US" sz="2800" dirty="0" smtClean="0"/>
              <a:t>consensus (criteria of representativeness)</a:t>
            </a:r>
          </a:p>
          <a:p>
            <a:pPr>
              <a:buFont typeface="Wingdings" panose="05000000000000000000" pitchFamily="2" charset="2"/>
              <a:buChar char="§"/>
            </a:pPr>
            <a:r>
              <a:rPr lang="en-US" sz="2800" dirty="0" smtClean="0"/>
              <a:t>The decisions/recommendations  </a:t>
            </a:r>
            <a:r>
              <a:rPr lang="en-US" sz="2800" dirty="0"/>
              <a:t>adopted by the RC </a:t>
            </a:r>
            <a:r>
              <a:rPr lang="en-US" sz="2800" b="1" dirty="0"/>
              <a:t>have consultative </a:t>
            </a:r>
            <a:r>
              <a:rPr lang="en-US" sz="2800" b="1" dirty="0" smtClean="0"/>
              <a:t>role</a:t>
            </a:r>
          </a:p>
        </p:txBody>
      </p:sp>
    </p:spTree>
    <p:extLst>
      <p:ext uri="{BB962C8B-B14F-4D97-AF65-F5344CB8AC3E}">
        <p14:creationId xmlns:p14="http://schemas.microsoft.com/office/powerpoint/2010/main" val="332292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Consortia - flash back </a:t>
            </a:r>
            <a:endParaRPr lang="ro-RO" dirty="0"/>
          </a:p>
        </p:txBody>
      </p:sp>
      <p:sp>
        <p:nvSpPr>
          <p:cNvPr id="3" name="Content Placeholder 2"/>
          <p:cNvSpPr>
            <a:spLocks noGrp="1"/>
          </p:cNvSpPr>
          <p:nvPr>
            <p:ph idx="1"/>
          </p:nvPr>
        </p:nvSpPr>
        <p:spPr/>
        <p:txBody>
          <a:bodyPr/>
          <a:lstStyle/>
          <a:p>
            <a:r>
              <a:rPr lang="en-US" dirty="0" smtClean="0"/>
              <a:t>- the first consultative structure for TVET – proposed and created within the </a:t>
            </a:r>
            <a:r>
              <a:rPr lang="en-US" dirty="0" err="1" smtClean="0"/>
              <a:t>Phare</a:t>
            </a:r>
            <a:r>
              <a:rPr lang="en-US" dirty="0" smtClean="0"/>
              <a:t> VET program (1998) </a:t>
            </a:r>
          </a:p>
          <a:p>
            <a:r>
              <a:rPr lang="en-US" dirty="0" smtClean="0"/>
              <a:t>- The </a:t>
            </a:r>
            <a:r>
              <a:rPr lang="en-US" b="1" dirty="0" smtClean="0"/>
              <a:t>Zonal Committee for Social Partnership Development </a:t>
            </a:r>
            <a:r>
              <a:rPr lang="en-US" dirty="0" smtClean="0"/>
              <a:t>- before the definition of the administrative development regions; expressed the hope of the very urgent reform of the administration, based on regions ; </a:t>
            </a:r>
          </a:p>
          <a:p>
            <a:r>
              <a:rPr lang="en-US" dirty="0" smtClean="0"/>
              <a:t>- The </a:t>
            </a:r>
            <a:r>
              <a:rPr lang="en-US" b="1" dirty="0" smtClean="0"/>
              <a:t>Local Committee for </a:t>
            </a:r>
            <a:r>
              <a:rPr lang="en-US" b="1" dirty="0"/>
              <a:t>Social Partnership Development </a:t>
            </a:r>
            <a:r>
              <a:rPr lang="en-US" dirty="0" smtClean="0"/>
              <a:t>– created at county level, where existed elected local authorities, and a huge need for decentralization; </a:t>
            </a:r>
          </a:p>
          <a:p>
            <a:r>
              <a:rPr lang="en-US" dirty="0" smtClean="0"/>
              <a:t>The name of </a:t>
            </a:r>
            <a:r>
              <a:rPr lang="en-US" b="1" dirty="0" smtClean="0"/>
              <a:t>``Regional Consortia`` </a:t>
            </a:r>
            <a:r>
              <a:rPr lang="en-US" dirty="0" smtClean="0"/>
              <a:t>– was proposed within a </a:t>
            </a:r>
            <a:r>
              <a:rPr lang="en-US" dirty="0" err="1" smtClean="0"/>
              <a:t>Phare</a:t>
            </a:r>
            <a:r>
              <a:rPr lang="en-US" dirty="0" smtClean="0"/>
              <a:t> TVET multiannual project, aiming at reforming the VET system; since 2003</a:t>
            </a:r>
          </a:p>
          <a:p>
            <a:r>
              <a:rPr lang="en-US" dirty="0" smtClean="0"/>
              <a:t>The last regulatory frames for these partnership structures – is </a:t>
            </a:r>
            <a:r>
              <a:rPr lang="en-US" b="1" dirty="0" smtClean="0"/>
              <a:t>OMECS  </a:t>
            </a:r>
            <a:r>
              <a:rPr lang="en-US" b="1" dirty="0"/>
              <a:t>Nr. 4456 / 8 </a:t>
            </a:r>
            <a:r>
              <a:rPr lang="en-US" b="1" dirty="0" err="1"/>
              <a:t>iulie</a:t>
            </a:r>
            <a:r>
              <a:rPr lang="en-US" b="1" dirty="0"/>
              <a:t> 2015.</a:t>
            </a:r>
            <a:r>
              <a:rPr lang="en-US" dirty="0"/>
              <a:t> </a:t>
            </a:r>
            <a:endParaRPr lang="ro-RO" dirty="0"/>
          </a:p>
        </p:txBody>
      </p:sp>
    </p:spTree>
    <p:extLst>
      <p:ext uri="{BB962C8B-B14F-4D97-AF65-F5344CB8AC3E}">
        <p14:creationId xmlns:p14="http://schemas.microsoft.com/office/powerpoint/2010/main" val="218619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79489"/>
          </a:xfrm>
        </p:spPr>
        <p:txBody>
          <a:bodyPr/>
          <a:lstStyle/>
          <a:p>
            <a:pPr lvl="0"/>
            <a:r>
              <a:rPr lang="en-GB" dirty="0" smtClean="0">
                <a:solidFill>
                  <a:srgbClr val="0070C0"/>
                </a:solidFill>
              </a:rPr>
              <a:t>RO Regional Consortia - legal status  </a:t>
            </a:r>
            <a:endParaRPr lang="ro-RO" dirty="0">
              <a:solidFill>
                <a:srgbClr val="0070C0"/>
              </a:solidFill>
            </a:endParaRPr>
          </a:p>
        </p:txBody>
      </p:sp>
      <p:sp>
        <p:nvSpPr>
          <p:cNvPr id="3" name="Content Placeholder 2"/>
          <p:cNvSpPr>
            <a:spLocks noGrp="1"/>
          </p:cNvSpPr>
          <p:nvPr>
            <p:ph idx="1"/>
          </p:nvPr>
        </p:nvSpPr>
        <p:spPr>
          <a:xfrm>
            <a:off x="5275384" y="1716258"/>
            <a:ext cx="6316394" cy="4403187"/>
          </a:xfrm>
        </p:spPr>
        <p:txBody>
          <a:bodyPr>
            <a:normAutofit/>
          </a:bodyPr>
          <a:lstStyle/>
          <a:p>
            <a:endParaRPr lang="en-US" b="1" dirty="0" smtClean="0"/>
          </a:p>
          <a:p>
            <a:r>
              <a:rPr lang="en-US" b="1" dirty="0" smtClean="0"/>
              <a:t>The </a:t>
            </a:r>
            <a:r>
              <a:rPr lang="en-US" b="1" dirty="0"/>
              <a:t>legal framework for the multilevel governance of TVET </a:t>
            </a:r>
            <a:r>
              <a:rPr lang="en-US" dirty="0"/>
              <a:t>in Romania, including the Regional Consortia, is offered by the Ordinance of the Ministry of Education OMECS  Nr. 4456 </a:t>
            </a:r>
            <a:r>
              <a:rPr lang="en-US" dirty="0" smtClean="0"/>
              <a:t>/8 July2015, based </a:t>
            </a:r>
            <a:r>
              <a:rPr lang="en-US" dirty="0"/>
              <a:t>and correlated with the Education Act </a:t>
            </a:r>
          </a:p>
          <a:p>
            <a:r>
              <a:rPr lang="en-US" b="1" dirty="0" smtClean="0"/>
              <a:t>The Education Act, declares </a:t>
            </a:r>
            <a:r>
              <a:rPr lang="en-US" b="1" dirty="0"/>
              <a:t>the </a:t>
            </a:r>
            <a:r>
              <a:rPr lang="en-US" b="1" dirty="0" smtClean="0"/>
              <a:t>Principles (Art. 3) </a:t>
            </a:r>
            <a:r>
              <a:rPr lang="en-US" dirty="0" smtClean="0"/>
              <a:t> </a:t>
            </a:r>
            <a:endParaRPr lang="ro-RO" dirty="0"/>
          </a:p>
          <a:p>
            <a:r>
              <a:rPr lang="en-US" b="1" dirty="0" smtClean="0">
                <a:solidFill>
                  <a:srgbClr val="0070C0"/>
                </a:solidFill>
              </a:rPr>
              <a:t>RELEVANCE </a:t>
            </a:r>
            <a:r>
              <a:rPr lang="en-US" dirty="0" smtClean="0"/>
              <a:t>(of the education regarding the socio-economic   and the personal development needs) </a:t>
            </a:r>
            <a:endParaRPr lang="ro-RO" dirty="0" smtClean="0"/>
          </a:p>
          <a:p>
            <a:r>
              <a:rPr lang="en-US" b="1" dirty="0" smtClean="0">
                <a:solidFill>
                  <a:srgbClr val="0070C0"/>
                </a:solidFill>
              </a:rPr>
              <a:t>DESCENTRALISATION</a:t>
            </a:r>
            <a:r>
              <a:rPr lang="en-US" dirty="0" smtClean="0"/>
              <a:t> -the main decisions are taken by those directly involved in the processes</a:t>
            </a:r>
            <a:endParaRPr lang="ro-RO" dirty="0" smtClean="0"/>
          </a:p>
          <a:p>
            <a:r>
              <a:rPr lang="en-US" dirty="0" smtClean="0"/>
              <a:t>DECISIONS BASED </a:t>
            </a:r>
            <a:r>
              <a:rPr lang="en-US" b="1" dirty="0" smtClean="0">
                <a:solidFill>
                  <a:srgbClr val="0070C0"/>
                </a:solidFill>
              </a:rPr>
              <a:t>ON DIALOG AND CONSULTATION </a:t>
            </a:r>
            <a:endParaRPr lang="ro-RO" b="1" dirty="0" smtClean="0">
              <a:solidFill>
                <a:srgbClr val="0070C0"/>
              </a:solidFill>
            </a:endParaRPr>
          </a:p>
        </p:txBody>
      </p:sp>
      <p:graphicFrame>
        <p:nvGraphicFramePr>
          <p:cNvPr id="4" name="Diagram 3"/>
          <p:cNvGraphicFramePr/>
          <p:nvPr/>
        </p:nvGraphicFramePr>
        <p:xfrm>
          <a:off x="647114" y="1556693"/>
          <a:ext cx="4628270" cy="45064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635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714" y="326360"/>
            <a:ext cx="10730286" cy="979489"/>
          </a:xfrm>
        </p:spPr>
        <p:txBody>
          <a:bodyPr>
            <a:normAutofit fontScale="90000"/>
          </a:bodyPr>
          <a:lstStyle/>
          <a:p>
            <a:pPr lvl="0"/>
            <a:r>
              <a:rPr lang="en-GB" b="1" dirty="0" smtClean="0">
                <a:solidFill>
                  <a:srgbClr val="0070C0"/>
                </a:solidFill>
              </a:rPr>
              <a:t>RO - Regional Consortia - legal </a:t>
            </a:r>
            <a:r>
              <a:rPr lang="en-GB" b="1" dirty="0">
                <a:solidFill>
                  <a:srgbClr val="0070C0"/>
                </a:solidFill>
              </a:rPr>
              <a:t>status </a:t>
            </a:r>
            <a:r>
              <a:rPr lang="en-GB" b="1" dirty="0" smtClean="0">
                <a:solidFill>
                  <a:srgbClr val="0070C0"/>
                </a:solidFill>
              </a:rPr>
              <a:t>2-  key words</a:t>
            </a:r>
            <a:endParaRPr lang="ro-RO" b="1" dirty="0">
              <a:solidFill>
                <a:srgbClr val="0070C0"/>
              </a:solidFill>
            </a:endParaRPr>
          </a:p>
        </p:txBody>
      </p:sp>
      <p:sp>
        <p:nvSpPr>
          <p:cNvPr id="3" name="Content Placeholder 2"/>
          <p:cNvSpPr>
            <a:spLocks noGrp="1"/>
          </p:cNvSpPr>
          <p:nvPr>
            <p:ph idx="1"/>
          </p:nvPr>
        </p:nvSpPr>
        <p:spPr>
          <a:xfrm>
            <a:off x="3916017" y="1716258"/>
            <a:ext cx="7911548" cy="4684542"/>
          </a:xfrm>
        </p:spPr>
        <p:txBody>
          <a:bodyPr>
            <a:normAutofit lnSpcReduction="10000"/>
          </a:bodyPr>
          <a:lstStyle/>
          <a:p>
            <a:endParaRPr lang="en-US" b="1" dirty="0" smtClean="0"/>
          </a:p>
          <a:p>
            <a:r>
              <a:rPr lang="en-US" sz="2200" b="1" dirty="0" smtClean="0"/>
              <a:t>The Education Act, defines the lower levels  and key words for TVET multilevel governance. : </a:t>
            </a:r>
            <a:endParaRPr lang="ro-RO" sz="2200" dirty="0"/>
          </a:p>
          <a:p>
            <a:r>
              <a:rPr lang="en-US" sz="2200" b="1" dirty="0"/>
              <a:t>Article 31/7:  MOVES the level of decision</a:t>
            </a:r>
            <a:r>
              <a:rPr lang="en-US" sz="2200" dirty="0"/>
              <a:t> from central level, to county </a:t>
            </a:r>
            <a:r>
              <a:rPr lang="en-US" sz="2200" dirty="0" smtClean="0"/>
              <a:t>level:</a:t>
            </a:r>
          </a:p>
          <a:p>
            <a:r>
              <a:rPr lang="en-US" sz="2200" dirty="0" smtClean="0"/>
              <a:t>The list </a:t>
            </a:r>
            <a:r>
              <a:rPr lang="en-US" sz="2200" dirty="0"/>
              <a:t>of the VET providers, </a:t>
            </a:r>
            <a:r>
              <a:rPr lang="en-US" sz="2200" dirty="0" smtClean="0"/>
              <a:t>defined </a:t>
            </a:r>
            <a:r>
              <a:rPr lang="en-US" sz="2200" dirty="0"/>
              <a:t>by the County School Inspectorate, </a:t>
            </a:r>
            <a:r>
              <a:rPr lang="en-US" sz="2200" dirty="0" smtClean="0"/>
              <a:t> </a:t>
            </a:r>
            <a:r>
              <a:rPr lang="en-US" sz="2200" dirty="0"/>
              <a:t>based on consultation </a:t>
            </a:r>
            <a:r>
              <a:rPr lang="en-US" sz="2200" dirty="0" smtClean="0"/>
              <a:t>with the REGIONAL </a:t>
            </a:r>
            <a:r>
              <a:rPr lang="en-US" sz="2200" dirty="0"/>
              <a:t>CONSORTIA and LOCAL COMMITTEE FOR SOCIAL PARTNERSHIP DEVELOPMENT. </a:t>
            </a:r>
            <a:endParaRPr lang="en-US" sz="2200" dirty="0" smtClean="0"/>
          </a:p>
          <a:p>
            <a:r>
              <a:rPr lang="en-US" sz="2200" b="1" dirty="0" smtClean="0"/>
              <a:t>Article </a:t>
            </a:r>
            <a:r>
              <a:rPr lang="en-US" sz="2200" b="1" dirty="0"/>
              <a:t>31/1 Establish the decentralized task to the lowest level – regional/ county/local. </a:t>
            </a:r>
            <a:endParaRPr lang="en-US" sz="2200" b="1" dirty="0" smtClean="0"/>
          </a:p>
          <a:p>
            <a:r>
              <a:rPr lang="en-US" sz="2200" dirty="0" smtClean="0"/>
              <a:t>VET </a:t>
            </a:r>
            <a:r>
              <a:rPr lang="en-US" sz="2200" dirty="0"/>
              <a:t>education can be organized </a:t>
            </a:r>
            <a:r>
              <a:rPr lang="en-US" sz="2200" dirty="0" smtClean="0"/>
              <a:t>… based </a:t>
            </a:r>
            <a:r>
              <a:rPr lang="en-US" sz="2200" dirty="0"/>
              <a:t>on the NATIONAL QUALIFICATION </a:t>
            </a:r>
            <a:r>
              <a:rPr lang="en-US" sz="2200" dirty="0" smtClean="0"/>
              <a:t>FRAMEWORK, </a:t>
            </a:r>
            <a:r>
              <a:rPr lang="en-US" sz="2200" dirty="0"/>
              <a:t>according to the </a:t>
            </a:r>
            <a:r>
              <a:rPr lang="en-US" sz="2200" dirty="0" err="1"/>
              <a:t>labour</a:t>
            </a:r>
            <a:r>
              <a:rPr lang="en-US" sz="2200" dirty="0"/>
              <a:t> market </a:t>
            </a:r>
            <a:r>
              <a:rPr lang="en-US" sz="2200" dirty="0" smtClean="0"/>
              <a:t>needs at </a:t>
            </a:r>
            <a:r>
              <a:rPr lang="en-US" sz="2200" dirty="0"/>
              <a:t>regional, county and local level.  </a:t>
            </a:r>
            <a:endParaRPr lang="ro-RO" sz="2200" dirty="0"/>
          </a:p>
        </p:txBody>
      </p:sp>
      <p:graphicFrame>
        <p:nvGraphicFramePr>
          <p:cNvPr id="4" name="Diagram 3"/>
          <p:cNvGraphicFramePr/>
          <p:nvPr>
            <p:extLst>
              <p:ext uri="{D42A27DB-BD31-4B8C-83A1-F6EECF244321}">
                <p14:modId xmlns:p14="http://schemas.microsoft.com/office/powerpoint/2010/main" val="165690242"/>
              </p:ext>
            </p:extLst>
          </p:nvPr>
        </p:nvGraphicFramePr>
        <p:xfrm>
          <a:off x="647114" y="1556693"/>
          <a:ext cx="3189390" cy="45064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853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930" y="286603"/>
            <a:ext cx="11410122" cy="1450757"/>
          </a:xfrm>
        </p:spPr>
        <p:txBody>
          <a:bodyPr/>
          <a:lstStyle/>
          <a:p>
            <a:pPr algn="r"/>
            <a:r>
              <a:rPr lang="en-GB" b="1" dirty="0">
                <a:solidFill>
                  <a:srgbClr val="0070C0"/>
                </a:solidFill>
              </a:rPr>
              <a:t>RO - Regional </a:t>
            </a:r>
            <a:r>
              <a:rPr lang="en-GB" b="1" dirty="0" smtClean="0">
                <a:solidFill>
                  <a:srgbClr val="0070C0"/>
                </a:solidFill>
              </a:rPr>
              <a:t>Consortia </a:t>
            </a:r>
            <a:br>
              <a:rPr lang="en-GB" b="1" dirty="0" smtClean="0">
                <a:solidFill>
                  <a:srgbClr val="0070C0"/>
                </a:solidFill>
              </a:rPr>
            </a:br>
            <a:r>
              <a:rPr lang="ru-RU" dirty="0" smtClean="0">
                <a:solidFill>
                  <a:srgbClr val="0070C0"/>
                </a:solidFill>
              </a:rPr>
              <a:t>nature</a:t>
            </a:r>
            <a:r>
              <a:rPr lang="ru-RU" dirty="0">
                <a:solidFill>
                  <a:srgbClr val="0070C0"/>
                </a:solidFill>
              </a:rPr>
              <a:t>, mission, </a:t>
            </a:r>
            <a:r>
              <a:rPr lang="ru-RU" dirty="0" smtClean="0">
                <a:solidFill>
                  <a:srgbClr val="0070C0"/>
                </a:solidFill>
              </a:rPr>
              <a:t>mandate</a:t>
            </a:r>
            <a:r>
              <a:rPr lang="en-US" dirty="0" smtClean="0">
                <a:solidFill>
                  <a:srgbClr val="0070C0"/>
                </a:solidFill>
              </a:rPr>
              <a:t> – 1 </a:t>
            </a:r>
            <a:endParaRPr lang="ro-RO" dirty="0">
              <a:solidFill>
                <a:srgbClr val="0070C0"/>
              </a:solidFill>
            </a:endParaRPr>
          </a:p>
        </p:txBody>
      </p:sp>
      <p:sp>
        <p:nvSpPr>
          <p:cNvPr id="3" name="Content Placeholder 2"/>
          <p:cNvSpPr>
            <a:spLocks noGrp="1"/>
          </p:cNvSpPr>
          <p:nvPr>
            <p:ph idx="1"/>
          </p:nvPr>
        </p:nvSpPr>
        <p:spPr>
          <a:xfrm>
            <a:off x="616226" y="1737359"/>
            <a:ext cx="10933044" cy="4464657"/>
          </a:xfrm>
        </p:spPr>
        <p:txBody>
          <a:bodyPr>
            <a:normAutofit/>
          </a:bodyPr>
          <a:lstStyle/>
          <a:p>
            <a:r>
              <a:rPr lang="en-US" sz="2400" dirty="0"/>
              <a:t>The Ordinance of the Ministry of Education </a:t>
            </a:r>
            <a:r>
              <a:rPr lang="en-US" sz="2400" b="1" dirty="0"/>
              <a:t>OMECS  Nr. 4456 / 8 </a:t>
            </a:r>
            <a:r>
              <a:rPr lang="en-US" sz="2400" b="1" dirty="0" smtClean="0"/>
              <a:t>July  2015 </a:t>
            </a:r>
            <a:r>
              <a:rPr lang="en-US" sz="2400" b="1" dirty="0"/>
              <a:t>is the frame regulation for the functioning of the RC</a:t>
            </a:r>
            <a:r>
              <a:rPr lang="en-US" sz="2400" b="1" dirty="0" smtClean="0"/>
              <a:t>. (</a:t>
            </a:r>
            <a:r>
              <a:rPr lang="en-US" sz="2400" dirty="0" smtClean="0"/>
              <a:t>Article 1-7) </a:t>
            </a:r>
            <a:endParaRPr lang="ro-RO" sz="2400" dirty="0"/>
          </a:p>
          <a:p>
            <a:r>
              <a:rPr lang="en-US" sz="2400" b="1" dirty="0">
                <a:solidFill>
                  <a:srgbClr val="0070C0"/>
                </a:solidFill>
              </a:rPr>
              <a:t>The RC is a consultative partnership body, </a:t>
            </a:r>
            <a:r>
              <a:rPr lang="en-US" sz="2400" dirty="0"/>
              <a:t>without independent legal status, as a support for the </a:t>
            </a:r>
            <a:r>
              <a:rPr lang="en-US" sz="2400" b="1" dirty="0"/>
              <a:t>NCTVETD and the county school inspectorates</a:t>
            </a:r>
            <a:r>
              <a:rPr lang="en-US" sz="2400" dirty="0"/>
              <a:t>, aiming at increasing the contribution of the TVET to the regional development.</a:t>
            </a:r>
            <a:endParaRPr lang="ro-RO" sz="2400" dirty="0"/>
          </a:p>
          <a:p>
            <a:r>
              <a:rPr lang="en-US" sz="2400" b="1" dirty="0">
                <a:solidFill>
                  <a:srgbClr val="0070C0"/>
                </a:solidFill>
              </a:rPr>
              <a:t>The consultative role of the RC </a:t>
            </a:r>
            <a:r>
              <a:rPr lang="en-US" sz="2400" dirty="0">
                <a:solidFill>
                  <a:srgbClr val="0070C0"/>
                </a:solidFill>
              </a:rPr>
              <a:t>is </a:t>
            </a:r>
            <a:r>
              <a:rPr lang="en-US" sz="2400" dirty="0"/>
              <a:t>put in practice by actions and specific measures concerning the development and monitoring of the </a:t>
            </a:r>
            <a:r>
              <a:rPr lang="en-US" sz="2400" b="1" dirty="0">
                <a:solidFill>
                  <a:srgbClr val="0070C0"/>
                </a:solidFill>
              </a:rPr>
              <a:t>regional strategic planning of TVET, </a:t>
            </a:r>
            <a:r>
              <a:rPr lang="en-US" sz="2400" dirty="0"/>
              <a:t>and support the general HR development at county level. </a:t>
            </a:r>
            <a:endParaRPr lang="ro-RO" sz="2400" dirty="0"/>
          </a:p>
          <a:p>
            <a:r>
              <a:rPr lang="en-US" sz="2400" b="1" dirty="0">
                <a:solidFill>
                  <a:srgbClr val="0070C0"/>
                </a:solidFill>
              </a:rPr>
              <a:t>The general objective of the RC </a:t>
            </a:r>
            <a:r>
              <a:rPr lang="en-US" sz="2400" dirty="0"/>
              <a:t>is to ensure through social dialog and expressed public responsibility the contribution to the harmonization of the policies of TVET with the socio-economical needs at local, county and regional level. </a:t>
            </a:r>
            <a:endParaRPr lang="ro-RO" sz="2400" dirty="0"/>
          </a:p>
          <a:p>
            <a:endParaRPr lang="ro-RO" dirty="0"/>
          </a:p>
        </p:txBody>
      </p:sp>
    </p:spTree>
    <p:extLst>
      <p:ext uri="{BB962C8B-B14F-4D97-AF65-F5344CB8AC3E}">
        <p14:creationId xmlns:p14="http://schemas.microsoft.com/office/powerpoint/2010/main" val="420346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a:solidFill>
                  <a:srgbClr val="0070C0"/>
                </a:solidFill>
              </a:rPr>
              <a:t>RO - Regional Consortia </a:t>
            </a:r>
            <a:r>
              <a:rPr lang="en-GB" b="1" dirty="0" smtClean="0">
                <a:solidFill>
                  <a:srgbClr val="0070C0"/>
                </a:solidFill>
              </a:rPr>
              <a:t/>
            </a:r>
            <a:br>
              <a:rPr lang="en-GB" b="1" dirty="0" smtClean="0">
                <a:solidFill>
                  <a:srgbClr val="0070C0"/>
                </a:solidFill>
              </a:rPr>
            </a:br>
            <a:r>
              <a:rPr lang="ru-RU" dirty="0" smtClean="0">
                <a:solidFill>
                  <a:srgbClr val="0070C0"/>
                </a:solidFill>
              </a:rPr>
              <a:t>nature</a:t>
            </a:r>
            <a:r>
              <a:rPr lang="ru-RU" dirty="0">
                <a:solidFill>
                  <a:srgbClr val="0070C0"/>
                </a:solidFill>
              </a:rPr>
              <a:t>, mission, </a:t>
            </a:r>
            <a:r>
              <a:rPr lang="ru-RU" dirty="0" smtClean="0">
                <a:solidFill>
                  <a:srgbClr val="0070C0"/>
                </a:solidFill>
              </a:rPr>
              <a:t>mandate</a:t>
            </a:r>
            <a:r>
              <a:rPr lang="en-US" dirty="0" smtClean="0">
                <a:solidFill>
                  <a:srgbClr val="0070C0"/>
                </a:solidFill>
              </a:rPr>
              <a:t> – 2 </a:t>
            </a:r>
            <a:endParaRPr lang="ro-RO" dirty="0">
              <a:solidFill>
                <a:srgbClr val="0070C0"/>
              </a:solidFill>
            </a:endParaRPr>
          </a:p>
        </p:txBody>
      </p:sp>
      <p:sp>
        <p:nvSpPr>
          <p:cNvPr id="3" name="Content Placeholder 2"/>
          <p:cNvSpPr>
            <a:spLocks noGrp="1"/>
          </p:cNvSpPr>
          <p:nvPr>
            <p:ph idx="1"/>
          </p:nvPr>
        </p:nvSpPr>
        <p:spPr>
          <a:xfrm>
            <a:off x="775252" y="1737360"/>
            <a:ext cx="10774018" cy="4345388"/>
          </a:xfrm>
        </p:spPr>
        <p:txBody>
          <a:bodyPr>
            <a:normAutofit/>
          </a:bodyPr>
          <a:lstStyle/>
          <a:p>
            <a:endParaRPr lang="en-US" dirty="0" smtClean="0"/>
          </a:p>
          <a:p>
            <a:r>
              <a:rPr lang="en-US" sz="2400" dirty="0" smtClean="0"/>
              <a:t>The </a:t>
            </a:r>
            <a:r>
              <a:rPr lang="en-US" sz="2400" dirty="0"/>
              <a:t>consequent </a:t>
            </a:r>
            <a:r>
              <a:rPr lang="en-US" sz="2400" b="1" dirty="0">
                <a:solidFill>
                  <a:srgbClr val="0070C0"/>
                </a:solidFill>
              </a:rPr>
              <a:t>specific objectives </a:t>
            </a:r>
            <a:r>
              <a:rPr lang="en-US" sz="2400" b="1" dirty="0" smtClean="0">
                <a:solidFill>
                  <a:srgbClr val="0070C0"/>
                </a:solidFill>
              </a:rPr>
              <a:t> (leading to concrete actions) are</a:t>
            </a:r>
            <a:r>
              <a:rPr lang="en-US" sz="2400" b="1" dirty="0">
                <a:solidFill>
                  <a:srgbClr val="0070C0"/>
                </a:solidFill>
              </a:rPr>
              <a:t>:</a:t>
            </a:r>
            <a:endParaRPr lang="ro-RO" sz="2400" b="1" dirty="0">
              <a:solidFill>
                <a:srgbClr val="0070C0"/>
              </a:solidFill>
            </a:endParaRPr>
          </a:p>
          <a:p>
            <a:pPr lvl="0">
              <a:buFont typeface="Wingdings" panose="05000000000000000000" pitchFamily="2" charset="2"/>
              <a:buChar char="§"/>
            </a:pPr>
            <a:r>
              <a:rPr lang="en-US" sz="2400" dirty="0"/>
              <a:t>the social partnership development for </a:t>
            </a:r>
            <a:r>
              <a:rPr lang="en-US" sz="2400" dirty="0" smtClean="0"/>
              <a:t>TVET; </a:t>
            </a:r>
            <a:endParaRPr lang="ro-RO" sz="2400" dirty="0"/>
          </a:p>
          <a:p>
            <a:pPr lvl="0">
              <a:buFont typeface="Wingdings" panose="05000000000000000000" pitchFamily="2" charset="2"/>
              <a:buChar char="§"/>
            </a:pPr>
            <a:r>
              <a:rPr lang="en-US" sz="2400" dirty="0"/>
              <a:t>the identification of the needs  and the priorities for TVET (qualification domains) </a:t>
            </a:r>
            <a:endParaRPr lang="ro-RO" sz="2400" dirty="0"/>
          </a:p>
          <a:p>
            <a:pPr lvl="0">
              <a:buFont typeface="Wingdings" panose="05000000000000000000" pitchFamily="2" charset="2"/>
              <a:buChar char="§"/>
            </a:pPr>
            <a:r>
              <a:rPr lang="en-US" sz="2400" dirty="0"/>
              <a:t>ensure the matching between the TVET supply and the needs of the society and the personal development needs of the beneficiaries </a:t>
            </a:r>
            <a:endParaRPr lang="ro-RO" sz="2400" dirty="0"/>
          </a:p>
          <a:p>
            <a:pPr lvl="0">
              <a:buFont typeface="Wingdings" panose="05000000000000000000" pitchFamily="2" charset="2"/>
              <a:buChar char="§"/>
            </a:pPr>
            <a:r>
              <a:rPr lang="en-US" sz="2400" dirty="0"/>
              <a:t>to increase the capacity of the TVET </a:t>
            </a:r>
            <a:r>
              <a:rPr lang="en-US" sz="2400" dirty="0" smtClean="0"/>
              <a:t>system </a:t>
            </a:r>
            <a:r>
              <a:rPr lang="en-US" sz="2400" dirty="0"/>
              <a:t>to answer the </a:t>
            </a:r>
            <a:r>
              <a:rPr lang="en-US" sz="2400" dirty="0" err="1"/>
              <a:t>labour</a:t>
            </a:r>
            <a:r>
              <a:rPr lang="en-US" sz="2400" dirty="0"/>
              <a:t> market needs, the local and regional development needs, and the individual needs of the beneficiaries</a:t>
            </a:r>
            <a:endParaRPr lang="ro-RO" sz="2400" dirty="0"/>
          </a:p>
          <a:p>
            <a:pPr>
              <a:buFont typeface="Wingdings" panose="05000000000000000000" pitchFamily="2" charset="2"/>
              <a:buChar char="§"/>
            </a:pPr>
            <a:r>
              <a:rPr lang="en-US" sz="2400" dirty="0"/>
              <a:t>ensure the contribution of the higher education to the regional development</a:t>
            </a:r>
            <a:endParaRPr lang="ro-RO" sz="2400" dirty="0"/>
          </a:p>
        </p:txBody>
      </p:sp>
    </p:spTree>
    <p:extLst>
      <p:ext uri="{BB962C8B-B14F-4D97-AF65-F5344CB8AC3E}">
        <p14:creationId xmlns:p14="http://schemas.microsoft.com/office/powerpoint/2010/main" val="1169743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a:solidFill>
                  <a:srgbClr val="0070C0"/>
                </a:solidFill>
              </a:rPr>
              <a:t>RO - Regional </a:t>
            </a:r>
            <a:r>
              <a:rPr lang="en-GB" b="1" dirty="0" smtClean="0">
                <a:solidFill>
                  <a:srgbClr val="0070C0"/>
                </a:solidFill>
              </a:rPr>
              <a:t>Consortia - </a:t>
            </a:r>
            <a:r>
              <a:rPr lang="en-US" dirty="0" smtClean="0">
                <a:solidFill>
                  <a:srgbClr val="0070C0"/>
                </a:solidFill>
              </a:rPr>
              <a:t>budget </a:t>
            </a:r>
            <a:endParaRPr lang="ro-RO" dirty="0">
              <a:solidFill>
                <a:srgbClr val="0070C0"/>
              </a:solidFill>
            </a:endParaRPr>
          </a:p>
        </p:txBody>
      </p:sp>
      <p:sp>
        <p:nvSpPr>
          <p:cNvPr id="3" name="Content Placeholder 2"/>
          <p:cNvSpPr>
            <a:spLocks noGrp="1"/>
          </p:cNvSpPr>
          <p:nvPr>
            <p:ph idx="1"/>
          </p:nvPr>
        </p:nvSpPr>
        <p:spPr>
          <a:xfrm>
            <a:off x="775252" y="1737360"/>
            <a:ext cx="10774018" cy="4345388"/>
          </a:xfrm>
        </p:spPr>
        <p:txBody>
          <a:bodyPr>
            <a:normAutofit/>
          </a:bodyPr>
          <a:lstStyle/>
          <a:p>
            <a:endParaRPr lang="en-US" dirty="0" smtClean="0"/>
          </a:p>
          <a:p>
            <a:r>
              <a:rPr lang="en-US" sz="2400" b="1" dirty="0"/>
              <a:t>Art.24. the cost</a:t>
            </a:r>
            <a:r>
              <a:rPr lang="en-US" sz="2400" dirty="0"/>
              <a:t> concerning the involvement in any activity of the RC, is ensured from the budget of the member institutions, </a:t>
            </a:r>
            <a:r>
              <a:rPr lang="en-US" sz="2400" dirty="0" smtClean="0"/>
              <a:t>and/or </a:t>
            </a:r>
            <a:r>
              <a:rPr lang="en-US" sz="2400" dirty="0"/>
              <a:t>the projects financed by EU funds or other alternative financial resources.</a:t>
            </a:r>
            <a:endParaRPr lang="ro-RO" sz="2400" dirty="0"/>
          </a:p>
          <a:p>
            <a:r>
              <a:rPr lang="en-US" sz="2400" b="1" dirty="0"/>
              <a:t>From the public budget</a:t>
            </a:r>
            <a:r>
              <a:rPr lang="en-US" sz="2400" dirty="0"/>
              <a:t> of NCTVETD ensure the cost of the activity of the regional coordinator ( 1-2 persons / region). </a:t>
            </a:r>
            <a:endParaRPr lang="ro-RO" sz="2400" dirty="0"/>
          </a:p>
          <a:p>
            <a:r>
              <a:rPr lang="en-US" sz="2400" dirty="0"/>
              <a:t>Final dispositions: </a:t>
            </a:r>
            <a:endParaRPr lang="ro-RO" sz="2400" dirty="0"/>
          </a:p>
          <a:p>
            <a:r>
              <a:rPr lang="en-US" sz="2400" dirty="0"/>
              <a:t>Art.25. the responsibility of organizing </a:t>
            </a:r>
            <a:r>
              <a:rPr lang="en-US" sz="2400" dirty="0" smtClean="0"/>
              <a:t>the </a:t>
            </a:r>
            <a:r>
              <a:rPr lang="en-US" sz="2400" dirty="0"/>
              <a:t>operational activity of the Regional Consortia is ensure by the NCTVETD ( secretariat) </a:t>
            </a:r>
            <a:endParaRPr lang="ro-RO" sz="2400" dirty="0"/>
          </a:p>
        </p:txBody>
      </p:sp>
    </p:spTree>
    <p:extLst>
      <p:ext uri="{BB962C8B-B14F-4D97-AF65-F5344CB8AC3E}">
        <p14:creationId xmlns:p14="http://schemas.microsoft.com/office/powerpoint/2010/main" val="2571625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25971"/>
          </a:xfrm>
        </p:spPr>
        <p:txBody>
          <a:bodyPr/>
          <a:lstStyle/>
          <a:p>
            <a:pPr algn="r"/>
            <a:r>
              <a:rPr lang="en-GB" b="1" dirty="0">
                <a:solidFill>
                  <a:srgbClr val="0070C0"/>
                </a:solidFill>
              </a:rPr>
              <a:t>RO - Regional </a:t>
            </a:r>
            <a:r>
              <a:rPr lang="en-GB" b="1" dirty="0" smtClean="0">
                <a:solidFill>
                  <a:srgbClr val="0070C0"/>
                </a:solidFill>
              </a:rPr>
              <a:t>Consortia - </a:t>
            </a:r>
            <a:r>
              <a:rPr lang="en-US" dirty="0" smtClean="0">
                <a:solidFill>
                  <a:srgbClr val="0070C0"/>
                </a:solidFill>
              </a:rPr>
              <a:t>composition </a:t>
            </a:r>
            <a:endParaRPr lang="ro-RO" dirty="0">
              <a:solidFill>
                <a:srgbClr val="0070C0"/>
              </a:solidFill>
            </a:endParaRPr>
          </a:p>
        </p:txBody>
      </p:sp>
      <p:sp>
        <p:nvSpPr>
          <p:cNvPr id="3" name="Content Placeholder 2"/>
          <p:cNvSpPr>
            <a:spLocks noGrp="1"/>
          </p:cNvSpPr>
          <p:nvPr>
            <p:ph idx="1"/>
          </p:nvPr>
        </p:nvSpPr>
        <p:spPr>
          <a:xfrm>
            <a:off x="202758" y="1769167"/>
            <a:ext cx="11847443" cy="4810538"/>
          </a:xfrm>
        </p:spPr>
        <p:txBody>
          <a:bodyPr numCol="2">
            <a:normAutofit fontScale="77500" lnSpcReduction="20000"/>
          </a:bodyPr>
          <a:lstStyle/>
          <a:p>
            <a:r>
              <a:rPr lang="en-US" sz="3100" b="1" dirty="0" smtClean="0">
                <a:solidFill>
                  <a:srgbClr val="0070C0"/>
                </a:solidFill>
              </a:rPr>
              <a:t>In </a:t>
            </a:r>
            <a:r>
              <a:rPr lang="en-US" sz="3100" b="1" dirty="0">
                <a:solidFill>
                  <a:srgbClr val="0070C0"/>
                </a:solidFill>
              </a:rPr>
              <a:t>each </a:t>
            </a:r>
            <a:r>
              <a:rPr lang="en-US" sz="3100" b="1" dirty="0" smtClean="0">
                <a:solidFill>
                  <a:srgbClr val="0070C0"/>
                </a:solidFill>
              </a:rPr>
              <a:t>of the 8 development </a:t>
            </a:r>
            <a:r>
              <a:rPr lang="en-US" sz="3100" b="1" dirty="0">
                <a:solidFill>
                  <a:srgbClr val="0070C0"/>
                </a:solidFill>
              </a:rPr>
              <a:t>region of </a:t>
            </a:r>
            <a:r>
              <a:rPr lang="en-US" sz="3100" b="1" dirty="0" smtClean="0">
                <a:solidFill>
                  <a:srgbClr val="0070C0"/>
                </a:solidFill>
              </a:rPr>
              <a:t>Romania  the Regional Consortia is established. </a:t>
            </a:r>
          </a:p>
          <a:p>
            <a:r>
              <a:rPr lang="en-US" sz="3100" dirty="0" smtClean="0"/>
              <a:t>The </a:t>
            </a:r>
            <a:r>
              <a:rPr lang="en-US" sz="3100" dirty="0"/>
              <a:t>RC ensure the regional cooperation based on the </a:t>
            </a:r>
            <a:r>
              <a:rPr lang="en-US" sz="3100" b="1" dirty="0">
                <a:solidFill>
                  <a:srgbClr val="0070C0"/>
                </a:solidFill>
              </a:rPr>
              <a:t>voluntary Cooperation Agreement,</a:t>
            </a:r>
            <a:r>
              <a:rPr lang="en-US" sz="3100" dirty="0">
                <a:solidFill>
                  <a:srgbClr val="0070C0"/>
                </a:solidFill>
              </a:rPr>
              <a:t> </a:t>
            </a:r>
            <a:r>
              <a:rPr lang="en-US" sz="3100" dirty="0"/>
              <a:t>signed for a period of 6 years, and the</a:t>
            </a:r>
            <a:r>
              <a:rPr lang="en-US" sz="3100" dirty="0">
                <a:solidFill>
                  <a:srgbClr val="0070C0"/>
                </a:solidFill>
              </a:rPr>
              <a:t> </a:t>
            </a:r>
            <a:r>
              <a:rPr lang="en-US" sz="3100" b="1" dirty="0">
                <a:solidFill>
                  <a:srgbClr val="0070C0"/>
                </a:solidFill>
              </a:rPr>
              <a:t>Internal Regulation adopted, </a:t>
            </a:r>
            <a:r>
              <a:rPr lang="en-US" sz="3100" dirty="0"/>
              <a:t>in accordance with the General Framework.</a:t>
            </a:r>
            <a:endParaRPr lang="ro-RO" sz="3100" dirty="0"/>
          </a:p>
          <a:p>
            <a:endParaRPr lang="en-US" sz="3100" dirty="0" smtClean="0"/>
          </a:p>
          <a:p>
            <a:r>
              <a:rPr lang="en-US" sz="3100" b="1" dirty="0" smtClean="0"/>
              <a:t>According to the General </a:t>
            </a:r>
            <a:r>
              <a:rPr lang="en-US" sz="3100" b="1" dirty="0"/>
              <a:t>Framework </a:t>
            </a:r>
            <a:r>
              <a:rPr lang="en-US" sz="3100" dirty="0"/>
              <a:t>for the organization and function of the </a:t>
            </a:r>
            <a:r>
              <a:rPr lang="en-US" sz="3100" dirty="0" smtClean="0"/>
              <a:t>RC (25 Articles)</a:t>
            </a:r>
            <a:r>
              <a:rPr lang="en-US" sz="3100" b="1" dirty="0"/>
              <a:t> </a:t>
            </a:r>
            <a:r>
              <a:rPr lang="en-US" sz="3100" b="1" dirty="0" smtClean="0"/>
              <a:t>the </a:t>
            </a:r>
            <a:r>
              <a:rPr lang="en-US" sz="3100" b="1" dirty="0"/>
              <a:t>RC has a multipartite structure,</a:t>
            </a:r>
            <a:r>
              <a:rPr lang="en-US" sz="3100" dirty="0"/>
              <a:t> thus ensuring </a:t>
            </a:r>
            <a:r>
              <a:rPr lang="en-US" sz="3100" dirty="0" smtClean="0"/>
              <a:t>a balanced representation </a:t>
            </a:r>
            <a:r>
              <a:rPr lang="en-US" sz="3100" dirty="0"/>
              <a:t>of each county and the following type of institutions: </a:t>
            </a:r>
            <a:endParaRPr lang="ro-RO" sz="3100" dirty="0"/>
          </a:p>
          <a:p>
            <a:r>
              <a:rPr lang="en-US" sz="3100" b="1" dirty="0">
                <a:solidFill>
                  <a:srgbClr val="0070C0"/>
                </a:solidFill>
              </a:rPr>
              <a:t>County school inspectorate; </a:t>
            </a:r>
            <a:endParaRPr lang="en-US" sz="3100" b="1" dirty="0" smtClean="0">
              <a:solidFill>
                <a:srgbClr val="0070C0"/>
              </a:solidFill>
            </a:endParaRPr>
          </a:p>
          <a:p>
            <a:r>
              <a:rPr lang="en-US" sz="3100" b="1" dirty="0" smtClean="0">
                <a:solidFill>
                  <a:srgbClr val="0070C0"/>
                </a:solidFill>
              </a:rPr>
              <a:t>County </a:t>
            </a:r>
            <a:r>
              <a:rPr lang="en-US" sz="3100" b="1" dirty="0">
                <a:solidFill>
                  <a:srgbClr val="0070C0"/>
                </a:solidFill>
              </a:rPr>
              <a:t>Council;  </a:t>
            </a:r>
            <a:endParaRPr lang="en-US" sz="3100" b="1" dirty="0" smtClean="0">
              <a:solidFill>
                <a:srgbClr val="0070C0"/>
              </a:solidFill>
            </a:endParaRPr>
          </a:p>
          <a:p>
            <a:r>
              <a:rPr lang="en-US" sz="3100" b="1" dirty="0" smtClean="0">
                <a:solidFill>
                  <a:srgbClr val="0070C0"/>
                </a:solidFill>
              </a:rPr>
              <a:t>Employment </a:t>
            </a:r>
            <a:r>
              <a:rPr lang="en-US" sz="3100" b="1" dirty="0">
                <a:solidFill>
                  <a:srgbClr val="0070C0"/>
                </a:solidFill>
              </a:rPr>
              <a:t>Agency at  county level; </a:t>
            </a:r>
            <a:endParaRPr lang="en-US" sz="3100" b="1" dirty="0" smtClean="0">
              <a:solidFill>
                <a:srgbClr val="0070C0"/>
              </a:solidFill>
            </a:endParaRPr>
          </a:p>
          <a:p>
            <a:r>
              <a:rPr lang="en-US" sz="3100" b="1" dirty="0" smtClean="0">
                <a:solidFill>
                  <a:srgbClr val="0070C0"/>
                </a:solidFill>
              </a:rPr>
              <a:t>LCSPD </a:t>
            </a:r>
            <a:r>
              <a:rPr lang="en-US" sz="3100" b="1" dirty="0">
                <a:solidFill>
                  <a:srgbClr val="0070C0"/>
                </a:solidFill>
              </a:rPr>
              <a:t>– representing the employers; </a:t>
            </a:r>
            <a:endParaRPr lang="en-US" sz="3100" b="1" dirty="0" smtClean="0">
              <a:solidFill>
                <a:srgbClr val="0070C0"/>
              </a:solidFill>
            </a:endParaRPr>
          </a:p>
          <a:p>
            <a:r>
              <a:rPr lang="en-US" sz="3100" b="1" dirty="0" smtClean="0">
                <a:solidFill>
                  <a:srgbClr val="0070C0"/>
                </a:solidFill>
              </a:rPr>
              <a:t>LCSPD </a:t>
            </a:r>
            <a:r>
              <a:rPr lang="en-US" sz="3100" b="1" dirty="0">
                <a:solidFill>
                  <a:srgbClr val="0070C0"/>
                </a:solidFill>
              </a:rPr>
              <a:t>– representing the trade unions; </a:t>
            </a:r>
            <a:endParaRPr lang="en-US" sz="3100" b="1" dirty="0" smtClean="0">
              <a:solidFill>
                <a:srgbClr val="0070C0"/>
              </a:solidFill>
            </a:endParaRPr>
          </a:p>
          <a:p>
            <a:r>
              <a:rPr lang="en-US" sz="3100" b="1" dirty="0" smtClean="0">
                <a:solidFill>
                  <a:srgbClr val="0070C0"/>
                </a:solidFill>
              </a:rPr>
              <a:t>Chamber </a:t>
            </a:r>
            <a:r>
              <a:rPr lang="en-US" sz="3100" b="1" dirty="0">
                <a:solidFill>
                  <a:srgbClr val="0070C0"/>
                </a:solidFill>
              </a:rPr>
              <a:t>of Commerce; </a:t>
            </a:r>
            <a:endParaRPr lang="en-US" sz="3100" b="1" dirty="0" smtClean="0">
              <a:solidFill>
                <a:srgbClr val="0070C0"/>
              </a:solidFill>
            </a:endParaRPr>
          </a:p>
          <a:p>
            <a:r>
              <a:rPr lang="en-US" sz="3100" b="1" dirty="0" smtClean="0">
                <a:solidFill>
                  <a:srgbClr val="0070C0"/>
                </a:solidFill>
              </a:rPr>
              <a:t>Universities </a:t>
            </a:r>
          </a:p>
          <a:p>
            <a:r>
              <a:rPr lang="en-US" sz="3100" b="1" dirty="0">
                <a:solidFill>
                  <a:srgbClr val="0070C0"/>
                </a:solidFill>
              </a:rPr>
              <a:t>Regional  Development Agency;</a:t>
            </a:r>
          </a:p>
          <a:p>
            <a:r>
              <a:rPr lang="en-US" sz="3100" b="1" dirty="0" smtClean="0">
                <a:solidFill>
                  <a:srgbClr val="0070C0"/>
                </a:solidFill>
              </a:rPr>
              <a:t>NCTVETD </a:t>
            </a:r>
            <a:endParaRPr lang="ro-RO" sz="3100" b="1" dirty="0">
              <a:solidFill>
                <a:srgbClr val="0070C0"/>
              </a:solidFill>
            </a:endParaRPr>
          </a:p>
        </p:txBody>
      </p:sp>
    </p:spTree>
    <p:extLst>
      <p:ext uri="{BB962C8B-B14F-4D97-AF65-F5344CB8AC3E}">
        <p14:creationId xmlns:p14="http://schemas.microsoft.com/office/powerpoint/2010/main" val="210439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a:solidFill>
                  <a:srgbClr val="0070C0"/>
                </a:solidFill>
              </a:rPr>
              <a:t>RO - Regional </a:t>
            </a:r>
            <a:r>
              <a:rPr lang="en-GB" b="1" dirty="0" smtClean="0">
                <a:solidFill>
                  <a:srgbClr val="0070C0"/>
                </a:solidFill>
              </a:rPr>
              <a:t>Consortia – </a:t>
            </a:r>
            <a:r>
              <a:rPr lang="en-US" dirty="0" smtClean="0">
                <a:solidFill>
                  <a:srgbClr val="0070C0"/>
                </a:solidFill>
              </a:rPr>
              <a:t>partnership  </a:t>
            </a:r>
            <a:endParaRPr lang="ro-RO" dirty="0">
              <a:solidFill>
                <a:srgbClr val="0070C0"/>
              </a:solidFill>
            </a:endParaRPr>
          </a:p>
        </p:txBody>
      </p:sp>
      <p:sp>
        <p:nvSpPr>
          <p:cNvPr id="3" name="Content Placeholder 2"/>
          <p:cNvSpPr>
            <a:spLocks noGrp="1"/>
          </p:cNvSpPr>
          <p:nvPr>
            <p:ph idx="1"/>
          </p:nvPr>
        </p:nvSpPr>
        <p:spPr>
          <a:xfrm>
            <a:off x="496957" y="1737359"/>
            <a:ext cx="11052313" cy="4623683"/>
          </a:xfrm>
        </p:spPr>
        <p:txBody>
          <a:bodyPr>
            <a:normAutofit fontScale="92500" lnSpcReduction="10000"/>
          </a:bodyPr>
          <a:lstStyle/>
          <a:p>
            <a:endParaRPr lang="en-US" dirty="0" smtClean="0"/>
          </a:p>
          <a:p>
            <a:r>
              <a:rPr lang="en-US" sz="2600" dirty="0" smtClean="0"/>
              <a:t>In accordance with the voluntary </a:t>
            </a:r>
            <a:r>
              <a:rPr lang="en-US" sz="2600" b="1" dirty="0" smtClean="0">
                <a:solidFill>
                  <a:srgbClr val="0070C0"/>
                </a:solidFill>
              </a:rPr>
              <a:t>Cooperation </a:t>
            </a:r>
            <a:r>
              <a:rPr lang="en-US" sz="2600" b="1" dirty="0">
                <a:solidFill>
                  <a:srgbClr val="0070C0"/>
                </a:solidFill>
              </a:rPr>
              <a:t>Agreement</a:t>
            </a:r>
            <a:r>
              <a:rPr lang="en-US" sz="2600" b="1" dirty="0" smtClean="0">
                <a:solidFill>
                  <a:srgbClr val="0070C0"/>
                </a:solidFill>
              </a:rPr>
              <a:t>, the </a:t>
            </a:r>
            <a:r>
              <a:rPr lang="en-US" sz="2600" b="1" dirty="0" smtClean="0"/>
              <a:t>ROLES </a:t>
            </a:r>
            <a:r>
              <a:rPr lang="en-US" sz="2600" b="1" dirty="0"/>
              <a:t>of the RC members: </a:t>
            </a:r>
            <a:endParaRPr lang="ro-RO" sz="2600" dirty="0"/>
          </a:p>
          <a:p>
            <a:pPr lvl="0">
              <a:buFont typeface="Wingdings" panose="05000000000000000000" pitchFamily="2" charset="2"/>
              <a:buChar char="§"/>
            </a:pPr>
            <a:r>
              <a:rPr lang="en-US" sz="2600" dirty="0"/>
              <a:t> </a:t>
            </a:r>
            <a:r>
              <a:rPr lang="en-US" sz="2600" dirty="0" smtClean="0"/>
              <a:t>contribution </a:t>
            </a:r>
            <a:r>
              <a:rPr lang="en-US" sz="2600" dirty="0"/>
              <a:t>to the development and monitoring of the </a:t>
            </a:r>
            <a:r>
              <a:rPr lang="en-US" sz="2600" b="1" dirty="0">
                <a:solidFill>
                  <a:srgbClr val="0070C0"/>
                </a:solidFill>
              </a:rPr>
              <a:t>Regional Educational Action </a:t>
            </a:r>
            <a:r>
              <a:rPr lang="en-US" sz="2600" b="1" dirty="0" smtClean="0">
                <a:solidFill>
                  <a:srgbClr val="0070C0"/>
                </a:solidFill>
              </a:rPr>
              <a:t>Plan - REAP, by cooperating with other regional structures </a:t>
            </a:r>
          </a:p>
          <a:p>
            <a:pPr lvl="0">
              <a:buFont typeface="Wingdings" panose="05000000000000000000" pitchFamily="2" charset="2"/>
              <a:buChar char="§"/>
            </a:pPr>
            <a:r>
              <a:rPr lang="en-US" sz="2600" dirty="0" smtClean="0"/>
              <a:t>and </a:t>
            </a:r>
            <a:r>
              <a:rPr lang="en-US" sz="2600" dirty="0"/>
              <a:t>give support to the  county level ( to the LCSPD and implementation </a:t>
            </a:r>
            <a:r>
              <a:rPr lang="en-US" sz="2600" dirty="0">
                <a:solidFill>
                  <a:srgbClr val="0070C0"/>
                </a:solidFill>
              </a:rPr>
              <a:t>of LEAP)</a:t>
            </a:r>
            <a:endParaRPr lang="ro-RO" sz="2600" dirty="0">
              <a:solidFill>
                <a:srgbClr val="0070C0"/>
              </a:solidFill>
            </a:endParaRPr>
          </a:p>
          <a:p>
            <a:pPr lvl="0">
              <a:buFont typeface="Wingdings" panose="05000000000000000000" pitchFamily="2" charset="2"/>
              <a:buChar char="§"/>
            </a:pPr>
            <a:r>
              <a:rPr lang="en-US" sz="2600" dirty="0" smtClean="0"/>
              <a:t>Support </a:t>
            </a:r>
            <a:r>
              <a:rPr lang="en-US" sz="2600" dirty="0"/>
              <a:t>the county school inspectorate in the  </a:t>
            </a:r>
            <a:r>
              <a:rPr lang="en-US" sz="2600" b="1" dirty="0">
                <a:solidFill>
                  <a:srgbClr val="0070C0"/>
                </a:solidFill>
              </a:rPr>
              <a:t>decision concerning the number of TVET supply </a:t>
            </a:r>
            <a:endParaRPr lang="ro-RO" sz="2600" b="1" dirty="0">
              <a:solidFill>
                <a:srgbClr val="0070C0"/>
              </a:solidFill>
            </a:endParaRPr>
          </a:p>
          <a:p>
            <a:pPr lvl="0">
              <a:buFont typeface="Wingdings" panose="05000000000000000000" pitchFamily="2" charset="2"/>
              <a:buChar char="§"/>
            </a:pPr>
            <a:r>
              <a:rPr lang="en-US" sz="2600" b="1" dirty="0">
                <a:solidFill>
                  <a:srgbClr val="0070C0"/>
                </a:solidFill>
              </a:rPr>
              <a:t>Offer relevant data </a:t>
            </a:r>
            <a:r>
              <a:rPr lang="en-US" sz="2600" dirty="0" smtClean="0"/>
              <a:t>for the activities of the RC </a:t>
            </a:r>
            <a:endParaRPr lang="ro-RO" sz="2600" dirty="0"/>
          </a:p>
          <a:p>
            <a:pPr lvl="0">
              <a:buFont typeface="Wingdings" panose="05000000000000000000" pitchFamily="2" charset="2"/>
              <a:buChar char="§"/>
            </a:pPr>
            <a:r>
              <a:rPr lang="en-US" sz="2600" dirty="0"/>
              <a:t>Ensure a </a:t>
            </a:r>
            <a:r>
              <a:rPr lang="en-US" sz="2600" b="1" dirty="0">
                <a:solidFill>
                  <a:srgbClr val="0070C0"/>
                </a:solidFill>
              </a:rPr>
              <a:t>good feedback </a:t>
            </a:r>
            <a:r>
              <a:rPr lang="en-US" sz="2600" dirty="0"/>
              <a:t>to </a:t>
            </a:r>
            <a:r>
              <a:rPr lang="en-US" sz="2600" dirty="0" smtClean="0"/>
              <a:t>the sending </a:t>
            </a:r>
            <a:r>
              <a:rPr lang="en-US" sz="2600" dirty="0"/>
              <a:t>institution about the activity of the RC </a:t>
            </a:r>
            <a:endParaRPr lang="ro-RO" sz="2600" dirty="0"/>
          </a:p>
          <a:p>
            <a:pPr lvl="0">
              <a:buFont typeface="Wingdings" panose="05000000000000000000" pitchFamily="2" charset="2"/>
              <a:buChar char="§"/>
            </a:pPr>
            <a:r>
              <a:rPr lang="en-US" sz="2600" dirty="0"/>
              <a:t>Ensure a </a:t>
            </a:r>
            <a:r>
              <a:rPr lang="en-US" sz="2600" b="1" dirty="0">
                <a:solidFill>
                  <a:srgbClr val="0070C0"/>
                </a:solidFill>
              </a:rPr>
              <a:t>good dissemination </a:t>
            </a:r>
            <a:r>
              <a:rPr lang="en-US" sz="2600" dirty="0"/>
              <a:t>at regional level about the activity and results of the RC</a:t>
            </a:r>
            <a:endParaRPr lang="ro-RO" sz="2600" dirty="0"/>
          </a:p>
        </p:txBody>
      </p:sp>
    </p:spTree>
    <p:extLst>
      <p:ext uri="{BB962C8B-B14F-4D97-AF65-F5344CB8AC3E}">
        <p14:creationId xmlns:p14="http://schemas.microsoft.com/office/powerpoint/2010/main" val="158442272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161</TotalTime>
  <Words>1572</Words>
  <Application>Microsoft Office PowerPoint</Application>
  <PresentationFormat>Widescreen</PresentationFormat>
  <Paragraphs>115</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Wingdings</vt:lpstr>
      <vt:lpstr>Retrospect</vt:lpstr>
      <vt:lpstr>Regional Consortia   an efficient tool for  decentralization of TVET in Romania </vt:lpstr>
      <vt:lpstr>Regional Consortia - flash back </vt:lpstr>
      <vt:lpstr>RO Regional Consortia - legal status  </vt:lpstr>
      <vt:lpstr>RO - Regional Consortia - legal status 2-  key words</vt:lpstr>
      <vt:lpstr>RO - Regional Consortia  nature, mission, mandate – 1 </vt:lpstr>
      <vt:lpstr>RO - Regional Consortia  nature, mission, mandate – 2 </vt:lpstr>
      <vt:lpstr>RO - Regional Consortia - budget </vt:lpstr>
      <vt:lpstr>RO - Regional Consortia - composition </vt:lpstr>
      <vt:lpstr>RO - Regional Consortia – partnership  </vt:lpstr>
      <vt:lpstr>RO - Regional Consortia – good governance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Consortia   an efficient tool for  decentralization of TVET in Romania</dc:title>
  <dc:creator>user</dc:creator>
  <cp:lastModifiedBy>Daniela Clara</cp:lastModifiedBy>
  <cp:revision>13</cp:revision>
  <dcterms:created xsi:type="dcterms:W3CDTF">2017-10-15T14:54:20Z</dcterms:created>
  <dcterms:modified xsi:type="dcterms:W3CDTF">2017-10-16T10:08:27Z</dcterms:modified>
</cp:coreProperties>
</file>